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06" r:id="rId2"/>
    <p:sldId id="308" r:id="rId3"/>
    <p:sldId id="309" r:id="rId4"/>
    <p:sldId id="313" r:id="rId5"/>
    <p:sldId id="314" r:id="rId6"/>
    <p:sldId id="315" r:id="rId7"/>
    <p:sldId id="317" r:id="rId8"/>
    <p:sldId id="318" r:id="rId9"/>
    <p:sldId id="322" r:id="rId10"/>
    <p:sldId id="323" r:id="rId11"/>
    <p:sldId id="326" r:id="rId12"/>
    <p:sldId id="324" r:id="rId13"/>
    <p:sldId id="325" r:id="rId14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EFC7-16E1-4091-A17B-DC46D3FB9A5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5550"/>
            <a:ext cx="44084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59283-4A99-4064-BBE1-D134ED845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59283-4A99-4064-BBE1-D134ED845E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08551" indent="-27252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90079" indent="-2180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26111" indent="-2180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962142" indent="-2180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98174" indent="-218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834206" indent="-218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70237" indent="-218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706269" indent="-218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5B78CC-A961-49D4-821B-95ACB9126C1D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0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BED0-1B10-4F23-8F81-D7DE77ED5009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05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409E-67BE-44CC-B75B-D17F21803CC0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94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639B-5DDB-4E31-963A-760C1181C0FC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6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2658-F525-452C-B1EC-73531B014ECE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6E8-5B0C-43C2-8490-7413ED67B1DD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4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2862-2737-4883-AEEC-15F44A10C468}" type="datetime1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24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FF2C-1AE5-4AE9-943D-B7095453C1F7}" type="datetime1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43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66-2D5D-4429-B9A2-9858EA8AE74E}" type="datetime1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0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B6B-76CE-49C0-AD7E-40A43D480948}" type="datetime1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6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35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8287-637B-47A2-8597-B06A5FC52360}" type="datetime1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37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883C-30F7-43F7-85F0-12D7640DDA0E}" type="datetime1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47"/>
          <p:cNvGrpSpPr>
            <a:grpSpLocks/>
          </p:cNvGrpSpPr>
          <p:nvPr userDrawn="1"/>
        </p:nvGrpSpPr>
        <p:grpSpPr bwMode="auto">
          <a:xfrm>
            <a:off x="76200" y="127000"/>
            <a:ext cx="685800" cy="428625"/>
            <a:chOff x="48" y="80"/>
            <a:chExt cx="432" cy="270"/>
          </a:xfrm>
          <a:solidFill>
            <a:schemeClr val="tx2"/>
          </a:solidFill>
        </p:grpSpPr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65" y="80"/>
              <a:ext cx="345" cy="270"/>
            </a:xfrm>
            <a:custGeom>
              <a:avLst/>
              <a:gdLst/>
              <a:ahLst/>
              <a:cxnLst>
                <a:cxn ang="0">
                  <a:pos x="343" y="82"/>
                </a:cxn>
                <a:cxn ang="0">
                  <a:pos x="325" y="55"/>
                </a:cxn>
                <a:cxn ang="0">
                  <a:pos x="298" y="31"/>
                </a:cxn>
                <a:cxn ang="0">
                  <a:pos x="252" y="10"/>
                </a:cxn>
                <a:cxn ang="0">
                  <a:pos x="211" y="3"/>
                </a:cxn>
                <a:cxn ang="0">
                  <a:pos x="166" y="0"/>
                </a:cxn>
                <a:cxn ang="0">
                  <a:pos x="118" y="9"/>
                </a:cxn>
                <a:cxn ang="0">
                  <a:pos x="64" y="30"/>
                </a:cxn>
                <a:cxn ang="0">
                  <a:pos x="31" y="57"/>
                </a:cxn>
                <a:cxn ang="0">
                  <a:pos x="12" y="88"/>
                </a:cxn>
                <a:cxn ang="0">
                  <a:pos x="0" y="120"/>
                </a:cxn>
                <a:cxn ang="0">
                  <a:pos x="0" y="147"/>
                </a:cxn>
                <a:cxn ang="0">
                  <a:pos x="6" y="175"/>
                </a:cxn>
                <a:cxn ang="0">
                  <a:pos x="22" y="202"/>
                </a:cxn>
                <a:cxn ang="0">
                  <a:pos x="40" y="223"/>
                </a:cxn>
                <a:cxn ang="0">
                  <a:pos x="66" y="241"/>
                </a:cxn>
                <a:cxn ang="0">
                  <a:pos x="93" y="255"/>
                </a:cxn>
                <a:cxn ang="0">
                  <a:pos x="123" y="264"/>
                </a:cxn>
                <a:cxn ang="0">
                  <a:pos x="157" y="270"/>
                </a:cxn>
                <a:cxn ang="0">
                  <a:pos x="208" y="270"/>
                </a:cxn>
                <a:cxn ang="0">
                  <a:pos x="244" y="264"/>
                </a:cxn>
                <a:cxn ang="0">
                  <a:pos x="292" y="244"/>
                </a:cxn>
                <a:cxn ang="0">
                  <a:pos x="334" y="211"/>
                </a:cxn>
                <a:cxn ang="0">
                  <a:pos x="345" y="187"/>
                </a:cxn>
                <a:cxn ang="0">
                  <a:pos x="303" y="187"/>
                </a:cxn>
                <a:cxn ang="0">
                  <a:pos x="276" y="213"/>
                </a:cxn>
                <a:cxn ang="0">
                  <a:pos x="253" y="225"/>
                </a:cxn>
                <a:cxn ang="0">
                  <a:pos x="220" y="234"/>
                </a:cxn>
                <a:cxn ang="0">
                  <a:pos x="190" y="238"/>
                </a:cxn>
                <a:cxn ang="0">
                  <a:pos x="168" y="238"/>
                </a:cxn>
                <a:cxn ang="0">
                  <a:pos x="123" y="229"/>
                </a:cxn>
                <a:cxn ang="0">
                  <a:pos x="87" y="216"/>
                </a:cxn>
                <a:cxn ang="0">
                  <a:pos x="63" y="196"/>
                </a:cxn>
                <a:cxn ang="0">
                  <a:pos x="45" y="174"/>
                </a:cxn>
                <a:cxn ang="0">
                  <a:pos x="36" y="147"/>
                </a:cxn>
                <a:cxn ang="0">
                  <a:pos x="36" y="114"/>
                </a:cxn>
                <a:cxn ang="0">
                  <a:pos x="51" y="90"/>
                </a:cxn>
                <a:cxn ang="0">
                  <a:pos x="73" y="64"/>
                </a:cxn>
                <a:cxn ang="0">
                  <a:pos x="111" y="45"/>
                </a:cxn>
                <a:cxn ang="0">
                  <a:pos x="144" y="36"/>
                </a:cxn>
                <a:cxn ang="0">
                  <a:pos x="168" y="33"/>
                </a:cxn>
                <a:cxn ang="0">
                  <a:pos x="198" y="33"/>
                </a:cxn>
                <a:cxn ang="0">
                  <a:pos x="226" y="39"/>
                </a:cxn>
                <a:cxn ang="0">
                  <a:pos x="255" y="48"/>
                </a:cxn>
                <a:cxn ang="0">
                  <a:pos x="280" y="60"/>
                </a:cxn>
                <a:cxn ang="0">
                  <a:pos x="297" y="78"/>
                </a:cxn>
                <a:cxn ang="0">
                  <a:pos x="312" y="93"/>
                </a:cxn>
                <a:cxn ang="0">
                  <a:pos x="343" y="82"/>
                </a:cxn>
              </a:cxnLst>
              <a:rect l="0" t="0" r="r" b="b"/>
              <a:pathLst>
                <a:path w="345" h="270">
                  <a:moveTo>
                    <a:pt x="343" y="82"/>
                  </a:moveTo>
                  <a:lnTo>
                    <a:pt x="325" y="55"/>
                  </a:lnTo>
                  <a:lnTo>
                    <a:pt x="298" y="31"/>
                  </a:lnTo>
                  <a:lnTo>
                    <a:pt x="252" y="10"/>
                  </a:lnTo>
                  <a:lnTo>
                    <a:pt x="211" y="3"/>
                  </a:lnTo>
                  <a:lnTo>
                    <a:pt x="166" y="0"/>
                  </a:lnTo>
                  <a:lnTo>
                    <a:pt x="118" y="9"/>
                  </a:lnTo>
                  <a:lnTo>
                    <a:pt x="64" y="30"/>
                  </a:lnTo>
                  <a:lnTo>
                    <a:pt x="31" y="57"/>
                  </a:lnTo>
                  <a:lnTo>
                    <a:pt x="12" y="88"/>
                  </a:lnTo>
                  <a:lnTo>
                    <a:pt x="0" y="120"/>
                  </a:lnTo>
                  <a:lnTo>
                    <a:pt x="0" y="147"/>
                  </a:lnTo>
                  <a:lnTo>
                    <a:pt x="6" y="175"/>
                  </a:lnTo>
                  <a:lnTo>
                    <a:pt x="22" y="202"/>
                  </a:lnTo>
                  <a:lnTo>
                    <a:pt x="40" y="223"/>
                  </a:lnTo>
                  <a:lnTo>
                    <a:pt x="66" y="241"/>
                  </a:lnTo>
                  <a:lnTo>
                    <a:pt x="93" y="255"/>
                  </a:lnTo>
                  <a:lnTo>
                    <a:pt x="123" y="264"/>
                  </a:lnTo>
                  <a:lnTo>
                    <a:pt x="157" y="270"/>
                  </a:lnTo>
                  <a:lnTo>
                    <a:pt x="208" y="270"/>
                  </a:lnTo>
                  <a:lnTo>
                    <a:pt x="244" y="264"/>
                  </a:lnTo>
                  <a:lnTo>
                    <a:pt x="292" y="244"/>
                  </a:lnTo>
                  <a:lnTo>
                    <a:pt x="334" y="211"/>
                  </a:lnTo>
                  <a:lnTo>
                    <a:pt x="345" y="187"/>
                  </a:lnTo>
                  <a:lnTo>
                    <a:pt x="303" y="187"/>
                  </a:lnTo>
                  <a:lnTo>
                    <a:pt x="276" y="213"/>
                  </a:lnTo>
                  <a:lnTo>
                    <a:pt x="253" y="225"/>
                  </a:lnTo>
                  <a:lnTo>
                    <a:pt x="220" y="234"/>
                  </a:lnTo>
                  <a:lnTo>
                    <a:pt x="190" y="238"/>
                  </a:lnTo>
                  <a:lnTo>
                    <a:pt x="168" y="238"/>
                  </a:lnTo>
                  <a:lnTo>
                    <a:pt x="123" y="229"/>
                  </a:lnTo>
                  <a:lnTo>
                    <a:pt x="87" y="216"/>
                  </a:lnTo>
                  <a:lnTo>
                    <a:pt x="63" y="196"/>
                  </a:lnTo>
                  <a:lnTo>
                    <a:pt x="45" y="174"/>
                  </a:lnTo>
                  <a:lnTo>
                    <a:pt x="36" y="147"/>
                  </a:lnTo>
                  <a:lnTo>
                    <a:pt x="36" y="114"/>
                  </a:lnTo>
                  <a:lnTo>
                    <a:pt x="51" y="90"/>
                  </a:lnTo>
                  <a:lnTo>
                    <a:pt x="73" y="64"/>
                  </a:lnTo>
                  <a:lnTo>
                    <a:pt x="111" y="45"/>
                  </a:lnTo>
                  <a:lnTo>
                    <a:pt x="144" y="36"/>
                  </a:lnTo>
                  <a:lnTo>
                    <a:pt x="168" y="33"/>
                  </a:lnTo>
                  <a:lnTo>
                    <a:pt x="198" y="33"/>
                  </a:lnTo>
                  <a:lnTo>
                    <a:pt x="226" y="39"/>
                  </a:lnTo>
                  <a:lnTo>
                    <a:pt x="255" y="48"/>
                  </a:lnTo>
                  <a:lnTo>
                    <a:pt x="280" y="60"/>
                  </a:lnTo>
                  <a:lnTo>
                    <a:pt x="297" y="78"/>
                  </a:lnTo>
                  <a:lnTo>
                    <a:pt x="312" y="93"/>
                  </a:lnTo>
                  <a:lnTo>
                    <a:pt x="343" y="82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153" y="137"/>
              <a:ext cx="206" cy="159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32" y="49"/>
                </a:cxn>
                <a:cxn ang="0">
                  <a:pos x="54" y="31"/>
                </a:cxn>
                <a:cxn ang="0">
                  <a:pos x="78" y="22"/>
                </a:cxn>
                <a:cxn ang="0">
                  <a:pos x="105" y="22"/>
                </a:cxn>
                <a:cxn ang="0">
                  <a:pos x="131" y="27"/>
                </a:cxn>
                <a:cxn ang="0">
                  <a:pos x="159" y="40"/>
                </a:cxn>
                <a:cxn ang="0">
                  <a:pos x="167" y="51"/>
                </a:cxn>
                <a:cxn ang="0">
                  <a:pos x="176" y="70"/>
                </a:cxn>
                <a:cxn ang="0">
                  <a:pos x="176" y="93"/>
                </a:cxn>
                <a:cxn ang="0">
                  <a:pos x="164" y="111"/>
                </a:cxn>
                <a:cxn ang="0">
                  <a:pos x="146" y="123"/>
                </a:cxn>
                <a:cxn ang="0">
                  <a:pos x="117" y="133"/>
                </a:cxn>
                <a:cxn ang="0">
                  <a:pos x="80" y="133"/>
                </a:cxn>
                <a:cxn ang="0">
                  <a:pos x="60" y="129"/>
                </a:cxn>
                <a:cxn ang="0">
                  <a:pos x="50" y="120"/>
                </a:cxn>
                <a:cxn ang="0">
                  <a:pos x="29" y="106"/>
                </a:cxn>
                <a:cxn ang="0">
                  <a:pos x="0" y="117"/>
                </a:cxn>
                <a:cxn ang="0">
                  <a:pos x="21" y="135"/>
                </a:cxn>
                <a:cxn ang="0">
                  <a:pos x="39" y="147"/>
                </a:cxn>
                <a:cxn ang="0">
                  <a:pos x="59" y="156"/>
                </a:cxn>
                <a:cxn ang="0">
                  <a:pos x="80" y="159"/>
                </a:cxn>
                <a:cxn ang="0">
                  <a:pos x="108" y="159"/>
                </a:cxn>
                <a:cxn ang="0">
                  <a:pos x="137" y="151"/>
                </a:cxn>
                <a:cxn ang="0">
                  <a:pos x="174" y="138"/>
                </a:cxn>
                <a:cxn ang="0">
                  <a:pos x="198" y="106"/>
                </a:cxn>
                <a:cxn ang="0">
                  <a:pos x="206" y="76"/>
                </a:cxn>
                <a:cxn ang="0">
                  <a:pos x="194" y="45"/>
                </a:cxn>
                <a:cxn ang="0">
                  <a:pos x="170" y="18"/>
                </a:cxn>
                <a:cxn ang="0">
                  <a:pos x="132" y="3"/>
                </a:cxn>
                <a:cxn ang="0">
                  <a:pos x="108" y="0"/>
                </a:cxn>
                <a:cxn ang="0">
                  <a:pos x="86" y="0"/>
                </a:cxn>
                <a:cxn ang="0">
                  <a:pos x="53" y="6"/>
                </a:cxn>
                <a:cxn ang="0">
                  <a:pos x="23" y="18"/>
                </a:cxn>
                <a:cxn ang="0">
                  <a:pos x="6" y="36"/>
                </a:cxn>
              </a:cxnLst>
              <a:rect l="0" t="0" r="r" b="b"/>
              <a:pathLst>
                <a:path w="206" h="159">
                  <a:moveTo>
                    <a:pt x="6" y="36"/>
                  </a:moveTo>
                  <a:lnTo>
                    <a:pt x="32" y="49"/>
                  </a:lnTo>
                  <a:lnTo>
                    <a:pt x="54" y="31"/>
                  </a:lnTo>
                  <a:lnTo>
                    <a:pt x="78" y="22"/>
                  </a:lnTo>
                  <a:lnTo>
                    <a:pt x="105" y="22"/>
                  </a:lnTo>
                  <a:lnTo>
                    <a:pt x="131" y="27"/>
                  </a:lnTo>
                  <a:lnTo>
                    <a:pt x="159" y="40"/>
                  </a:lnTo>
                  <a:lnTo>
                    <a:pt x="167" y="51"/>
                  </a:lnTo>
                  <a:lnTo>
                    <a:pt x="176" y="70"/>
                  </a:lnTo>
                  <a:lnTo>
                    <a:pt x="176" y="93"/>
                  </a:lnTo>
                  <a:lnTo>
                    <a:pt x="164" y="111"/>
                  </a:lnTo>
                  <a:lnTo>
                    <a:pt x="146" y="123"/>
                  </a:lnTo>
                  <a:lnTo>
                    <a:pt x="117" y="133"/>
                  </a:lnTo>
                  <a:lnTo>
                    <a:pt x="80" y="133"/>
                  </a:lnTo>
                  <a:lnTo>
                    <a:pt x="60" y="129"/>
                  </a:lnTo>
                  <a:lnTo>
                    <a:pt x="50" y="120"/>
                  </a:lnTo>
                  <a:lnTo>
                    <a:pt x="29" y="106"/>
                  </a:lnTo>
                  <a:lnTo>
                    <a:pt x="0" y="117"/>
                  </a:lnTo>
                  <a:lnTo>
                    <a:pt x="21" y="135"/>
                  </a:lnTo>
                  <a:lnTo>
                    <a:pt x="39" y="147"/>
                  </a:lnTo>
                  <a:lnTo>
                    <a:pt x="59" y="156"/>
                  </a:lnTo>
                  <a:lnTo>
                    <a:pt x="80" y="159"/>
                  </a:lnTo>
                  <a:lnTo>
                    <a:pt x="108" y="159"/>
                  </a:lnTo>
                  <a:lnTo>
                    <a:pt x="137" y="151"/>
                  </a:lnTo>
                  <a:lnTo>
                    <a:pt x="174" y="138"/>
                  </a:lnTo>
                  <a:lnTo>
                    <a:pt x="198" y="106"/>
                  </a:lnTo>
                  <a:lnTo>
                    <a:pt x="206" y="76"/>
                  </a:lnTo>
                  <a:lnTo>
                    <a:pt x="194" y="45"/>
                  </a:lnTo>
                  <a:lnTo>
                    <a:pt x="170" y="18"/>
                  </a:lnTo>
                  <a:lnTo>
                    <a:pt x="132" y="3"/>
                  </a:lnTo>
                  <a:lnTo>
                    <a:pt x="108" y="0"/>
                  </a:lnTo>
                  <a:lnTo>
                    <a:pt x="86" y="0"/>
                  </a:lnTo>
                  <a:lnTo>
                    <a:pt x="53" y="6"/>
                  </a:lnTo>
                  <a:lnTo>
                    <a:pt x="23" y="18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48" y="189"/>
              <a:ext cx="43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5" y="6"/>
                </a:cxn>
                <a:cxn ang="0">
                  <a:pos x="227" y="23"/>
                </a:cxn>
                <a:cxn ang="0">
                  <a:pos x="332" y="23"/>
                </a:cxn>
                <a:cxn ang="0">
                  <a:pos x="332" y="0"/>
                </a:cxn>
                <a:cxn ang="0">
                  <a:pos x="360" y="0"/>
                </a:cxn>
                <a:cxn ang="0">
                  <a:pos x="360" y="23"/>
                </a:cxn>
                <a:cxn ang="0">
                  <a:pos x="416" y="0"/>
                </a:cxn>
                <a:cxn ang="0">
                  <a:pos x="416" y="27"/>
                </a:cxn>
                <a:cxn ang="0">
                  <a:pos x="432" y="27"/>
                </a:cxn>
                <a:cxn ang="0">
                  <a:pos x="432" y="62"/>
                </a:cxn>
                <a:cxn ang="0">
                  <a:pos x="377" y="62"/>
                </a:cxn>
                <a:cxn ang="0">
                  <a:pos x="377" y="41"/>
                </a:cxn>
                <a:cxn ang="0">
                  <a:pos x="333" y="60"/>
                </a:cxn>
                <a:cxn ang="0">
                  <a:pos x="333" y="41"/>
                </a:cxn>
                <a:cxn ang="0">
                  <a:pos x="155" y="41"/>
                </a:cxn>
                <a:cxn ang="0">
                  <a:pos x="176" y="26"/>
                </a:cxn>
                <a:cxn ang="0">
                  <a:pos x="0" y="26"/>
                </a:cxn>
                <a:cxn ang="0">
                  <a:pos x="0" y="6"/>
                </a:cxn>
              </a:cxnLst>
              <a:rect l="0" t="0" r="r" b="b"/>
              <a:pathLst>
                <a:path w="432" h="62">
                  <a:moveTo>
                    <a:pt x="0" y="6"/>
                  </a:moveTo>
                  <a:lnTo>
                    <a:pt x="245" y="6"/>
                  </a:lnTo>
                  <a:lnTo>
                    <a:pt x="227" y="23"/>
                  </a:lnTo>
                  <a:lnTo>
                    <a:pt x="332" y="23"/>
                  </a:lnTo>
                  <a:lnTo>
                    <a:pt x="332" y="0"/>
                  </a:lnTo>
                  <a:lnTo>
                    <a:pt x="360" y="0"/>
                  </a:lnTo>
                  <a:lnTo>
                    <a:pt x="360" y="23"/>
                  </a:lnTo>
                  <a:lnTo>
                    <a:pt x="416" y="0"/>
                  </a:lnTo>
                  <a:lnTo>
                    <a:pt x="416" y="27"/>
                  </a:lnTo>
                  <a:lnTo>
                    <a:pt x="432" y="27"/>
                  </a:lnTo>
                  <a:lnTo>
                    <a:pt x="432" y="62"/>
                  </a:lnTo>
                  <a:lnTo>
                    <a:pt x="377" y="62"/>
                  </a:lnTo>
                  <a:lnTo>
                    <a:pt x="377" y="41"/>
                  </a:lnTo>
                  <a:lnTo>
                    <a:pt x="333" y="60"/>
                  </a:lnTo>
                  <a:lnTo>
                    <a:pt x="333" y="41"/>
                  </a:lnTo>
                  <a:lnTo>
                    <a:pt x="155" y="41"/>
                  </a:lnTo>
                  <a:lnTo>
                    <a:pt x="176" y="26"/>
                  </a:lnTo>
                  <a:lnTo>
                    <a:pt x="0" y="2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noFill/>
              <a:round/>
              <a:headEnd/>
              <a:tailEnd/>
            </a:ln>
            <a:effectLst/>
            <a:scene3d>
              <a:camera prst="legacyPerspectiveTopRight">
                <a:rot lat="20999999" lon="20999999" rev="0"/>
              </a:camera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63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C3A7-BD77-4FD3-B451-68C17B840134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4DB4-F7D3-4356-94C3-EC1C566E5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Visio1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_________Microsoft_Visio_2003_20101.vs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356992"/>
            <a:ext cx="676875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Чл.-корр.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Н.И.Воропай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Чл.-корр.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В.А.Стенников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584" y="116632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Институт систем энергетики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им.Л.А.Мелентьева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СО РАН</a:t>
            </a:r>
          </a:p>
          <a:p>
            <a:pPr marL="0" indent="0">
              <a:buFont typeface="Arial" pitchFamily="34" charset="0"/>
              <a:buNone/>
            </a:pP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1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1418" y="14658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Предпосылки развития и результаты исследований проблем цифровой энергетики  России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6419056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Задачи исследований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свойств трансформирующихся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-физических энергетических систем под влиянием инновационных интеллектуальных технологий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моделей и методов исследования будущих энергетических систем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новых принципов конструирования и преобразования будущих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-физических энергетических систем в условиях их интеллектуализации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развитие принципов, технологий и методов управления режимами будущих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-физических энергетических систем с учетом трансформации их свойств, интеллектуализации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проблем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-безопасности будущих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-физических энергетических систем и разработка методов и средств противодействия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-атакам на информационно-коммуникационную и управляющую подсистему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59632" y="57312"/>
            <a:ext cx="7107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Интеллектуальная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система энергоснабжения Иркутского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академгородка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1037884"/>
            <a:ext cx="76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Цели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8164" y="1533465"/>
            <a:ext cx="31403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</a:rPr>
              <a:t>Изучение свойств </a:t>
            </a:r>
            <a:r>
              <a:rPr lang="ru-RU" sz="1600" b="1" dirty="0" err="1" smtClean="0">
                <a:solidFill>
                  <a:schemeClr val="tx2"/>
                </a:solidFill>
              </a:rPr>
              <a:t>интеллек</a:t>
            </a:r>
            <a:r>
              <a:rPr lang="en-US" sz="1600" b="1" dirty="0" smtClean="0">
                <a:solidFill>
                  <a:schemeClr val="tx2"/>
                </a:solidFill>
              </a:rPr>
              <a:t>-</a:t>
            </a:r>
            <a:r>
              <a:rPr lang="ru-RU" sz="1600" b="1" dirty="0" err="1" smtClean="0">
                <a:solidFill>
                  <a:schemeClr val="tx2"/>
                </a:solidFill>
              </a:rPr>
              <a:t>туальных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систем </a:t>
            </a:r>
            <a:r>
              <a:rPr lang="ru-RU" sz="1600" b="1" dirty="0" err="1" smtClean="0">
                <a:solidFill>
                  <a:schemeClr val="tx2"/>
                </a:solidFill>
              </a:rPr>
              <a:t>энерго</a:t>
            </a:r>
            <a:r>
              <a:rPr lang="en-US" sz="1600" b="1" dirty="0" smtClean="0">
                <a:solidFill>
                  <a:schemeClr val="tx2"/>
                </a:solidFill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</a:rPr>
              <a:t>снабжения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</a:rPr>
              <a:t>Отработка принципов </a:t>
            </a:r>
            <a:r>
              <a:rPr lang="ru-RU" sz="1600" b="1" dirty="0" smtClean="0">
                <a:solidFill>
                  <a:schemeClr val="tx2"/>
                </a:solidFill>
              </a:rPr>
              <a:t>кон</a:t>
            </a:r>
            <a:r>
              <a:rPr lang="en-US" sz="1600" b="1" dirty="0" smtClean="0">
                <a:solidFill>
                  <a:schemeClr val="tx2"/>
                </a:solidFill>
              </a:rPr>
              <a:t>-</a:t>
            </a:r>
            <a:r>
              <a:rPr lang="ru-RU" sz="1600" b="1" dirty="0" err="1" smtClean="0">
                <a:solidFill>
                  <a:schemeClr val="tx2"/>
                </a:solidFill>
              </a:rPr>
              <a:t>струирования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интеллекту</a:t>
            </a:r>
            <a:r>
              <a:rPr lang="ru-RU" sz="1600" b="1" dirty="0" err="1" smtClean="0">
                <a:solidFill>
                  <a:schemeClr val="tx2"/>
                </a:solidFill>
              </a:rPr>
              <a:t>ль</a:t>
            </a:r>
            <a:r>
              <a:rPr lang="en-US" sz="1600" b="1" dirty="0" smtClean="0">
                <a:solidFill>
                  <a:schemeClr val="tx2"/>
                </a:solidFill>
              </a:rPr>
              <a:t>-</a:t>
            </a:r>
            <a:r>
              <a:rPr lang="ru-RU" sz="1600" b="1" dirty="0" err="1" smtClean="0">
                <a:solidFill>
                  <a:schemeClr val="tx2"/>
                </a:solidFill>
              </a:rPr>
              <a:t>ных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систем энергоснабжения</a:t>
            </a: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</a:rPr>
              <a:t>Разработка принципов, </a:t>
            </a:r>
            <a:r>
              <a:rPr lang="ru-RU" sz="1600" b="1" dirty="0" err="1" smtClean="0">
                <a:solidFill>
                  <a:schemeClr val="tx2"/>
                </a:solidFill>
              </a:rPr>
              <a:t>мето-дов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и моделей управления интеллектуальными </a:t>
            </a:r>
            <a:r>
              <a:rPr lang="ru-RU" sz="1600" b="1" dirty="0" smtClean="0">
                <a:solidFill>
                  <a:schemeClr val="tx2"/>
                </a:solidFill>
              </a:rPr>
              <a:t>система-ми </a:t>
            </a:r>
            <a:r>
              <a:rPr lang="ru-RU" sz="1600" b="1" dirty="0" smtClean="0">
                <a:solidFill>
                  <a:schemeClr val="tx2"/>
                </a:solidFill>
              </a:rPr>
              <a:t>энергоснабжения</a:t>
            </a: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</a:rPr>
              <a:t>Построение на единой платформе комплекса </a:t>
            </a:r>
            <a:r>
              <a:rPr lang="ru-RU" sz="1600" b="1" dirty="0" err="1" smtClean="0">
                <a:solidFill>
                  <a:schemeClr val="tx2"/>
                </a:solidFill>
              </a:rPr>
              <a:t>интел-лектуальных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средств </a:t>
            </a:r>
            <a:r>
              <a:rPr lang="ru-RU" sz="1600" b="1" dirty="0" err="1" smtClean="0">
                <a:solidFill>
                  <a:schemeClr val="tx2"/>
                </a:solidFill>
              </a:rPr>
              <a:t>регули-рования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и управления режимами интегрированных систем энергоснабжения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572629" cy="494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2487"/>
            <a:ext cx="4114800" cy="683937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Заключение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энергетических систем является для России и вызовом, и «окном» больших возможностей, которые нужно реализовать, чтобы не отстать от мировых трендов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интеллектуализация энергетики в совокупности с масштабным использованием инновационных технологий в основном оборудовании радикально изменяют свойства энергетических систем, создавая проблемы управляемости, устойчивости и живучести этих систем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энергетики формирует новые принципиальные </a:t>
            </a:r>
            <a:r>
              <a:rPr lang="ru-RU" sz="2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преобразования и развития, 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режимами энергетических систем, требующие глубоких фундаментальных исследований, в организации и выполнении которых Российская академия наук должна сыграть ключевую роль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883858" cy="597666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1F70-57E6-406D-BCBF-7D918951D3FC}" type="slidenum">
              <a:rPr lang="ru-RU" smtClean="0"/>
              <a:t>13</a:t>
            </a:fld>
            <a:endParaRPr lang="ru-RU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1547664" y="3243895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5338936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энергетики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системы (электро-, тепло-, газо-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снабжающие и др.) играют важнейшую инфраструктурную роль  в обеспечении нормального функционирования и развития отраслей экономики и жизни населения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системы развиваются на интеллектуальной инновационной основ при возросших требованиях потребителей к надежности энергоснабжения и качеству энергоресурсов, определяемых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цифровизацией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компьютеризацией их производственных технологий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тенденции изменения структуры и свойств будущих энергетических систем усложняют условия их управляемости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трансформирующихся энергетических систем принципиально невозможно без адекватных таким сложным управляемым объектам систем управления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Autofit/>
          </a:bodyPr>
          <a:lstStyle/>
          <a:p>
            <a:pPr marL="6858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управления энергетическими системами обеспечивается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  текущей многочисленной регулярно обновляемой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достоверной информацией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 выработанными на ее основе оптимальными управляющими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воздействиями и их надежным выполнением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реализуется развитыми информационно-комму-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никационными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управляющими системами  с использованием инновационных технических средств и интеллектуальных информационных технологий на цифровой основе </a:t>
            </a:r>
          </a:p>
          <a:p>
            <a:pPr marL="514350" indent="-1714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и информационно- коммуникационная подсистемы  оказываются сопоставимыми по сложности и ответственности. Энергетические системы становятся сложными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-физическими системами. Цифровая основа – единственный эффективный путь реализации управления ими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5338936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энергетики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214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Выгоды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цифровизации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 энергетике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Радикальное повышение надежности энергоснабжения и качества энергии и энергетических услуг для обеспечения возросших требований потребителей в цифровой экономике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Принципиальное изменение парадигмы взаимоотношений субъектов в сфере энергоснабжения к Интернету энергии как системе производителей и потребителей энергии, которые интегрируются в общую инфраструктуру и обмениваются энергией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Радикальное повышение доступности крупномасштабных экономических эффектов для энергетических компаний и массовых рядовых субъектов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информационных потоков, повышение эффективности принимаемых решений, повышение производительности и качества работы персонала, рост удовлетворенности клиентов энергетических компаний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4DB4-F7D3-4356-94C3-EC1C566E51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03797"/>
            <a:ext cx="7848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Оценивание текущих режимов ЭЭС на основе интеграции данных и технологий искусственного интеллекта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8417887" y="6292955"/>
            <a:ext cx="571500" cy="273844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9EF2C5-24D8-4825-9E39-C63B48D941F5}" type="slidenum">
              <a:rPr lang="en-US">
                <a:solidFill>
                  <a:srgbClr val="002060"/>
                </a:solidFill>
                <a:cs typeface="Arial" panose="020B0604020202020204" pitchFamily="34" charset="0"/>
              </a:rPr>
              <a:pPr eaLnBrk="1" hangingPunct="1"/>
              <a:t>5</a:t>
            </a:fld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1518202" y="1534794"/>
            <a:ext cx="7086246" cy="4217919"/>
            <a:chOff x="1701" y="594"/>
            <a:chExt cx="9540" cy="8100"/>
          </a:xfrm>
        </p:grpSpPr>
        <p:grpSp>
          <p:nvGrpSpPr>
            <p:cNvPr id="26630" name="Group 4"/>
            <p:cNvGrpSpPr>
              <a:grpSpLocks/>
            </p:cNvGrpSpPr>
            <p:nvPr/>
          </p:nvGrpSpPr>
          <p:grpSpPr bwMode="auto">
            <a:xfrm>
              <a:off x="1701" y="594"/>
              <a:ext cx="8460" cy="8100"/>
              <a:chOff x="441" y="594"/>
              <a:chExt cx="8460" cy="8100"/>
            </a:xfrm>
          </p:grpSpPr>
          <p:grpSp>
            <p:nvGrpSpPr>
              <p:cNvPr id="26632" name="Group 5"/>
              <p:cNvGrpSpPr>
                <a:grpSpLocks/>
              </p:cNvGrpSpPr>
              <p:nvPr/>
            </p:nvGrpSpPr>
            <p:grpSpPr bwMode="auto">
              <a:xfrm>
                <a:off x="441" y="594"/>
                <a:ext cx="8460" cy="8100"/>
                <a:chOff x="441" y="594"/>
                <a:chExt cx="8460" cy="8100"/>
              </a:xfrm>
            </p:grpSpPr>
            <p:sp>
              <p:nvSpPr>
                <p:cNvPr id="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660" y="5273"/>
                  <a:ext cx="900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750"/>
                    </a:spcAft>
                    <a:defRPr/>
                  </a:pPr>
                  <a:r>
                    <a:rPr lang="en-US" sz="825" b="1">
                      <a:solidFill>
                        <a:srgbClr val="883230"/>
                      </a:solidFill>
                      <a:latin typeface="Calibri" pitchFamily="34" charset="0"/>
                    </a:rPr>
                    <a:t>…</a:t>
                  </a:r>
                  <a:endParaRPr lang="en-US" sz="1350" b="1">
                    <a:solidFill>
                      <a:srgbClr val="883230"/>
                    </a:solidFill>
                  </a:endParaRPr>
                </a:p>
              </p:txBody>
            </p:sp>
            <p:grpSp>
              <p:nvGrpSpPr>
                <p:cNvPr id="26635" name="Group 7"/>
                <p:cNvGrpSpPr>
                  <a:grpSpLocks/>
                </p:cNvGrpSpPr>
                <p:nvPr/>
              </p:nvGrpSpPr>
              <p:grpSpPr bwMode="auto">
                <a:xfrm>
                  <a:off x="441" y="594"/>
                  <a:ext cx="8460" cy="8100"/>
                  <a:chOff x="441" y="594"/>
                  <a:chExt cx="8460" cy="8100"/>
                </a:xfrm>
              </p:grpSpPr>
              <p:sp>
                <p:nvSpPr>
                  <p:cNvPr id="7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981" y="2395"/>
                    <a:ext cx="1980" cy="50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4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682" y="2395"/>
                    <a:ext cx="1978" cy="50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160" y="2573"/>
                    <a:ext cx="1622" cy="10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750-500 кВ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12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MAS</a:t>
                    </a:r>
                    <a:r>
                      <a:rPr lang="en-US" sz="1200" b="1" baseline="-25000">
                        <a:solidFill>
                          <a:srgbClr val="883230"/>
                        </a:solidFill>
                        <a:latin typeface="Calibri" pitchFamily="34" charset="0"/>
                      </a:rPr>
                      <a:t>11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7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702" y="3653"/>
                    <a:ext cx="0" cy="72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7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61" y="3653"/>
                    <a:ext cx="0" cy="72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78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0" y="4555"/>
                    <a:ext cx="1622" cy="17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7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961" y="3113"/>
                    <a:ext cx="3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961" y="4555"/>
                    <a:ext cx="3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61" y="6700"/>
                    <a:ext cx="3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2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2" y="6700"/>
                    <a:ext cx="3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3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2" y="4555"/>
                    <a:ext cx="3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4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2" y="3113"/>
                    <a:ext cx="3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2573"/>
                    <a:ext cx="1620" cy="10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750-500 кВ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12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MAS</a:t>
                    </a:r>
                    <a:r>
                      <a:rPr lang="en-US" sz="1200" b="1" baseline="-25000">
                        <a:solidFill>
                          <a:srgbClr val="883230"/>
                        </a:solidFill>
                        <a:latin typeface="Calibri" pitchFamily="34" charset="0"/>
                      </a:rPr>
                      <a:t>21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6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4193"/>
                    <a:ext cx="1620" cy="10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220 кВ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12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MAS</a:t>
                    </a:r>
                    <a:r>
                      <a:rPr lang="en-US" sz="1200" b="1" baseline="-25000">
                        <a:solidFill>
                          <a:srgbClr val="883230"/>
                        </a:solidFill>
                        <a:latin typeface="Calibri" pitchFamily="34" charset="0"/>
                      </a:rPr>
                      <a:t>22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7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6175"/>
                    <a:ext cx="1620" cy="10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&lt;110 кВ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12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MAS</a:t>
                    </a:r>
                    <a:r>
                      <a:rPr lang="en-US" sz="1200" b="1" baseline="-25000">
                        <a:solidFill>
                          <a:srgbClr val="883230"/>
                        </a:solidFill>
                        <a:latin typeface="Calibri" pitchFamily="34" charset="0"/>
                      </a:rPr>
                      <a:t>2n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041" y="3653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8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581" y="3653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9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5120" y="3653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9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041" y="5273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9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302" y="5273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93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561" y="2395"/>
                    <a:ext cx="1980" cy="50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  <a:latin typeface="Calibri" pitchFamily="34" charset="0"/>
                    </a:endParaRPr>
                  </a:p>
                </p:txBody>
              </p:sp>
              <p:pic>
                <p:nvPicPr>
                  <p:cNvPr id="26657" name="Picture 29" descr="line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61" y="3309"/>
                    <a:ext cx="747" cy="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58" name="Picture 30" descr="line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61" y="4763"/>
                    <a:ext cx="691" cy="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59" name="Picture 31" descr="line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61" y="6890"/>
                    <a:ext cx="766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660" y="3113"/>
                    <a:ext cx="3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9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660" y="4555"/>
                    <a:ext cx="3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9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660" y="6700"/>
                    <a:ext cx="3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00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02" y="6700"/>
                    <a:ext cx="3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01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02" y="4555"/>
                    <a:ext cx="3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02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02" y="3113"/>
                    <a:ext cx="3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pic>
                <p:nvPicPr>
                  <p:cNvPr id="26666" name="Picture 38" descr="line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61" y="3294"/>
                    <a:ext cx="900" cy="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67" name="Picture 39" descr="line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61" y="4734"/>
                    <a:ext cx="900" cy="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68" name="Picture 40" descr="line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61" y="6879"/>
                    <a:ext cx="900" cy="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6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2573"/>
                    <a:ext cx="721" cy="3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750"/>
                      </a:spcAft>
                      <a:defRPr/>
                    </a:pPr>
                    <a:r>
                      <a:rPr lang="en-US" sz="6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PMU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07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4015"/>
                    <a:ext cx="721" cy="3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750"/>
                      </a:spcAft>
                      <a:defRPr/>
                    </a:pPr>
                    <a:r>
                      <a:rPr lang="en-US" sz="6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PMU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08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6175"/>
                    <a:ext cx="721" cy="3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750"/>
                      </a:spcAft>
                      <a:defRPr/>
                    </a:pPr>
                    <a:r>
                      <a:rPr lang="en-US" sz="6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PMU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09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1" y="2573"/>
                    <a:ext cx="719" cy="3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750"/>
                      </a:spcAft>
                      <a:defRPr/>
                    </a:pPr>
                    <a:r>
                      <a:rPr lang="en-US" sz="6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PMU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10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1" y="4015"/>
                    <a:ext cx="719" cy="3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750"/>
                      </a:spcAft>
                      <a:defRPr/>
                    </a:pPr>
                    <a:r>
                      <a:rPr lang="en-US" sz="6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PMU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11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1" y="6175"/>
                    <a:ext cx="719" cy="3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750"/>
                      </a:spcAft>
                      <a:defRPr/>
                    </a:pPr>
                    <a:r>
                      <a:rPr lang="en-US" sz="6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PMU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12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2395"/>
                    <a:ext cx="540" cy="4679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1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1" y="2033"/>
                    <a:ext cx="719" cy="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A</a:t>
                    </a:r>
                    <a:r>
                      <a:rPr lang="en-US" sz="825" b="1" baseline="-25000">
                        <a:solidFill>
                          <a:srgbClr val="883230"/>
                        </a:solidFill>
                        <a:latin typeface="Calibri" pitchFamily="34" charset="0"/>
                      </a:rPr>
                      <a:t>K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14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6742" y="2573"/>
                    <a:ext cx="1620" cy="10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750-500 кВ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120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MAS</a:t>
                    </a:r>
                    <a:r>
                      <a:rPr lang="en-US" sz="1200" b="1" baseline="-25000">
                        <a:solidFill>
                          <a:srgbClr val="883230"/>
                        </a:solidFill>
                        <a:latin typeface="Calibri" pitchFamily="34" charset="0"/>
                      </a:rPr>
                      <a:t>n1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1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42" y="4733"/>
                    <a:ext cx="1620" cy="18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</a:p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….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1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7282" y="3653"/>
                    <a:ext cx="0" cy="72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1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7640" y="3653"/>
                    <a:ext cx="0" cy="72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18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42" y="7074"/>
                    <a:ext cx="1080" cy="89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1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1" y="7795"/>
                    <a:ext cx="2341" cy="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750"/>
                      </a:spcAft>
                      <a:defRPr/>
                    </a:pPr>
                    <a:r>
                      <a:rPr lang="en-US" sz="825" b="1">
                        <a:solidFill>
                          <a:srgbClr val="883230"/>
                        </a:solidFill>
                        <a:latin typeface="Calibri" pitchFamily="34" charset="0"/>
                      </a:rPr>
                      <a:t>граничный узел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2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1" y="1855"/>
                    <a:ext cx="1801" cy="7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135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MAS</a:t>
                    </a:r>
                    <a:r>
                      <a:rPr lang="en-US" sz="1350" b="1" baseline="-25000">
                        <a:solidFill>
                          <a:srgbClr val="883230"/>
                        </a:solidFill>
                        <a:latin typeface="Calibri" pitchFamily="34" charset="0"/>
                      </a:rPr>
                      <a:t>1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21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2" y="1855"/>
                    <a:ext cx="1799" cy="7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135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MAS</a:t>
                    </a:r>
                    <a:r>
                      <a:rPr lang="en-US" sz="1350" b="1" baseline="-25000">
                        <a:solidFill>
                          <a:srgbClr val="883230"/>
                        </a:solidFill>
                        <a:latin typeface="Calibri" pitchFamily="34" charset="0"/>
                      </a:rPr>
                      <a:t>2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sp>
                <p:nvSpPr>
                  <p:cNvPr id="122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61" y="1855"/>
                    <a:ext cx="1801" cy="7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750"/>
                      </a:spcAft>
                      <a:defRPr/>
                    </a:pPr>
                    <a:r>
                      <a:rPr lang="en-US" sz="1350" b="1">
                        <a:solidFill>
                          <a:srgbClr val="883230"/>
                        </a:solidFill>
                        <a:latin typeface="Calibri" pitchFamily="34" charset="0"/>
                      </a:rPr>
                      <a:t>MAS</a:t>
                    </a:r>
                    <a:r>
                      <a:rPr lang="en-US" sz="1350" b="1" baseline="-25000">
                        <a:solidFill>
                          <a:srgbClr val="883230"/>
                        </a:solidFill>
                        <a:latin typeface="Calibri" pitchFamily="34" charset="0"/>
                      </a:rPr>
                      <a:t>n</a:t>
                    </a:r>
                    <a:endParaRPr lang="en-US" sz="1350" b="1">
                      <a:solidFill>
                        <a:srgbClr val="883230"/>
                      </a:solidFill>
                    </a:endParaRPr>
                  </a:p>
                </p:txBody>
              </p:sp>
              <p:grpSp>
                <p:nvGrpSpPr>
                  <p:cNvPr id="2668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41" y="594"/>
                    <a:ext cx="8460" cy="8100"/>
                    <a:chOff x="441" y="594"/>
                    <a:chExt cx="8460" cy="8100"/>
                  </a:xfrm>
                </p:grpSpPr>
                <p:sp>
                  <p:nvSpPr>
                    <p:cNvPr id="124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" y="1315"/>
                      <a:ext cx="8460" cy="7379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 sz="1350" b="1">
                        <a:solidFill>
                          <a:srgbClr val="88323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5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21" y="594"/>
                      <a:ext cx="4321" cy="72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  <a:defRPr/>
                      </a:pPr>
                      <a:r>
                        <a:rPr lang="en-US" sz="1500" b="1">
                          <a:solidFill>
                            <a:srgbClr val="883230"/>
                          </a:solidFill>
                          <a:latin typeface="Calibri" pitchFamily="34" charset="0"/>
                        </a:rPr>
                        <a:t>MAS</a:t>
                      </a:r>
                      <a:r>
                        <a:rPr lang="en-US" sz="1500" b="1" baseline="-25000">
                          <a:solidFill>
                            <a:srgbClr val="883230"/>
                          </a:solidFill>
                          <a:latin typeface="Times New Roman" pitchFamily="18" charset="0"/>
                        </a:rPr>
                        <a:t>0</a:t>
                      </a:r>
                      <a:endParaRPr lang="en-US" sz="1350" b="1">
                        <a:solidFill>
                          <a:srgbClr val="88323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0" name="Text Box 61"/>
              <p:cNvSpPr txBox="1">
                <a:spLocks noChangeArrowheads="1"/>
              </p:cNvSpPr>
              <p:nvPr/>
            </p:nvSpPr>
            <p:spPr bwMode="auto">
              <a:xfrm>
                <a:off x="4222" y="5454"/>
                <a:ext cx="898" cy="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750"/>
                  </a:spcAft>
                  <a:defRPr/>
                </a:pPr>
                <a:r>
                  <a:rPr lang="en-US" sz="825" b="1">
                    <a:solidFill>
                      <a:srgbClr val="883230"/>
                    </a:solidFill>
                    <a:latin typeface="Calibri" pitchFamily="34" charset="0"/>
                  </a:rPr>
                  <a:t>…</a:t>
                </a:r>
                <a:endParaRPr lang="en-US" sz="1350" b="1">
                  <a:solidFill>
                    <a:srgbClr val="883230"/>
                  </a:solidFill>
                </a:endParaRPr>
              </a:p>
            </p:txBody>
          </p:sp>
        </p:grpSp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9082" y="3834"/>
              <a:ext cx="215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750"/>
                </a:spcAft>
                <a:defRPr/>
              </a:pPr>
              <a:r>
                <a:rPr lang="en-US" sz="825" b="1">
                  <a:solidFill>
                    <a:srgbClr val="883230"/>
                  </a:solidFill>
                  <a:latin typeface="Calibri" pitchFamily="34" charset="0"/>
                </a:rPr>
                <a:t>U,гран.узлов</a:t>
              </a:r>
              <a:endParaRPr lang="en-US" sz="1350" b="1">
                <a:solidFill>
                  <a:srgbClr val="883230"/>
                </a:solidFill>
              </a:endParaRP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899592" y="-9939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Примеры </a:t>
            </a:r>
            <a:r>
              <a:rPr lang="ru-RU" sz="2400" b="1" dirty="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задач управления интеллектуальными ЭЭС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4864" y="5949280"/>
            <a:ext cx="4947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883230"/>
                </a:solidFill>
              </a:rPr>
              <a:t>Мультиагентная</a:t>
            </a:r>
            <a:r>
              <a:rPr lang="ru-RU" sz="1600" b="1" dirty="0" smtClean="0">
                <a:solidFill>
                  <a:srgbClr val="883230"/>
                </a:solidFill>
              </a:rPr>
              <a:t> система оценивания состояния ЭЭС</a:t>
            </a:r>
            <a:endParaRPr lang="ru-RU" sz="1600" b="1" dirty="0">
              <a:solidFill>
                <a:srgbClr val="8832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1259633" y="1196752"/>
            <a:ext cx="6696744" cy="2304256"/>
            <a:chOff x="357188" y="2786063"/>
            <a:chExt cx="8786842" cy="20732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357188" y="3214688"/>
              <a:ext cx="1857375" cy="238125"/>
            </a:xfrm>
            <a:prstGeom prst="rect">
              <a:avLst/>
            </a:prstGeom>
            <a:grp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Исходный сигнал</a:t>
              </a:r>
              <a:r>
                <a:rPr lang="en-US" sz="75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 x(t)</a:t>
              </a:r>
              <a:endParaRPr lang="ru-RU" sz="75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71750" y="2786063"/>
              <a:ext cx="1714500" cy="28575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rgbClr val="002060"/>
                  </a:solidFill>
                </a:rPr>
                <a:t>Преобразование </a:t>
              </a:r>
              <a:r>
                <a:rPr lang="ru-RU" sz="750" b="1" dirty="0" err="1">
                  <a:solidFill>
                    <a:srgbClr val="002060"/>
                  </a:solidFill>
                </a:rPr>
                <a:t>Гильберта-Хуанга</a:t>
              </a:r>
              <a:endParaRPr lang="ru-RU" sz="75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88" y="3429000"/>
              <a:ext cx="1857375" cy="1000125"/>
            </a:xfrm>
            <a:prstGeom prst="rect">
              <a:avLst/>
            </a:prstGeom>
            <a:grp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/>
            </a:p>
          </p:txBody>
        </p:sp>
        <p:pic>
          <p:nvPicPr>
            <p:cNvPr id="28677" name="Рисунок 6" descr="sin_p_x2.gif"/>
            <p:cNvPicPr>
              <a:picLocks noChangeAspect="1" noChangeArrowheads="1"/>
            </p:cNvPicPr>
            <p:nvPr/>
          </p:nvPicPr>
          <p:blipFill>
            <a:blip r:embed="rId3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500063" y="3500438"/>
              <a:ext cx="1571625" cy="8572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2571750" y="3143250"/>
              <a:ext cx="1714500" cy="1458913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25" b="1"/>
            </a:p>
          </p:txBody>
        </p:sp>
        <p:pic>
          <p:nvPicPr>
            <p:cNvPr id="28679" name="Рисунок 8" descr="sin_p2.gif"/>
            <p:cNvPicPr>
              <a:picLocks noChangeAspect="1" noChangeArrowheads="1"/>
            </p:cNvPicPr>
            <p:nvPr/>
          </p:nvPicPr>
          <p:blipFill>
            <a:blip r:embed="rId4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786063" y="3429000"/>
              <a:ext cx="1331912" cy="1069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2571750" y="3071813"/>
              <a:ext cx="1714500" cy="285750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38" b="1" dirty="0">
                  <a:solidFill>
                    <a:srgbClr val="002060"/>
                  </a:solidFill>
                </a:rPr>
                <a:t>Метод разложения на эмпирические моды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72030" y="2928938"/>
              <a:ext cx="857256" cy="171450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75" b="1" dirty="0">
                  <a:solidFill>
                    <a:schemeClr val="accent2">
                      <a:lumMod val="50000"/>
                    </a:schemeClr>
                  </a:solidFill>
                </a:rPr>
                <a:t>Преобразованный</a:t>
              </a:r>
              <a:r>
                <a:rPr lang="ru-RU" sz="675" b="1" dirty="0">
                  <a:solidFill>
                    <a:schemeClr val="bg1"/>
                  </a:solidFill>
                </a:rPr>
                <a:t> </a:t>
              </a:r>
              <a:r>
                <a:rPr lang="ru-RU" sz="675" b="1" dirty="0">
                  <a:solidFill>
                    <a:schemeClr val="accent2">
                      <a:lumMod val="50000"/>
                    </a:schemeClr>
                  </a:solidFill>
                </a:rPr>
                <a:t>сигнал</a:t>
              </a:r>
              <a:r>
                <a:rPr lang="en-US" sz="675" b="1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endParaRPr lang="ru-RU" sz="675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b="1" dirty="0">
                  <a:solidFill>
                    <a:schemeClr val="accent2">
                      <a:lumMod val="50000"/>
                    </a:schemeClr>
                  </a:solidFill>
                </a:rPr>
                <a:t>x’(t)</a:t>
              </a:r>
              <a:endParaRPr lang="ru-RU" sz="675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715000" y="3000375"/>
              <a:ext cx="2143125" cy="214313"/>
            </a:xfrm>
            <a:prstGeom prst="rect">
              <a:avLst/>
            </a:prstGeom>
            <a:grpFill/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 err="1">
                  <a:solidFill>
                    <a:schemeClr val="accent2">
                      <a:lumMod val="50000"/>
                    </a:schemeClr>
                  </a:solidFill>
                </a:rPr>
                <a:t>Нейросетевая</a:t>
              </a:r>
              <a:r>
                <a:rPr lang="ru-RU" sz="900" b="1" dirty="0">
                  <a:solidFill>
                    <a:schemeClr val="accent2">
                      <a:lumMod val="50000"/>
                    </a:schemeClr>
                  </a:solidFill>
                </a:rPr>
                <a:t>  модель</a:t>
              </a:r>
            </a:p>
          </p:txBody>
        </p:sp>
        <p:sp>
          <p:nvSpPr>
            <p:cNvPr id="13" name="Стрелка вниз 12"/>
            <p:cNvSpPr/>
            <p:nvPr/>
          </p:nvSpPr>
          <p:spPr>
            <a:xfrm rot="16200000">
              <a:off x="1870075" y="3630613"/>
              <a:ext cx="1069975" cy="238125"/>
            </a:xfrm>
            <a:prstGeom prst="down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/>
            </a:p>
          </p:txBody>
        </p:sp>
        <p:sp>
          <p:nvSpPr>
            <p:cNvPr id="14" name="Стрелка вниз 13"/>
            <p:cNvSpPr/>
            <p:nvPr/>
          </p:nvSpPr>
          <p:spPr>
            <a:xfrm rot="16200000">
              <a:off x="3941763" y="3630613"/>
              <a:ext cx="1069975" cy="238125"/>
            </a:xfrm>
            <a:prstGeom prst="down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/>
            </a:p>
          </p:txBody>
        </p:sp>
        <p:sp>
          <p:nvSpPr>
            <p:cNvPr id="15" name="Стрелка вниз 14"/>
            <p:cNvSpPr/>
            <p:nvPr/>
          </p:nvSpPr>
          <p:spPr>
            <a:xfrm rot="16200000">
              <a:off x="5013325" y="3630613"/>
              <a:ext cx="1069975" cy="238125"/>
            </a:xfrm>
            <a:prstGeom prst="down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715000" y="3214688"/>
              <a:ext cx="2143125" cy="1428750"/>
            </a:xfrm>
            <a:prstGeom prst="rect">
              <a:avLst/>
            </a:prstGeom>
            <a:grp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/>
            </a:p>
          </p:txBody>
        </p:sp>
        <p:pic>
          <p:nvPicPr>
            <p:cNvPr id="28687" name="Рисунок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57875" y="3286125"/>
              <a:ext cx="1857375" cy="12430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2571750" y="4572000"/>
              <a:ext cx="1714500" cy="28575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75" b="1" dirty="0">
                  <a:solidFill>
                    <a:srgbClr val="002060"/>
                  </a:solidFill>
                </a:rPr>
                <a:t>Преобразование Гильберта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 rot="16200000">
              <a:off x="7513638" y="3630613"/>
              <a:ext cx="1069975" cy="238125"/>
            </a:xfrm>
            <a:prstGeom prst="down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286750" y="3071813"/>
              <a:ext cx="857280" cy="135731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chemeClr val="accent2">
                      <a:lumMod val="50000"/>
                    </a:schemeClr>
                  </a:solidFill>
                </a:rPr>
                <a:t>Прогноз</a:t>
              </a: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1535906" y="3821907"/>
              <a:ext cx="2071687" cy="0"/>
            </a:xfrm>
            <a:prstGeom prst="line">
              <a:avLst/>
            </a:prstGeom>
            <a:grp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>
              <a:off x="2571750" y="4857750"/>
              <a:ext cx="1714500" cy="1588"/>
            </a:xfrm>
            <a:prstGeom prst="line">
              <a:avLst/>
            </a:prstGeom>
            <a:grp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3251200" y="3821113"/>
              <a:ext cx="2071687" cy="1588"/>
            </a:xfrm>
            <a:prstGeom prst="line">
              <a:avLst/>
            </a:prstGeom>
            <a:grp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10800000">
              <a:off x="2571750" y="2786063"/>
              <a:ext cx="1714500" cy="1587"/>
            </a:xfrm>
            <a:prstGeom prst="line">
              <a:avLst/>
            </a:prstGeom>
            <a:grp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0800000">
              <a:off x="2571750" y="3071813"/>
              <a:ext cx="1714500" cy="1587"/>
            </a:xfrm>
            <a:prstGeom prst="line">
              <a:avLst/>
            </a:prstGeom>
            <a:grp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899592" y="-99609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Примеры задач управления интеллектуальными ЭЭС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3881" y="636934"/>
            <a:ext cx="5287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081"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Гибридная модель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краткосрочного прогнозирования параметров режима ЭЭС</a:t>
            </a: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763688" y="3464495"/>
            <a:ext cx="6354365" cy="8572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краткосрочного прогнозирования перетока активной мощности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минут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вперед» на базе традиционной нейронной сети и гибридной (ПГХ-ИНС) модели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293272"/>
              </p:ext>
            </p:extLst>
          </p:nvPr>
        </p:nvGraphicFramePr>
        <p:xfrm>
          <a:off x="1794845" y="4249208"/>
          <a:ext cx="3421117" cy="2472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Графика" r:id="rId6" imgW="4915080" imgH="3185640" progId="">
                  <p:embed/>
                </p:oleObj>
              </mc:Choice>
              <mc:Fallback>
                <p:oleObj name="Графика" r:id="rId6" imgW="4915080" imgH="318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845" y="4249208"/>
                        <a:ext cx="3421117" cy="24721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89057"/>
              </p:ext>
            </p:extLst>
          </p:nvPr>
        </p:nvGraphicFramePr>
        <p:xfrm>
          <a:off x="5875162" y="4679918"/>
          <a:ext cx="2561733" cy="181931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56690"/>
                <a:gridCol w="556690"/>
                <a:gridCol w="835035"/>
                <a:gridCol w="613318"/>
              </a:tblGrid>
              <a:tr h="5463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</a:rPr>
                        <a:t>Период</a:t>
                      </a: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</a:rPr>
                        <a:t>Ошибка</a:t>
                      </a: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Традиционная</a:t>
                      </a:r>
                      <a:r>
                        <a:rPr lang="ru-RU" sz="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ейросетевая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модель</a:t>
                      </a: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Гибридная (ПГХ-ИНС)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модель</a:t>
                      </a:r>
                    </a:p>
                  </a:txBody>
                  <a:tcPr marL="51440" marR="51440" marT="0" marB="0" anchor="ctr"/>
                </a:tc>
              </a:tr>
              <a:tr h="238713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2060"/>
                          </a:solidFill>
                        </a:rPr>
                        <a:t>20:00 – 21:00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2060"/>
                          </a:solidFill>
                        </a:rPr>
                        <a:t>MAPE (%)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10.1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5.2</a:t>
                      </a:r>
                      <a:endParaRPr lang="ru-RU" sz="1100" b="1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</a:tr>
              <a:tr h="177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MAE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6.2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1.8</a:t>
                      </a:r>
                      <a:endParaRPr lang="ru-RU" sz="1100" b="1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</a:tr>
              <a:tr h="177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RMSE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33.1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3.1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</a:tr>
              <a:tr h="238713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2060"/>
                          </a:solidFill>
                        </a:rPr>
                        <a:t>21:00 – 22:00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2060"/>
                          </a:solidFill>
                        </a:rPr>
                        <a:t>MAPE (%)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9.1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4.3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</a:tr>
              <a:tr h="177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MAE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6.7</a:t>
                      </a:r>
                      <a:endParaRPr lang="ru-RU" sz="1100" b="1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1.6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</a:tr>
              <a:tr h="177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RMSE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34.1</a:t>
                      </a:r>
                      <a:endParaRPr lang="ru-RU" sz="1100" b="1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1.7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51440" marR="51440" marT="0" marB="0" anchor="ctr"/>
                </a:tc>
              </a:tr>
            </a:tbl>
          </a:graphicData>
        </a:graphic>
      </p:graphicFrame>
      <p:sp>
        <p:nvSpPr>
          <p:cNvPr id="34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8417887" y="6292955"/>
            <a:ext cx="571500" cy="273844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9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120" y="77968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Комплекс интеллектуальных средств для предотвращения крупных системных аварий в ЭЭС, связанных с системной неустойчивостью по напряжению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Администратор\Dropbox\RNF_BOOK\book\chapters\chapter4\image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0" y="1968316"/>
            <a:ext cx="4072380" cy="3569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57387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Предложенный подход к мониторингу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управлению ЭЭС</a:t>
            </a:r>
            <a:endParaRPr lang="ru-RU" sz="14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27984" y="13407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921047"/>
              </p:ext>
            </p:extLst>
          </p:nvPr>
        </p:nvGraphicFramePr>
        <p:xfrm>
          <a:off x="4616520" y="1803642"/>
          <a:ext cx="40608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Visio" r:id="rId4" imgW="6600113" imgH="6064027" progId="Visio.Drawing.15">
                  <p:embed/>
                </p:oleObj>
              </mc:Choice>
              <mc:Fallback>
                <p:oleObj name="Visio" r:id="rId4" imgW="6600113" imgH="606402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520" y="1803642"/>
                        <a:ext cx="4060825" cy="3733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27984" y="58953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Структура программной реализации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интеллектуальной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системы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69171" y="0"/>
            <a:ext cx="7723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Примеры задач управления </a:t>
            </a:r>
            <a:endParaRPr lang="ru-RU" sz="2400" b="1" dirty="0" smtClean="0">
              <a:solidFill>
                <a:srgbClr val="883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интеллектуальными </a:t>
            </a:r>
            <a:r>
              <a:rPr lang="ru-RU" sz="2400" b="1" dirty="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ЭЭС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8417887" y="6292955"/>
            <a:ext cx="571500" cy="273844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10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1608" y="6446971"/>
            <a:ext cx="442392" cy="365125"/>
          </a:xfrm>
        </p:spPr>
        <p:txBody>
          <a:bodyPr/>
          <a:lstStyle/>
          <a:p>
            <a:fld id="{814F8994-B919-434C-9CD8-A36E5822FFF8}" type="slidenum">
              <a:rPr lang="ru-RU" smtClean="0"/>
              <a:t>8</a:t>
            </a:fld>
            <a:endParaRPr lang="ru-RU" dirty="0"/>
          </a:p>
        </p:txBody>
      </p:sp>
      <p:pic>
        <p:nvPicPr>
          <p:cNvPr id="3" name="Рисунок 2" descr="49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503547" y="1537705"/>
            <a:ext cx="3096344" cy="2016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886" y="1139860"/>
            <a:ext cx="38524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городской распределительной электрической сети</a:t>
            </a:r>
            <a:endParaRPr lang="ru-RU" sz="13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-10446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Примеры задач управления интеллектуальными ЭЭС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35444" y="1166738"/>
            <a:ext cx="35945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Реконструированная городская распределительная электрическая сеть</a:t>
            </a:r>
            <a:endParaRPr lang="ru-RU" sz="13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49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5222159" y="1664412"/>
            <a:ext cx="3479449" cy="21251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4357" y="3774414"/>
            <a:ext cx="33119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Диаграмма показателей риска </a:t>
            </a:r>
          </a:p>
          <a:p>
            <a:pPr algn="ctr"/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дефицита мощности для</a:t>
            </a:r>
            <a:r>
              <a:rPr lang="en-US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исходной схемы</a:t>
            </a:r>
            <a:endParaRPr lang="ru-RU" sz="1300" b="1" dirty="0">
              <a:solidFill>
                <a:srgbClr val="7030A0"/>
              </a:solidFill>
            </a:endParaRPr>
          </a:p>
        </p:txBody>
      </p:sp>
      <p:pic>
        <p:nvPicPr>
          <p:cNvPr id="10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901" y="4210150"/>
            <a:ext cx="3600400" cy="26260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38192" y="3825243"/>
            <a:ext cx="44058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Диаграмма показателей риска для дефицита мощности реконструированной электрической сети</a:t>
            </a:r>
            <a:endParaRPr lang="ru-RU" sz="1300" b="1" dirty="0">
              <a:solidFill>
                <a:srgbClr val="7030A0"/>
              </a:solidFill>
            </a:endParaRPr>
          </a:p>
        </p:txBody>
      </p:sp>
      <p:pic>
        <p:nvPicPr>
          <p:cNvPr id="12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89362"/>
            <a:ext cx="4374452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39430"/>
            <a:ext cx="7946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«Активные» системы электроснабжения за счет автоматической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реконфигурации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сети</a:t>
            </a:r>
          </a:p>
        </p:txBody>
      </p:sp>
    </p:spTree>
    <p:extLst>
      <p:ext uri="{BB962C8B-B14F-4D97-AF65-F5344CB8AC3E}">
        <p14:creationId xmlns:p14="http://schemas.microsoft.com/office/powerpoint/2010/main" val="41881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7009761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62995C-C744-4A58-A719-F2A7C40B4A13}" type="slidenum">
              <a:rPr lang="ru-RU" sz="120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sz="1200" dirty="0">
              <a:solidFill>
                <a:srgbClr val="595959"/>
              </a:solidFill>
            </a:endParaRPr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1497013" y="955675"/>
            <a:ext cx="9726612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9" name="TextBox 3"/>
          <p:cNvSpPr txBox="1">
            <a:spLocks noChangeArrowheads="1"/>
          </p:cNvSpPr>
          <p:nvPr/>
        </p:nvSpPr>
        <p:spPr bwMode="auto">
          <a:xfrm>
            <a:off x="1259632" y="5728450"/>
            <a:ext cx="7580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 живучести ПВК ОС при воздействии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кибератак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1163638" y="154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graphicFrame>
        <p:nvGraphicFramePr>
          <p:cNvPr id="717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361654"/>
              </p:ext>
            </p:extLst>
          </p:nvPr>
        </p:nvGraphicFramePr>
        <p:xfrm>
          <a:off x="611560" y="1528067"/>
          <a:ext cx="7668978" cy="425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Visio" r:id="rId4" imgW="9639490" imgH="5420106" progId="Visio.Drawing.11">
                  <p:embed/>
                </p:oleObj>
              </mc:Choice>
              <mc:Fallback>
                <p:oleObj name="Visio" r:id="rId4" imgW="9639490" imgH="54201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28067"/>
                        <a:ext cx="7668978" cy="4252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07704" y="653011"/>
            <a:ext cx="6096000" cy="85800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Уязвимые места СМПР с точки зрения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живучести ЭЭС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-10446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Примеры задач управления интеллектуальными ЭЭС</a:t>
            </a:r>
          </a:p>
        </p:txBody>
      </p:sp>
    </p:spTree>
    <p:extLst>
      <p:ext uri="{BB962C8B-B14F-4D97-AF65-F5344CB8AC3E}">
        <p14:creationId xmlns:p14="http://schemas.microsoft.com/office/powerpoint/2010/main" val="41966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775</Words>
  <Application>Microsoft Office PowerPoint</Application>
  <PresentationFormat>Экран (4:3)</PresentationFormat>
  <Paragraphs>149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Calibri</vt:lpstr>
      <vt:lpstr>Century Gothic</vt:lpstr>
      <vt:lpstr>Monotype Corsiva</vt:lpstr>
      <vt:lpstr>Times New Roman</vt:lpstr>
      <vt:lpstr>Wingdings</vt:lpstr>
      <vt:lpstr>Тема Office</vt:lpstr>
      <vt:lpstr>Visio</vt:lpstr>
      <vt:lpstr>Графика</vt:lpstr>
      <vt:lpstr>Презентация PowerPoint</vt:lpstr>
      <vt:lpstr>Предпосылки цифровизации энергетики</vt:lpstr>
      <vt:lpstr>Предпосылки цифровизации энергетики</vt:lpstr>
      <vt:lpstr>Выгоды цифровизации в энергетике</vt:lpstr>
      <vt:lpstr>Презентация PowerPoint</vt:lpstr>
      <vt:lpstr>Сравнительные результаты краткосрочного прогнозирования перетока активной мощности на «1 минуту вперед» на базе традиционной нейронной сети и гибридной (ПГХ-ИНС) модели</vt:lpstr>
      <vt:lpstr>Презентация PowerPoint</vt:lpstr>
      <vt:lpstr>Презентация PowerPoint</vt:lpstr>
      <vt:lpstr>Уязвимые места СМПР с точки зрения  живучести ЭЭС</vt:lpstr>
      <vt:lpstr>Задачи исследований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</dc:creator>
  <cp:lastModifiedBy>Пользователь Windows</cp:lastModifiedBy>
  <cp:revision>65</cp:revision>
  <cp:lastPrinted>2018-11-26T01:26:00Z</cp:lastPrinted>
  <dcterms:created xsi:type="dcterms:W3CDTF">2018-08-17T01:14:43Z</dcterms:created>
  <dcterms:modified xsi:type="dcterms:W3CDTF">2018-11-27T08:07:09Z</dcterms:modified>
</cp:coreProperties>
</file>