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428" r:id="rId2"/>
    <p:sldId id="413" r:id="rId3"/>
    <p:sldId id="415" r:id="rId4"/>
    <p:sldId id="414" r:id="rId5"/>
    <p:sldId id="405" r:id="rId6"/>
    <p:sldId id="412" r:id="rId7"/>
    <p:sldId id="424" r:id="rId8"/>
    <p:sldId id="429" r:id="rId9"/>
    <p:sldId id="419" r:id="rId10"/>
    <p:sldId id="422" r:id="rId11"/>
    <p:sldId id="426" r:id="rId12"/>
    <p:sldId id="423" r:id="rId13"/>
    <p:sldId id="421" r:id="rId14"/>
    <p:sldId id="402" r:id="rId15"/>
    <p:sldId id="425" r:id="rId16"/>
    <p:sldId id="407" r:id="rId17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89">
          <p15:clr>
            <a:srgbClr val="A4A3A4"/>
          </p15:clr>
        </p15:guide>
        <p15:guide id="2">
          <p15:clr>
            <a:srgbClr val="A4A3A4"/>
          </p15:clr>
        </p15:guide>
        <p15:guide id="3" orient="horz" pos="1407">
          <p15:clr>
            <a:srgbClr val="A4A3A4"/>
          </p15:clr>
        </p15:guide>
        <p15:guide id="4" pos="285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курихина Ксения Алексеевна" initials="СКА" lastIdx="1" clrIdx="0">
    <p:extLst>
      <p:ext uri="{19B8F6BF-5375-455C-9EA6-DF929625EA0E}">
        <p15:presenceInfo xmlns:p15="http://schemas.microsoft.com/office/powerpoint/2012/main" userId="Скурихина Ксения Алексеевна" providerId="None"/>
      </p:ext>
    </p:extLst>
  </p:cmAuthor>
  <p:cmAuthor id="2" name="Пользователь Windows" initials="ПW" lastIdx="17" clrIdx="1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3" name="Вериго Андрей Ромуальдович" initials="ВАР" lastIdx="1" clrIdx="2">
    <p:extLst>
      <p:ext uri="{19B8F6BF-5375-455C-9EA6-DF929625EA0E}">
        <p15:presenceInfo xmlns:p15="http://schemas.microsoft.com/office/powerpoint/2012/main" userId="Вериго Андрей Ромуальд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0C1"/>
    <a:srgbClr val="31859C"/>
    <a:srgbClr val="199EC6"/>
    <a:srgbClr val="FFFFFF"/>
    <a:srgbClr val="0070C0"/>
    <a:srgbClr val="00863D"/>
    <a:srgbClr val="00B050"/>
    <a:srgbClr val="CED5DA"/>
    <a:srgbClr val="86C23A"/>
    <a:srgbClr val="FC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0" autoAdjust="0"/>
    <p:restoredTop sz="99611" autoAdjust="0"/>
  </p:normalViewPr>
  <p:slideViewPr>
    <p:cSldViewPr>
      <p:cViewPr varScale="1">
        <p:scale>
          <a:sx n="147" d="100"/>
          <a:sy n="147" d="100"/>
        </p:scale>
        <p:origin x="492" y="120"/>
      </p:cViewPr>
      <p:guideLst>
        <p:guide orient="horz" pos="1089"/>
        <p:guide/>
        <p:guide orient="horz" pos="1407"/>
        <p:guide pos="2857"/>
      </p:guideLst>
    </p:cSldViewPr>
  </p:slideViewPr>
  <p:outlineViewPr>
    <p:cViewPr>
      <p:scale>
        <a:sx n="33" d="100"/>
        <a:sy n="33" d="100"/>
      </p:scale>
      <p:origin x="0" y="6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4B91EE-B074-419C-A586-4AD22D70A6E9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7DD7E-2A91-45F0-B1DE-A5520EEB78BD}">
      <dgm:prSet phldrT="[Текст]"/>
      <dgm:spPr>
        <a:solidFill>
          <a:srgbClr val="00B050">
            <a:alpha val="47000"/>
          </a:srgbClr>
        </a:solidFill>
      </dgm:spPr>
      <dgm:t>
        <a:bodyPr/>
        <a:lstStyle/>
        <a:p>
          <a:r>
            <a:rPr lang="ru-RU" b="1" u="sng" dirty="0" smtClean="0">
              <a:solidFill>
                <a:schemeClr val="tx2"/>
              </a:solidFill>
            </a:rPr>
            <a:t>Новые технологии управления</a:t>
          </a:r>
          <a:endParaRPr lang="ru-RU" b="1" u="sng" dirty="0">
            <a:solidFill>
              <a:schemeClr val="tx2"/>
            </a:solidFill>
          </a:endParaRPr>
        </a:p>
      </dgm:t>
    </dgm:pt>
    <dgm:pt modelId="{16CAFF43-0DE2-4734-BBA4-8BEEAC5F1C32}" type="parTrans" cxnId="{0F19F848-59C8-4255-9AD9-9B1A6B1E9D55}">
      <dgm:prSet/>
      <dgm:spPr/>
      <dgm:t>
        <a:bodyPr/>
        <a:lstStyle/>
        <a:p>
          <a:endParaRPr lang="ru-RU"/>
        </a:p>
      </dgm:t>
    </dgm:pt>
    <dgm:pt modelId="{9A1A6508-6F46-4EE6-83F8-F086BB2B323A}" type="sibTrans" cxnId="{0F19F848-59C8-4255-9AD9-9B1A6B1E9D55}">
      <dgm:prSet/>
      <dgm:spPr/>
      <dgm:t>
        <a:bodyPr/>
        <a:lstStyle/>
        <a:p>
          <a:endParaRPr lang="ru-RU"/>
        </a:p>
      </dgm:t>
    </dgm:pt>
    <dgm:pt modelId="{2D90C01A-840A-4197-8481-6B8AF92B33BD}">
      <dgm:prSet phldrT="[Текст]" custT="1"/>
      <dgm:spPr/>
      <dgm:t>
        <a:bodyPr/>
        <a:lstStyle/>
        <a:p>
          <a:r>
            <a:rPr lang="ru-RU" sz="1200" b="1" dirty="0" smtClean="0"/>
            <a:t>Системы накопления ЭЭ в </a:t>
          </a:r>
          <a:r>
            <a:rPr lang="ru-RU" sz="1200" b="1" dirty="0" err="1" smtClean="0"/>
            <a:t>распредсетях</a:t>
          </a:r>
          <a:r>
            <a:rPr lang="ru-RU" sz="1200" b="1" dirty="0" smtClean="0"/>
            <a:t> и у потребителей</a:t>
          </a:r>
          <a:endParaRPr lang="ru-RU" sz="1200" dirty="0"/>
        </a:p>
      </dgm:t>
    </dgm:pt>
    <dgm:pt modelId="{3063AD51-D415-4E2F-842E-560204E7CB70}" type="parTrans" cxnId="{A12F2715-1946-4DE7-AD72-51DF5870F128}">
      <dgm:prSet/>
      <dgm:spPr/>
      <dgm:t>
        <a:bodyPr/>
        <a:lstStyle/>
        <a:p>
          <a:endParaRPr lang="ru-RU"/>
        </a:p>
      </dgm:t>
    </dgm:pt>
    <dgm:pt modelId="{213BA9E8-D883-401A-87AC-8C02C94A5BD9}" type="sibTrans" cxnId="{A12F2715-1946-4DE7-AD72-51DF5870F128}">
      <dgm:prSet/>
      <dgm:spPr/>
      <dgm:t>
        <a:bodyPr/>
        <a:lstStyle/>
        <a:p>
          <a:endParaRPr lang="ru-RU"/>
        </a:p>
      </dgm:t>
    </dgm:pt>
    <dgm:pt modelId="{57964211-B0E4-4DA5-9093-E4CF54179AF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Интеграция распределенной генерации ЭЭ</a:t>
          </a:r>
        </a:p>
        <a:p>
          <a:r>
            <a:rPr lang="ru-RU" b="1" dirty="0" smtClean="0">
              <a:solidFill>
                <a:schemeClr val="bg1"/>
              </a:solidFill>
            </a:rPr>
            <a:t>на базе ВИЭ</a:t>
          </a:r>
          <a:endParaRPr lang="ru-RU" dirty="0">
            <a:solidFill>
              <a:schemeClr val="bg1"/>
            </a:solidFill>
          </a:endParaRPr>
        </a:p>
      </dgm:t>
    </dgm:pt>
    <dgm:pt modelId="{684BA176-DEF3-460C-8BAE-CC51FB6E7A30}" type="parTrans" cxnId="{064D05C8-347E-491C-BBDD-3168BF577CFD}">
      <dgm:prSet/>
      <dgm:spPr/>
      <dgm:t>
        <a:bodyPr/>
        <a:lstStyle/>
        <a:p>
          <a:endParaRPr lang="ru-RU"/>
        </a:p>
      </dgm:t>
    </dgm:pt>
    <dgm:pt modelId="{91B70D61-7015-4460-83BB-59904ACDB9D1}" type="sibTrans" cxnId="{064D05C8-347E-491C-BBDD-3168BF577CFD}">
      <dgm:prSet/>
      <dgm:spPr/>
      <dgm:t>
        <a:bodyPr/>
        <a:lstStyle/>
        <a:p>
          <a:endParaRPr lang="ru-RU"/>
        </a:p>
      </dgm:t>
    </dgm:pt>
    <dgm:pt modelId="{E494A964-16FE-45AC-B3F7-6544B9583D21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bg1"/>
              </a:solidFill>
            </a:rPr>
            <a:t>Проактивное</a:t>
          </a:r>
          <a:r>
            <a:rPr lang="ru-RU" sz="1200" b="1" dirty="0" smtClean="0">
              <a:solidFill>
                <a:schemeClr val="bg1"/>
              </a:solidFill>
            </a:rPr>
            <a:t> управление нагрузками  и генерацией потребителей - </a:t>
          </a:r>
          <a:r>
            <a:rPr lang="ru-RU" sz="1200" b="1" dirty="0" err="1" smtClean="0">
              <a:solidFill>
                <a:schemeClr val="bg1"/>
              </a:solidFill>
            </a:rPr>
            <a:t>просьюмеров</a:t>
          </a:r>
          <a:endParaRPr lang="ru-RU" sz="1200" dirty="0">
            <a:solidFill>
              <a:schemeClr val="bg1"/>
            </a:solidFill>
          </a:endParaRPr>
        </a:p>
      </dgm:t>
    </dgm:pt>
    <dgm:pt modelId="{F43F73A2-09AB-4D20-A23F-9ECA97D97E58}" type="parTrans" cxnId="{0BA5794F-110E-4D90-8918-24B9591B693B}">
      <dgm:prSet/>
      <dgm:spPr/>
      <dgm:t>
        <a:bodyPr/>
        <a:lstStyle/>
        <a:p>
          <a:endParaRPr lang="ru-RU"/>
        </a:p>
      </dgm:t>
    </dgm:pt>
    <dgm:pt modelId="{48B661DA-2277-4357-B521-AF08CB7A2C5F}" type="sibTrans" cxnId="{0BA5794F-110E-4D90-8918-24B9591B693B}">
      <dgm:prSet/>
      <dgm:spPr/>
      <dgm:t>
        <a:bodyPr/>
        <a:lstStyle/>
        <a:p>
          <a:endParaRPr lang="ru-RU"/>
        </a:p>
      </dgm:t>
    </dgm:pt>
    <dgm:pt modelId="{6CA6938F-D2AD-42B2-BC9D-7B3BCEE5FA92}" type="pres">
      <dgm:prSet presAssocID="{194B91EE-B074-419C-A586-4AD22D70A6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E2F3F-2A30-43CF-8F95-D998C15265E9}" type="pres">
      <dgm:prSet presAssocID="{9597DD7E-2A91-45F0-B1DE-A5520EEB78BD}" presName="centerShape" presStyleLbl="node0" presStyleIdx="0" presStyleCnt="1" custScaleX="90241" custScaleY="38959" custLinFactNeighborX="-17028" custLinFactNeighborY="-32377"/>
      <dgm:spPr/>
      <dgm:t>
        <a:bodyPr/>
        <a:lstStyle/>
        <a:p>
          <a:endParaRPr lang="ru-RU"/>
        </a:p>
      </dgm:t>
    </dgm:pt>
    <dgm:pt modelId="{3CC7D680-124B-4127-8283-C1571E92208F}" type="pres">
      <dgm:prSet presAssocID="{3063AD51-D415-4E2F-842E-560204E7CB70}" presName="parTrans" presStyleLbl="bgSibTrans2D1" presStyleIdx="0" presStyleCnt="3" custScaleY="38526" custLinFactNeighborX="1369" custLinFactNeighborY="10697"/>
      <dgm:spPr/>
      <dgm:t>
        <a:bodyPr/>
        <a:lstStyle/>
        <a:p>
          <a:endParaRPr lang="ru-RU"/>
        </a:p>
      </dgm:t>
    </dgm:pt>
    <dgm:pt modelId="{F01C3B1C-90BF-4529-BD42-3CA6085BA696}" type="pres">
      <dgm:prSet presAssocID="{2D90C01A-840A-4197-8481-6B8AF92B33BD}" presName="node" presStyleLbl="node1" presStyleIdx="0" presStyleCnt="3" custScaleX="124375" custScaleY="63416" custRadScaleRad="163356" custRadScaleInc="1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4A2BD-C077-46CB-AC4A-944C659E7E53}" type="pres">
      <dgm:prSet presAssocID="{684BA176-DEF3-460C-8BAE-CC51FB6E7A30}" presName="parTrans" presStyleLbl="bgSibTrans2D1" presStyleIdx="1" presStyleCnt="3" custAng="21107736" custScaleX="73045" custScaleY="49203" custLinFactNeighborX="-6003" custLinFactNeighborY="26254"/>
      <dgm:spPr/>
      <dgm:t>
        <a:bodyPr/>
        <a:lstStyle/>
        <a:p>
          <a:endParaRPr lang="ru-RU"/>
        </a:p>
      </dgm:t>
    </dgm:pt>
    <dgm:pt modelId="{655BAC6C-E85F-4517-BBE0-982DBE45CBA2}" type="pres">
      <dgm:prSet presAssocID="{57964211-B0E4-4DA5-9093-E4CF54179AFC}" presName="node" presStyleLbl="node1" presStyleIdx="1" presStyleCnt="3" custScaleX="106619" custScaleY="64299" custRadScaleRad="114618" custRadScaleInc="-2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E0A0-C43F-4C23-AC4E-B7B06F623378}" type="pres">
      <dgm:prSet presAssocID="{F43F73A2-09AB-4D20-A23F-9ECA97D97E58}" presName="parTrans" presStyleLbl="bgSibTrans2D1" presStyleIdx="2" presStyleCnt="3" custScaleY="38417" custLinFactNeighborX="-2366" custLinFactNeighborY="9419"/>
      <dgm:spPr/>
      <dgm:t>
        <a:bodyPr/>
        <a:lstStyle/>
        <a:p>
          <a:endParaRPr lang="ru-RU"/>
        </a:p>
      </dgm:t>
    </dgm:pt>
    <dgm:pt modelId="{B1067A3F-4B48-4B73-8244-47C23C2BB47C}" type="pres">
      <dgm:prSet presAssocID="{E494A964-16FE-45AC-B3F7-6544B9583D21}" presName="node" presStyleLbl="node1" presStyleIdx="2" presStyleCnt="3" custScaleX="112614" custScaleY="65922" custRadScaleRad="127673" custRadScaleInc="-4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2715-1946-4DE7-AD72-51DF5870F128}" srcId="{9597DD7E-2A91-45F0-B1DE-A5520EEB78BD}" destId="{2D90C01A-840A-4197-8481-6B8AF92B33BD}" srcOrd="0" destOrd="0" parTransId="{3063AD51-D415-4E2F-842E-560204E7CB70}" sibTransId="{213BA9E8-D883-401A-87AC-8C02C94A5BD9}"/>
    <dgm:cxn modelId="{DF733A72-D81F-4C1F-A668-F82464C6320D}" type="presOf" srcId="{E494A964-16FE-45AC-B3F7-6544B9583D21}" destId="{B1067A3F-4B48-4B73-8244-47C23C2BB47C}" srcOrd="0" destOrd="0" presId="urn:microsoft.com/office/officeart/2005/8/layout/radial4"/>
    <dgm:cxn modelId="{5CA5D557-F053-498E-BECF-311B9B0C3FDA}" type="presOf" srcId="{9597DD7E-2A91-45F0-B1DE-A5520EEB78BD}" destId="{084E2F3F-2A30-43CF-8F95-D998C15265E9}" srcOrd="0" destOrd="0" presId="urn:microsoft.com/office/officeart/2005/8/layout/radial4"/>
    <dgm:cxn modelId="{A800DFD7-1C0B-495A-826C-74CFA68B01E7}" type="presOf" srcId="{2D90C01A-840A-4197-8481-6B8AF92B33BD}" destId="{F01C3B1C-90BF-4529-BD42-3CA6085BA696}" srcOrd="0" destOrd="0" presId="urn:microsoft.com/office/officeart/2005/8/layout/radial4"/>
    <dgm:cxn modelId="{1E7E2225-6DDB-4381-B207-81463383FD65}" type="presOf" srcId="{684BA176-DEF3-460C-8BAE-CC51FB6E7A30}" destId="{6064A2BD-C077-46CB-AC4A-944C659E7E53}" srcOrd="0" destOrd="0" presId="urn:microsoft.com/office/officeart/2005/8/layout/radial4"/>
    <dgm:cxn modelId="{064D05C8-347E-491C-BBDD-3168BF577CFD}" srcId="{9597DD7E-2A91-45F0-B1DE-A5520EEB78BD}" destId="{57964211-B0E4-4DA5-9093-E4CF54179AFC}" srcOrd="1" destOrd="0" parTransId="{684BA176-DEF3-460C-8BAE-CC51FB6E7A30}" sibTransId="{91B70D61-7015-4460-83BB-59904ACDB9D1}"/>
    <dgm:cxn modelId="{0BA5794F-110E-4D90-8918-24B9591B693B}" srcId="{9597DD7E-2A91-45F0-B1DE-A5520EEB78BD}" destId="{E494A964-16FE-45AC-B3F7-6544B9583D21}" srcOrd="2" destOrd="0" parTransId="{F43F73A2-09AB-4D20-A23F-9ECA97D97E58}" sibTransId="{48B661DA-2277-4357-B521-AF08CB7A2C5F}"/>
    <dgm:cxn modelId="{362D3629-F5B0-41ED-8CFE-4BCC2ED181AB}" type="presOf" srcId="{3063AD51-D415-4E2F-842E-560204E7CB70}" destId="{3CC7D680-124B-4127-8283-C1571E92208F}" srcOrd="0" destOrd="0" presId="urn:microsoft.com/office/officeart/2005/8/layout/radial4"/>
    <dgm:cxn modelId="{936CC0D0-3A5B-4BAC-B598-487B0ECC80C8}" type="presOf" srcId="{F43F73A2-09AB-4D20-A23F-9ECA97D97E58}" destId="{2C74E0A0-C43F-4C23-AC4E-B7B06F623378}" srcOrd="0" destOrd="0" presId="urn:microsoft.com/office/officeart/2005/8/layout/radial4"/>
    <dgm:cxn modelId="{0F19F848-59C8-4255-9AD9-9B1A6B1E9D55}" srcId="{194B91EE-B074-419C-A586-4AD22D70A6E9}" destId="{9597DD7E-2A91-45F0-B1DE-A5520EEB78BD}" srcOrd="0" destOrd="0" parTransId="{16CAFF43-0DE2-4734-BBA4-8BEEAC5F1C32}" sibTransId="{9A1A6508-6F46-4EE6-83F8-F086BB2B323A}"/>
    <dgm:cxn modelId="{D96B3F2D-5C37-4760-8691-C510C1058062}" type="presOf" srcId="{57964211-B0E4-4DA5-9093-E4CF54179AFC}" destId="{655BAC6C-E85F-4517-BBE0-982DBE45CBA2}" srcOrd="0" destOrd="0" presId="urn:microsoft.com/office/officeart/2005/8/layout/radial4"/>
    <dgm:cxn modelId="{DC032B3F-F704-4974-97E6-76B03D26F280}" type="presOf" srcId="{194B91EE-B074-419C-A586-4AD22D70A6E9}" destId="{6CA6938F-D2AD-42B2-BC9D-7B3BCEE5FA92}" srcOrd="0" destOrd="0" presId="urn:microsoft.com/office/officeart/2005/8/layout/radial4"/>
    <dgm:cxn modelId="{EBF1E73F-D9D0-413F-B4EC-191E71783896}" type="presParOf" srcId="{6CA6938F-D2AD-42B2-BC9D-7B3BCEE5FA92}" destId="{084E2F3F-2A30-43CF-8F95-D998C15265E9}" srcOrd="0" destOrd="0" presId="urn:microsoft.com/office/officeart/2005/8/layout/radial4"/>
    <dgm:cxn modelId="{3D1C87F7-4B97-473F-9606-4A5657EC1FB4}" type="presParOf" srcId="{6CA6938F-D2AD-42B2-BC9D-7B3BCEE5FA92}" destId="{3CC7D680-124B-4127-8283-C1571E92208F}" srcOrd="1" destOrd="0" presId="urn:microsoft.com/office/officeart/2005/8/layout/radial4"/>
    <dgm:cxn modelId="{5B4290CE-97AD-477C-AD50-3C8809954ED6}" type="presParOf" srcId="{6CA6938F-D2AD-42B2-BC9D-7B3BCEE5FA92}" destId="{F01C3B1C-90BF-4529-BD42-3CA6085BA696}" srcOrd="2" destOrd="0" presId="urn:microsoft.com/office/officeart/2005/8/layout/radial4"/>
    <dgm:cxn modelId="{A9347EE5-3107-41C9-AA65-6CBB770B7227}" type="presParOf" srcId="{6CA6938F-D2AD-42B2-BC9D-7B3BCEE5FA92}" destId="{6064A2BD-C077-46CB-AC4A-944C659E7E53}" srcOrd="3" destOrd="0" presId="urn:microsoft.com/office/officeart/2005/8/layout/radial4"/>
    <dgm:cxn modelId="{55E1CB54-6D85-4FCC-BF51-DD54CCC26786}" type="presParOf" srcId="{6CA6938F-D2AD-42B2-BC9D-7B3BCEE5FA92}" destId="{655BAC6C-E85F-4517-BBE0-982DBE45CBA2}" srcOrd="4" destOrd="0" presId="urn:microsoft.com/office/officeart/2005/8/layout/radial4"/>
    <dgm:cxn modelId="{8C7859BC-354A-497A-A800-BAAE90DE9A6D}" type="presParOf" srcId="{6CA6938F-D2AD-42B2-BC9D-7B3BCEE5FA92}" destId="{2C74E0A0-C43F-4C23-AC4E-B7B06F623378}" srcOrd="5" destOrd="0" presId="urn:microsoft.com/office/officeart/2005/8/layout/radial4"/>
    <dgm:cxn modelId="{1EAF39F4-3618-4A74-9076-7F62701BF4BA}" type="presParOf" srcId="{6CA6938F-D2AD-42B2-BC9D-7B3BCEE5FA92}" destId="{B1067A3F-4B48-4B73-8244-47C23C2BB4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3114A-BC6D-46F0-A172-2B090EB406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A3CCB-BDFD-43B8-A535-310B470F52D6}">
      <dgm:prSet phldrT="[Текст]" custT="1"/>
      <dgm:spPr/>
      <dgm:t>
        <a:bodyPr/>
        <a:lstStyle/>
        <a:p>
          <a:r>
            <a:rPr lang="ru-RU" sz="1400" dirty="0" smtClean="0"/>
            <a:t>Средства расчета и анализа для оценки возможности выполнения контрактов и обеспечения </a:t>
          </a:r>
          <a:r>
            <a:rPr lang="ru-RU" sz="1400" dirty="0" err="1" smtClean="0"/>
            <a:t>энергоэффективности</a:t>
          </a:r>
          <a:endParaRPr lang="ru-RU" sz="1400" dirty="0"/>
        </a:p>
      </dgm:t>
    </dgm:pt>
    <dgm:pt modelId="{EB066FB4-6F9B-47C0-9A69-8ADFAB4C57B1}" type="parTrans" cxnId="{E82C6D89-4E48-48EE-905D-A67BBB9B090C}">
      <dgm:prSet/>
      <dgm:spPr/>
      <dgm:t>
        <a:bodyPr/>
        <a:lstStyle/>
        <a:p>
          <a:endParaRPr lang="ru-RU"/>
        </a:p>
      </dgm:t>
    </dgm:pt>
    <dgm:pt modelId="{9EE21036-4C4A-4304-B174-5CF43E110C31}" type="sibTrans" cxnId="{E82C6D89-4E48-48EE-905D-A67BBB9B090C}">
      <dgm:prSet/>
      <dgm:spPr/>
      <dgm:t>
        <a:bodyPr/>
        <a:lstStyle/>
        <a:p>
          <a:endParaRPr lang="ru-RU"/>
        </a:p>
      </dgm:t>
    </dgm:pt>
    <dgm:pt modelId="{ED725FCD-6F7B-4FF1-B41F-BFE740CE3C2A}">
      <dgm:prSet phldrT="[Текст]" custT="1"/>
      <dgm:spPr/>
      <dgm:t>
        <a:bodyPr/>
        <a:lstStyle/>
        <a:p>
          <a:r>
            <a:rPr lang="ru-RU" sz="1400" dirty="0" smtClean="0"/>
            <a:t>Реализация функций децентрализованной энергетики для управления РЭР в составе </a:t>
          </a:r>
          <a:r>
            <a:rPr lang="ru-RU" sz="1400" dirty="0" err="1" smtClean="0"/>
            <a:t>микроэнеросистем</a:t>
          </a:r>
          <a:endParaRPr lang="ru-RU" sz="1400" dirty="0"/>
        </a:p>
      </dgm:t>
    </dgm:pt>
    <dgm:pt modelId="{4C12E434-BBF0-4EDC-97AF-6A0751AB93D2}" type="parTrans" cxnId="{FDF1E99D-A19F-43D8-9A3C-140898F91111}">
      <dgm:prSet/>
      <dgm:spPr/>
      <dgm:t>
        <a:bodyPr/>
        <a:lstStyle/>
        <a:p>
          <a:endParaRPr lang="ru-RU"/>
        </a:p>
      </dgm:t>
    </dgm:pt>
    <dgm:pt modelId="{198B6685-C72F-4610-8EEC-F786E8866233}" type="sibTrans" cxnId="{FDF1E99D-A19F-43D8-9A3C-140898F91111}">
      <dgm:prSet/>
      <dgm:spPr/>
      <dgm:t>
        <a:bodyPr/>
        <a:lstStyle/>
        <a:p>
          <a:endParaRPr lang="ru-RU"/>
        </a:p>
      </dgm:t>
    </dgm:pt>
    <dgm:pt modelId="{5329DB6E-A9FE-47EF-A962-AFBA8B561A94}">
      <dgm:prSet custT="1"/>
      <dgm:spPr/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Интеграция с транзакционной платформой купли-продажи ЭЭ на основе распределенного реестра</a:t>
          </a:r>
          <a:endParaRPr lang="ru-RU" sz="1400" dirty="0"/>
        </a:p>
      </dgm:t>
    </dgm:pt>
    <dgm:pt modelId="{01306FCF-6AE7-436D-900D-5A415BCF266A}" type="parTrans" cxnId="{81E017BE-DE35-4B0F-B2F9-DBCEC0E8B524}">
      <dgm:prSet/>
      <dgm:spPr/>
      <dgm:t>
        <a:bodyPr/>
        <a:lstStyle/>
        <a:p>
          <a:endParaRPr lang="ru-RU"/>
        </a:p>
      </dgm:t>
    </dgm:pt>
    <dgm:pt modelId="{FB316017-BAB4-4BA4-89A4-B5413701B31E}" type="sibTrans" cxnId="{81E017BE-DE35-4B0F-B2F9-DBCEC0E8B524}">
      <dgm:prSet/>
      <dgm:spPr/>
      <dgm:t>
        <a:bodyPr/>
        <a:lstStyle/>
        <a:p>
          <a:endParaRPr lang="ru-RU"/>
        </a:p>
      </dgm:t>
    </dgm:pt>
    <dgm:pt modelId="{CBBE274D-61EB-41A1-B2C0-47099EBFF744}">
      <dgm:prSet custT="1"/>
      <dgm:spPr/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Открытая среда разработки на базе </a:t>
          </a:r>
          <a:r>
            <a: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open source 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лицензии</a:t>
          </a:r>
          <a:endParaRPr lang="ru-RU" sz="1400" dirty="0"/>
        </a:p>
      </dgm:t>
    </dgm:pt>
    <dgm:pt modelId="{06EF25B3-ED75-412D-AA4D-ABD547182DBC}" type="parTrans" cxnId="{71520552-90E3-44DC-95FB-8256A8A08699}">
      <dgm:prSet/>
      <dgm:spPr/>
      <dgm:t>
        <a:bodyPr/>
        <a:lstStyle/>
        <a:p>
          <a:endParaRPr lang="ru-RU"/>
        </a:p>
      </dgm:t>
    </dgm:pt>
    <dgm:pt modelId="{B2496AED-A02E-4392-9A84-96D5640CD6D9}" type="sibTrans" cxnId="{71520552-90E3-44DC-95FB-8256A8A08699}">
      <dgm:prSet/>
      <dgm:spPr/>
      <dgm:t>
        <a:bodyPr/>
        <a:lstStyle/>
        <a:p>
          <a:endParaRPr lang="ru-RU"/>
        </a:p>
      </dgm:t>
    </dgm:pt>
    <dgm:pt modelId="{DBA00424-F560-4903-BD47-883855C6514D}">
      <dgm:prSet custT="1"/>
      <dgm:spPr/>
      <dgm:t>
        <a:bodyPr/>
        <a:lstStyle/>
        <a:p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Простое включение в информационную систему </a:t>
          </a:r>
          <a:r>
            <a:rPr lang="ru-RU" sz="14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IoEN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новых </a:t>
          </a:r>
          <a:r>
            <a:rPr lang="ru-RU" sz="14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энергообъектов</a:t>
          </a: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на основе ведения онтологических моделей</a:t>
          </a:r>
          <a:endParaRPr lang="ru-RU" sz="1400" dirty="0"/>
        </a:p>
      </dgm:t>
    </dgm:pt>
    <dgm:pt modelId="{C36E18F2-F9E1-4F7D-9B1A-3C4C5253CF58}" type="parTrans" cxnId="{F5F10C91-C754-412E-AFE8-ADD39EE6BD23}">
      <dgm:prSet/>
      <dgm:spPr/>
      <dgm:t>
        <a:bodyPr/>
        <a:lstStyle/>
        <a:p>
          <a:endParaRPr lang="ru-RU"/>
        </a:p>
      </dgm:t>
    </dgm:pt>
    <dgm:pt modelId="{881ECBFE-61A3-4D21-A3C2-6085AE6E7321}" type="sibTrans" cxnId="{F5F10C91-C754-412E-AFE8-ADD39EE6BD23}">
      <dgm:prSet/>
      <dgm:spPr/>
      <dgm:t>
        <a:bodyPr/>
        <a:lstStyle/>
        <a:p>
          <a:endParaRPr lang="ru-RU"/>
        </a:p>
      </dgm:t>
    </dgm:pt>
    <dgm:pt modelId="{335D59FE-47B4-4602-A467-5DD2633343DB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Наличие API и SDK для интеграции сторонних приложений и разработки новых системных сервисов сторонними разработчикам</a:t>
          </a:r>
          <a:endParaRPr lang="ru-RU" dirty="0"/>
        </a:p>
      </dgm:t>
    </dgm:pt>
    <dgm:pt modelId="{D1AD69D3-F927-4537-AFEC-A47CDAEE7769}" type="parTrans" cxnId="{F71E4D6B-28DC-4084-9CEE-2E6DA971EBDE}">
      <dgm:prSet/>
      <dgm:spPr/>
      <dgm:t>
        <a:bodyPr/>
        <a:lstStyle/>
        <a:p>
          <a:endParaRPr lang="ru-RU"/>
        </a:p>
      </dgm:t>
    </dgm:pt>
    <dgm:pt modelId="{1EF0A3DB-EAF2-43F9-BC0F-B00641F796D9}" type="sibTrans" cxnId="{F71E4D6B-28DC-4084-9CEE-2E6DA971EBDE}">
      <dgm:prSet/>
      <dgm:spPr/>
      <dgm:t>
        <a:bodyPr/>
        <a:lstStyle/>
        <a:p>
          <a:endParaRPr lang="ru-RU"/>
        </a:p>
      </dgm:t>
    </dgm:pt>
    <dgm:pt modelId="{4935017C-150E-4099-88DE-374E301CE435}" type="pres">
      <dgm:prSet presAssocID="{6C03114A-BC6D-46F0-A172-2B090EB406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8B5B98D-75EA-44CF-BA03-765562BC4D0A}" type="pres">
      <dgm:prSet presAssocID="{6C03114A-BC6D-46F0-A172-2B090EB4060A}" presName="Name1" presStyleCnt="0"/>
      <dgm:spPr/>
    </dgm:pt>
    <dgm:pt modelId="{5CE15FA1-DE23-449B-934B-8749094099F8}" type="pres">
      <dgm:prSet presAssocID="{6C03114A-BC6D-46F0-A172-2B090EB4060A}" presName="cycle" presStyleCnt="0"/>
      <dgm:spPr/>
    </dgm:pt>
    <dgm:pt modelId="{0239BB96-7F26-4E85-B5CA-B1E8FE78B641}" type="pres">
      <dgm:prSet presAssocID="{6C03114A-BC6D-46F0-A172-2B090EB4060A}" presName="srcNode" presStyleLbl="node1" presStyleIdx="0" presStyleCnt="6"/>
      <dgm:spPr/>
    </dgm:pt>
    <dgm:pt modelId="{11888327-9C4B-43AC-B701-2039822EA7B1}" type="pres">
      <dgm:prSet presAssocID="{6C03114A-BC6D-46F0-A172-2B090EB4060A}" presName="conn" presStyleLbl="parChTrans1D2" presStyleIdx="0" presStyleCnt="1"/>
      <dgm:spPr/>
      <dgm:t>
        <a:bodyPr/>
        <a:lstStyle/>
        <a:p>
          <a:endParaRPr lang="ru-RU"/>
        </a:p>
      </dgm:t>
    </dgm:pt>
    <dgm:pt modelId="{B152E682-C272-480B-93A5-9ED12AC81DEC}" type="pres">
      <dgm:prSet presAssocID="{6C03114A-BC6D-46F0-A172-2B090EB4060A}" presName="extraNode" presStyleLbl="node1" presStyleIdx="0" presStyleCnt="6"/>
      <dgm:spPr/>
    </dgm:pt>
    <dgm:pt modelId="{95C36216-ABB2-404C-8787-3590BDE03CC2}" type="pres">
      <dgm:prSet presAssocID="{6C03114A-BC6D-46F0-A172-2B090EB4060A}" presName="dstNode" presStyleLbl="node1" presStyleIdx="0" presStyleCnt="6"/>
      <dgm:spPr/>
    </dgm:pt>
    <dgm:pt modelId="{C0C2B96A-3835-4CB5-BAED-035EE1942D3B}" type="pres">
      <dgm:prSet presAssocID="{CBBE274D-61EB-41A1-B2C0-47099EBFF74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05050-4D27-4924-9806-33B433F4634E}" type="pres">
      <dgm:prSet presAssocID="{CBBE274D-61EB-41A1-B2C0-47099EBFF744}" presName="accent_1" presStyleCnt="0"/>
      <dgm:spPr/>
    </dgm:pt>
    <dgm:pt modelId="{F7716FCB-1FFA-4965-B32A-FC4167191257}" type="pres">
      <dgm:prSet presAssocID="{CBBE274D-61EB-41A1-B2C0-47099EBFF744}" presName="accentRepeatNode" presStyleLbl="solidFgAcc1" presStyleIdx="0" presStyleCnt="6"/>
      <dgm:spPr/>
    </dgm:pt>
    <dgm:pt modelId="{8E3A554E-9002-4B67-B2B6-F8F4CC0A1FEE}" type="pres">
      <dgm:prSet presAssocID="{5329DB6E-A9FE-47EF-A962-AFBA8B561A9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47C28-E237-4137-B0D6-F319A577DD4F}" type="pres">
      <dgm:prSet presAssocID="{5329DB6E-A9FE-47EF-A962-AFBA8B561A94}" presName="accent_2" presStyleCnt="0"/>
      <dgm:spPr/>
    </dgm:pt>
    <dgm:pt modelId="{54A04B87-B293-4878-BD0C-F4A5D60B711A}" type="pres">
      <dgm:prSet presAssocID="{5329DB6E-A9FE-47EF-A962-AFBA8B561A94}" presName="accentRepeatNode" presStyleLbl="solidFgAcc1" presStyleIdx="1" presStyleCnt="6"/>
      <dgm:spPr/>
    </dgm:pt>
    <dgm:pt modelId="{FF3AE86A-1A1E-42C0-AE1A-FD88852D83B4}" type="pres">
      <dgm:prSet presAssocID="{DBA00424-F560-4903-BD47-883855C6514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A98DE-035C-4EAE-AB07-678D13404F10}" type="pres">
      <dgm:prSet presAssocID="{DBA00424-F560-4903-BD47-883855C6514D}" presName="accent_3" presStyleCnt="0"/>
      <dgm:spPr/>
    </dgm:pt>
    <dgm:pt modelId="{0211DED1-1B1C-4812-870A-B2AD527F0601}" type="pres">
      <dgm:prSet presAssocID="{DBA00424-F560-4903-BD47-883855C6514D}" presName="accentRepeatNode" presStyleLbl="solidFgAcc1" presStyleIdx="2" presStyleCnt="6"/>
      <dgm:spPr/>
    </dgm:pt>
    <dgm:pt modelId="{2FD7197B-CDA4-4DCE-BEB2-F390CA338AE8}" type="pres">
      <dgm:prSet presAssocID="{55BA3CCB-BDFD-43B8-A535-310B470F52D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8A14-DB58-4E89-AD2F-918DA6CD7141}" type="pres">
      <dgm:prSet presAssocID="{55BA3CCB-BDFD-43B8-A535-310B470F52D6}" presName="accent_4" presStyleCnt="0"/>
      <dgm:spPr/>
    </dgm:pt>
    <dgm:pt modelId="{39D57B12-FB0A-4734-858A-813FB93B71EF}" type="pres">
      <dgm:prSet presAssocID="{55BA3CCB-BDFD-43B8-A535-310B470F52D6}" presName="accentRepeatNode" presStyleLbl="solidFgAcc1" presStyleIdx="3" presStyleCnt="6"/>
      <dgm:spPr/>
    </dgm:pt>
    <dgm:pt modelId="{A03F28EF-7B5C-4393-B751-828517B8CC0A}" type="pres">
      <dgm:prSet presAssocID="{ED725FCD-6F7B-4FF1-B41F-BFE740CE3C2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D452A-7DE1-4A91-91D1-FD20D8157CE2}" type="pres">
      <dgm:prSet presAssocID="{ED725FCD-6F7B-4FF1-B41F-BFE740CE3C2A}" presName="accent_5" presStyleCnt="0"/>
      <dgm:spPr/>
    </dgm:pt>
    <dgm:pt modelId="{387B8095-0F7F-4419-B87A-05EF6BBD974C}" type="pres">
      <dgm:prSet presAssocID="{ED725FCD-6F7B-4FF1-B41F-BFE740CE3C2A}" presName="accentRepeatNode" presStyleLbl="solidFgAcc1" presStyleIdx="4" presStyleCnt="6"/>
      <dgm:spPr/>
    </dgm:pt>
    <dgm:pt modelId="{1A86927F-8C5B-4117-A16B-3EF718600B40}" type="pres">
      <dgm:prSet presAssocID="{335D59FE-47B4-4602-A467-5DD2633343DB}" presName="text_6" presStyleLbl="node1" presStyleIdx="5" presStyleCnt="6" custScaleY="106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E9E28-3827-4E3A-8142-19EE27DCA4F6}" type="pres">
      <dgm:prSet presAssocID="{335D59FE-47B4-4602-A467-5DD2633343DB}" presName="accent_6" presStyleCnt="0"/>
      <dgm:spPr/>
    </dgm:pt>
    <dgm:pt modelId="{C2FBC95E-A0E0-4B1E-A055-2E46CC32F0A1}" type="pres">
      <dgm:prSet presAssocID="{335D59FE-47B4-4602-A467-5DD2633343DB}" presName="accentRepeatNode" presStyleLbl="solidFgAcc1" presStyleIdx="5" presStyleCnt="6"/>
      <dgm:spPr/>
    </dgm:pt>
  </dgm:ptLst>
  <dgm:cxnLst>
    <dgm:cxn modelId="{F5F10C91-C754-412E-AFE8-ADD39EE6BD23}" srcId="{6C03114A-BC6D-46F0-A172-2B090EB4060A}" destId="{DBA00424-F560-4903-BD47-883855C6514D}" srcOrd="2" destOrd="0" parTransId="{C36E18F2-F9E1-4F7D-9B1A-3C4C5253CF58}" sibTransId="{881ECBFE-61A3-4D21-A3C2-6085AE6E7321}"/>
    <dgm:cxn modelId="{8C311C57-C08E-4CC4-8046-3978B3CB5DE2}" type="presOf" srcId="{5329DB6E-A9FE-47EF-A962-AFBA8B561A94}" destId="{8E3A554E-9002-4B67-B2B6-F8F4CC0A1FEE}" srcOrd="0" destOrd="0" presId="urn:microsoft.com/office/officeart/2008/layout/VerticalCurvedList"/>
    <dgm:cxn modelId="{FF93D180-4782-46E8-A352-A6401297ACA2}" type="presOf" srcId="{55BA3CCB-BDFD-43B8-A535-310B470F52D6}" destId="{2FD7197B-CDA4-4DCE-BEB2-F390CA338AE8}" srcOrd="0" destOrd="0" presId="urn:microsoft.com/office/officeart/2008/layout/VerticalCurvedList"/>
    <dgm:cxn modelId="{E82C6D89-4E48-48EE-905D-A67BBB9B090C}" srcId="{6C03114A-BC6D-46F0-A172-2B090EB4060A}" destId="{55BA3CCB-BDFD-43B8-A535-310B470F52D6}" srcOrd="3" destOrd="0" parTransId="{EB066FB4-6F9B-47C0-9A69-8ADFAB4C57B1}" sibTransId="{9EE21036-4C4A-4304-B174-5CF43E110C31}"/>
    <dgm:cxn modelId="{0844BAD3-A89F-44D1-B10A-9742A2261082}" type="presOf" srcId="{ED725FCD-6F7B-4FF1-B41F-BFE740CE3C2A}" destId="{A03F28EF-7B5C-4393-B751-828517B8CC0A}" srcOrd="0" destOrd="0" presId="urn:microsoft.com/office/officeart/2008/layout/VerticalCurvedList"/>
    <dgm:cxn modelId="{F71E4D6B-28DC-4084-9CEE-2E6DA971EBDE}" srcId="{6C03114A-BC6D-46F0-A172-2B090EB4060A}" destId="{335D59FE-47B4-4602-A467-5DD2633343DB}" srcOrd="5" destOrd="0" parTransId="{D1AD69D3-F927-4537-AFEC-A47CDAEE7769}" sibTransId="{1EF0A3DB-EAF2-43F9-BC0F-B00641F796D9}"/>
    <dgm:cxn modelId="{4462DE8D-5985-4CB6-8A3E-993E46FCDD7B}" type="presOf" srcId="{CBBE274D-61EB-41A1-B2C0-47099EBFF744}" destId="{C0C2B96A-3835-4CB5-BAED-035EE1942D3B}" srcOrd="0" destOrd="0" presId="urn:microsoft.com/office/officeart/2008/layout/VerticalCurvedList"/>
    <dgm:cxn modelId="{40DA4C83-E31F-4B55-BC44-04CA4763DE75}" type="presOf" srcId="{B2496AED-A02E-4392-9A84-96D5640CD6D9}" destId="{11888327-9C4B-43AC-B701-2039822EA7B1}" srcOrd="0" destOrd="0" presId="urn:microsoft.com/office/officeart/2008/layout/VerticalCurvedList"/>
    <dgm:cxn modelId="{BE80714F-5202-474C-B561-50C118B6A736}" type="presOf" srcId="{6C03114A-BC6D-46F0-A172-2B090EB4060A}" destId="{4935017C-150E-4099-88DE-374E301CE435}" srcOrd="0" destOrd="0" presId="urn:microsoft.com/office/officeart/2008/layout/VerticalCurvedList"/>
    <dgm:cxn modelId="{3BD62724-4DC8-44D8-817B-C0D6031D4543}" type="presOf" srcId="{335D59FE-47B4-4602-A467-5DD2633343DB}" destId="{1A86927F-8C5B-4117-A16B-3EF718600B40}" srcOrd="0" destOrd="0" presId="urn:microsoft.com/office/officeart/2008/layout/VerticalCurvedList"/>
    <dgm:cxn modelId="{81E017BE-DE35-4B0F-B2F9-DBCEC0E8B524}" srcId="{6C03114A-BC6D-46F0-A172-2B090EB4060A}" destId="{5329DB6E-A9FE-47EF-A962-AFBA8B561A94}" srcOrd="1" destOrd="0" parTransId="{01306FCF-6AE7-436D-900D-5A415BCF266A}" sibTransId="{FB316017-BAB4-4BA4-89A4-B5413701B31E}"/>
    <dgm:cxn modelId="{71520552-90E3-44DC-95FB-8256A8A08699}" srcId="{6C03114A-BC6D-46F0-A172-2B090EB4060A}" destId="{CBBE274D-61EB-41A1-B2C0-47099EBFF744}" srcOrd="0" destOrd="0" parTransId="{06EF25B3-ED75-412D-AA4D-ABD547182DBC}" sibTransId="{B2496AED-A02E-4392-9A84-96D5640CD6D9}"/>
    <dgm:cxn modelId="{FDF1E99D-A19F-43D8-9A3C-140898F91111}" srcId="{6C03114A-BC6D-46F0-A172-2B090EB4060A}" destId="{ED725FCD-6F7B-4FF1-B41F-BFE740CE3C2A}" srcOrd="4" destOrd="0" parTransId="{4C12E434-BBF0-4EDC-97AF-6A0751AB93D2}" sibTransId="{198B6685-C72F-4610-8EEC-F786E8866233}"/>
    <dgm:cxn modelId="{DEA29329-A045-42F7-844B-E59FDF63BD65}" type="presOf" srcId="{DBA00424-F560-4903-BD47-883855C6514D}" destId="{FF3AE86A-1A1E-42C0-AE1A-FD88852D83B4}" srcOrd="0" destOrd="0" presId="urn:microsoft.com/office/officeart/2008/layout/VerticalCurvedList"/>
    <dgm:cxn modelId="{79EFAE0B-091E-46CF-B629-BD831FFEAEAD}" type="presParOf" srcId="{4935017C-150E-4099-88DE-374E301CE435}" destId="{68B5B98D-75EA-44CF-BA03-765562BC4D0A}" srcOrd="0" destOrd="0" presId="urn:microsoft.com/office/officeart/2008/layout/VerticalCurvedList"/>
    <dgm:cxn modelId="{A2B06123-9D7F-42AB-88C9-78124987C56B}" type="presParOf" srcId="{68B5B98D-75EA-44CF-BA03-765562BC4D0A}" destId="{5CE15FA1-DE23-449B-934B-8749094099F8}" srcOrd="0" destOrd="0" presId="urn:microsoft.com/office/officeart/2008/layout/VerticalCurvedList"/>
    <dgm:cxn modelId="{192B16F1-B598-4DF8-821C-A363D8D87BF6}" type="presParOf" srcId="{5CE15FA1-DE23-449B-934B-8749094099F8}" destId="{0239BB96-7F26-4E85-B5CA-B1E8FE78B641}" srcOrd="0" destOrd="0" presId="urn:microsoft.com/office/officeart/2008/layout/VerticalCurvedList"/>
    <dgm:cxn modelId="{4ABF20EB-2FA7-439B-878C-92FF4235651F}" type="presParOf" srcId="{5CE15FA1-DE23-449B-934B-8749094099F8}" destId="{11888327-9C4B-43AC-B701-2039822EA7B1}" srcOrd="1" destOrd="0" presId="urn:microsoft.com/office/officeart/2008/layout/VerticalCurvedList"/>
    <dgm:cxn modelId="{8A661446-5A59-4CB0-B814-35D6AC60D204}" type="presParOf" srcId="{5CE15FA1-DE23-449B-934B-8749094099F8}" destId="{B152E682-C272-480B-93A5-9ED12AC81DEC}" srcOrd="2" destOrd="0" presId="urn:microsoft.com/office/officeart/2008/layout/VerticalCurvedList"/>
    <dgm:cxn modelId="{58B00D6A-F5A6-41F0-A600-EF0D3BA8C778}" type="presParOf" srcId="{5CE15FA1-DE23-449B-934B-8749094099F8}" destId="{95C36216-ABB2-404C-8787-3590BDE03CC2}" srcOrd="3" destOrd="0" presId="urn:microsoft.com/office/officeart/2008/layout/VerticalCurvedList"/>
    <dgm:cxn modelId="{EC517510-8572-4258-A994-E115BA80847C}" type="presParOf" srcId="{68B5B98D-75EA-44CF-BA03-765562BC4D0A}" destId="{C0C2B96A-3835-4CB5-BAED-035EE1942D3B}" srcOrd="1" destOrd="0" presId="urn:microsoft.com/office/officeart/2008/layout/VerticalCurvedList"/>
    <dgm:cxn modelId="{114222F0-EDC2-4835-BCBD-2C2405DDF16C}" type="presParOf" srcId="{68B5B98D-75EA-44CF-BA03-765562BC4D0A}" destId="{4CA05050-4D27-4924-9806-33B433F4634E}" srcOrd="2" destOrd="0" presId="urn:microsoft.com/office/officeart/2008/layout/VerticalCurvedList"/>
    <dgm:cxn modelId="{179E8DFC-0DBB-4623-9A32-EE203E7C0EDF}" type="presParOf" srcId="{4CA05050-4D27-4924-9806-33B433F4634E}" destId="{F7716FCB-1FFA-4965-B32A-FC4167191257}" srcOrd="0" destOrd="0" presId="urn:microsoft.com/office/officeart/2008/layout/VerticalCurvedList"/>
    <dgm:cxn modelId="{05A4E934-17FC-489B-827A-5ED183F8B4E3}" type="presParOf" srcId="{68B5B98D-75EA-44CF-BA03-765562BC4D0A}" destId="{8E3A554E-9002-4B67-B2B6-F8F4CC0A1FEE}" srcOrd="3" destOrd="0" presId="urn:microsoft.com/office/officeart/2008/layout/VerticalCurvedList"/>
    <dgm:cxn modelId="{765A31FE-B567-4682-AF55-FC28A6B9BC47}" type="presParOf" srcId="{68B5B98D-75EA-44CF-BA03-765562BC4D0A}" destId="{8B947C28-E237-4137-B0D6-F319A577DD4F}" srcOrd="4" destOrd="0" presId="urn:microsoft.com/office/officeart/2008/layout/VerticalCurvedList"/>
    <dgm:cxn modelId="{797C7745-3478-4EEC-B520-07201DE5DA41}" type="presParOf" srcId="{8B947C28-E237-4137-B0D6-F319A577DD4F}" destId="{54A04B87-B293-4878-BD0C-F4A5D60B711A}" srcOrd="0" destOrd="0" presId="urn:microsoft.com/office/officeart/2008/layout/VerticalCurvedList"/>
    <dgm:cxn modelId="{96887752-E61D-4B44-8C3F-B1511A9D471F}" type="presParOf" srcId="{68B5B98D-75EA-44CF-BA03-765562BC4D0A}" destId="{FF3AE86A-1A1E-42C0-AE1A-FD88852D83B4}" srcOrd="5" destOrd="0" presId="urn:microsoft.com/office/officeart/2008/layout/VerticalCurvedList"/>
    <dgm:cxn modelId="{B10521D5-352B-4B15-B3A2-C3497D87ED30}" type="presParOf" srcId="{68B5B98D-75EA-44CF-BA03-765562BC4D0A}" destId="{BD0A98DE-035C-4EAE-AB07-678D13404F10}" srcOrd="6" destOrd="0" presId="urn:microsoft.com/office/officeart/2008/layout/VerticalCurvedList"/>
    <dgm:cxn modelId="{7BB70E0F-3BB4-4AE9-840C-1F4894F9B117}" type="presParOf" srcId="{BD0A98DE-035C-4EAE-AB07-678D13404F10}" destId="{0211DED1-1B1C-4812-870A-B2AD527F0601}" srcOrd="0" destOrd="0" presId="urn:microsoft.com/office/officeart/2008/layout/VerticalCurvedList"/>
    <dgm:cxn modelId="{3C4DC828-CE37-426B-837E-ABFB926E7B12}" type="presParOf" srcId="{68B5B98D-75EA-44CF-BA03-765562BC4D0A}" destId="{2FD7197B-CDA4-4DCE-BEB2-F390CA338AE8}" srcOrd="7" destOrd="0" presId="urn:microsoft.com/office/officeart/2008/layout/VerticalCurvedList"/>
    <dgm:cxn modelId="{F4D4DC4A-92C4-4581-82E5-1EB3D6A1BCD7}" type="presParOf" srcId="{68B5B98D-75EA-44CF-BA03-765562BC4D0A}" destId="{5EA08A14-DB58-4E89-AD2F-918DA6CD7141}" srcOrd="8" destOrd="0" presId="urn:microsoft.com/office/officeart/2008/layout/VerticalCurvedList"/>
    <dgm:cxn modelId="{5121DC97-0EE4-4956-A309-182CE0332567}" type="presParOf" srcId="{5EA08A14-DB58-4E89-AD2F-918DA6CD7141}" destId="{39D57B12-FB0A-4734-858A-813FB93B71EF}" srcOrd="0" destOrd="0" presId="urn:microsoft.com/office/officeart/2008/layout/VerticalCurvedList"/>
    <dgm:cxn modelId="{B205035D-C047-4065-92AD-5683AB1A98C6}" type="presParOf" srcId="{68B5B98D-75EA-44CF-BA03-765562BC4D0A}" destId="{A03F28EF-7B5C-4393-B751-828517B8CC0A}" srcOrd="9" destOrd="0" presId="urn:microsoft.com/office/officeart/2008/layout/VerticalCurvedList"/>
    <dgm:cxn modelId="{9EEB03B2-4923-4730-ABDD-F0C02317290B}" type="presParOf" srcId="{68B5B98D-75EA-44CF-BA03-765562BC4D0A}" destId="{BA3D452A-7DE1-4A91-91D1-FD20D8157CE2}" srcOrd="10" destOrd="0" presId="urn:microsoft.com/office/officeart/2008/layout/VerticalCurvedList"/>
    <dgm:cxn modelId="{536A4B89-AB02-4B16-B9D9-EFA2A0A96A79}" type="presParOf" srcId="{BA3D452A-7DE1-4A91-91D1-FD20D8157CE2}" destId="{387B8095-0F7F-4419-B87A-05EF6BBD974C}" srcOrd="0" destOrd="0" presId="urn:microsoft.com/office/officeart/2008/layout/VerticalCurvedList"/>
    <dgm:cxn modelId="{FCC85742-D7C5-407B-8621-0E016F023491}" type="presParOf" srcId="{68B5B98D-75EA-44CF-BA03-765562BC4D0A}" destId="{1A86927F-8C5B-4117-A16B-3EF718600B40}" srcOrd="11" destOrd="0" presId="urn:microsoft.com/office/officeart/2008/layout/VerticalCurvedList"/>
    <dgm:cxn modelId="{D7386AD0-80C5-4EF4-9F0E-61BC9D5782AD}" type="presParOf" srcId="{68B5B98D-75EA-44CF-BA03-765562BC4D0A}" destId="{80DE9E28-3827-4E3A-8142-19EE27DCA4F6}" srcOrd="12" destOrd="0" presId="urn:microsoft.com/office/officeart/2008/layout/VerticalCurvedList"/>
    <dgm:cxn modelId="{15ACDDA0-3B04-42E2-8C6F-983FBE6CE5A1}" type="presParOf" srcId="{80DE9E28-3827-4E3A-8142-19EE27DCA4F6}" destId="{C2FBC95E-A0E0-4B1E-A055-2E46CC32F0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E2F3F-2A30-43CF-8F95-D998C15265E9}">
      <dsp:nvSpPr>
        <dsp:cNvPr id="0" name=""/>
        <dsp:cNvSpPr/>
      </dsp:nvSpPr>
      <dsp:spPr>
        <a:xfrm>
          <a:off x="2389869" y="1352744"/>
          <a:ext cx="1666002" cy="719249"/>
        </a:xfrm>
        <a:prstGeom prst="ellipse">
          <a:avLst/>
        </a:prstGeom>
        <a:solidFill>
          <a:srgbClr val="00B050">
            <a:alpha val="4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tx2"/>
              </a:solidFill>
            </a:rPr>
            <a:t>Новые технологии управления</a:t>
          </a:r>
          <a:endParaRPr lang="ru-RU" sz="1200" b="1" u="sng" kern="1200" dirty="0">
            <a:solidFill>
              <a:schemeClr val="tx2"/>
            </a:solidFill>
          </a:endParaRPr>
        </a:p>
      </dsp:txBody>
      <dsp:txXfrm>
        <a:off x="2633849" y="1458076"/>
        <a:ext cx="1178042" cy="508585"/>
      </dsp:txXfrm>
    </dsp:sp>
    <dsp:sp modelId="{3CC7D680-124B-4127-8283-C1571E92208F}">
      <dsp:nvSpPr>
        <dsp:cNvPr id="0" name=""/>
        <dsp:cNvSpPr/>
      </dsp:nvSpPr>
      <dsp:spPr>
        <a:xfrm rot="12525929">
          <a:off x="1076600" y="935457"/>
          <a:ext cx="1672091" cy="20270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C3B1C-90BF-4529-BD42-3CA6085BA696}">
      <dsp:nvSpPr>
        <dsp:cNvPr id="0" name=""/>
        <dsp:cNvSpPr/>
      </dsp:nvSpPr>
      <dsp:spPr>
        <a:xfrm>
          <a:off x="66198" y="133310"/>
          <a:ext cx="2181364" cy="889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Системы накопления ЭЭ в </a:t>
          </a:r>
          <a:r>
            <a:rPr lang="ru-RU" sz="1200" b="1" kern="1200" dirty="0" err="1" smtClean="0"/>
            <a:t>распредсетях</a:t>
          </a:r>
          <a:r>
            <a:rPr lang="ru-RU" sz="1200" b="1" kern="1200" dirty="0" smtClean="0"/>
            <a:t> и у потребителей</a:t>
          </a:r>
          <a:endParaRPr lang="ru-RU" sz="1200" kern="1200" dirty="0"/>
        </a:p>
      </dsp:txBody>
      <dsp:txXfrm>
        <a:off x="92259" y="159371"/>
        <a:ext cx="2129242" cy="837660"/>
      </dsp:txXfrm>
    </dsp:sp>
    <dsp:sp modelId="{6064A2BD-C077-46CB-AC4A-944C659E7E53}">
      <dsp:nvSpPr>
        <dsp:cNvPr id="0" name=""/>
        <dsp:cNvSpPr/>
      </dsp:nvSpPr>
      <dsp:spPr>
        <a:xfrm rot="16200000">
          <a:off x="3020864" y="956465"/>
          <a:ext cx="536338" cy="25888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BAC6C-E85F-4517-BBE0-982DBE45CBA2}">
      <dsp:nvSpPr>
        <dsp:cNvPr id="0" name=""/>
        <dsp:cNvSpPr/>
      </dsp:nvSpPr>
      <dsp:spPr>
        <a:xfrm>
          <a:off x="2450527" y="133313"/>
          <a:ext cx="1869949" cy="902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Интеграция распределенной генерации ЭЭ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на базе ВИЭ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476951" y="159737"/>
        <a:ext cx="1817101" cy="849324"/>
      </dsp:txXfrm>
    </dsp:sp>
    <dsp:sp modelId="{2C74E0A0-C43F-4C23-AC4E-B7B06F623378}">
      <dsp:nvSpPr>
        <dsp:cNvPr id="0" name=""/>
        <dsp:cNvSpPr/>
      </dsp:nvSpPr>
      <dsp:spPr>
        <a:xfrm rot="20065722">
          <a:off x="3743120" y="942008"/>
          <a:ext cx="1875339" cy="20213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67A3F-4B48-4B73-8244-47C23C2BB47C}">
      <dsp:nvSpPr>
        <dsp:cNvPr id="0" name=""/>
        <dsp:cNvSpPr/>
      </dsp:nvSpPr>
      <dsp:spPr>
        <a:xfrm>
          <a:off x="4583438" y="126315"/>
          <a:ext cx="1975093" cy="924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1"/>
              </a:solidFill>
            </a:rPr>
            <a:t>Проактивное</a:t>
          </a:r>
          <a:r>
            <a:rPr lang="ru-RU" sz="1200" b="1" kern="1200" dirty="0" smtClean="0">
              <a:solidFill>
                <a:schemeClr val="bg1"/>
              </a:solidFill>
            </a:rPr>
            <a:t> управление нагрузками  и генерацией потребителей - </a:t>
          </a:r>
          <a:r>
            <a:rPr lang="ru-RU" sz="1200" b="1" kern="1200" dirty="0" err="1" smtClean="0">
              <a:solidFill>
                <a:schemeClr val="bg1"/>
              </a:solidFill>
            </a:rPr>
            <a:t>просьюмеров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4610529" y="153406"/>
        <a:ext cx="1920911" cy="870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88327-9C4B-43AC-B701-2039822EA7B1}">
      <dsp:nvSpPr>
        <dsp:cNvPr id="0" name=""/>
        <dsp:cNvSpPr/>
      </dsp:nvSpPr>
      <dsp:spPr>
        <a:xfrm>
          <a:off x="-4983829" y="-763621"/>
          <a:ext cx="5935506" cy="59355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2B96A-3835-4CB5-BAED-035EE1942D3B}">
      <dsp:nvSpPr>
        <dsp:cNvPr id="0" name=""/>
        <dsp:cNvSpPr/>
      </dsp:nvSpPr>
      <dsp:spPr>
        <a:xfrm>
          <a:off x="355075" y="232139"/>
          <a:ext cx="8009236" cy="46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Открытая среда разработки на базе </a:t>
          </a:r>
          <a:r>
            <a:rPr lang="en-US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open source </a:t>
          </a: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лицензии</a:t>
          </a:r>
          <a:endParaRPr lang="ru-RU" sz="1400" kern="1200" dirty="0"/>
        </a:p>
      </dsp:txBody>
      <dsp:txXfrm>
        <a:off x="355075" y="232139"/>
        <a:ext cx="8009236" cy="464102"/>
      </dsp:txXfrm>
    </dsp:sp>
    <dsp:sp modelId="{F7716FCB-1FFA-4965-B32A-FC4167191257}">
      <dsp:nvSpPr>
        <dsp:cNvPr id="0" name=""/>
        <dsp:cNvSpPr/>
      </dsp:nvSpPr>
      <dsp:spPr>
        <a:xfrm>
          <a:off x="65011" y="174126"/>
          <a:ext cx="580127" cy="58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A554E-9002-4B67-B2B6-F8F4CC0A1FEE}">
      <dsp:nvSpPr>
        <dsp:cNvPr id="0" name=""/>
        <dsp:cNvSpPr/>
      </dsp:nvSpPr>
      <dsp:spPr>
        <a:xfrm>
          <a:off x="736831" y="928204"/>
          <a:ext cx="7627481" cy="46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Интеграция с транзакционной платформой купли-продажи ЭЭ на основе распределенного реестра</a:t>
          </a:r>
          <a:endParaRPr lang="ru-RU" sz="1400" kern="1200" dirty="0"/>
        </a:p>
      </dsp:txBody>
      <dsp:txXfrm>
        <a:off x="736831" y="928204"/>
        <a:ext cx="7627481" cy="464102"/>
      </dsp:txXfrm>
    </dsp:sp>
    <dsp:sp modelId="{54A04B87-B293-4878-BD0C-F4A5D60B711A}">
      <dsp:nvSpPr>
        <dsp:cNvPr id="0" name=""/>
        <dsp:cNvSpPr/>
      </dsp:nvSpPr>
      <dsp:spPr>
        <a:xfrm>
          <a:off x="446767" y="870191"/>
          <a:ext cx="580127" cy="58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AE86A-1A1E-42C0-AE1A-FD88852D83B4}">
      <dsp:nvSpPr>
        <dsp:cNvPr id="0" name=""/>
        <dsp:cNvSpPr/>
      </dsp:nvSpPr>
      <dsp:spPr>
        <a:xfrm>
          <a:off x="911398" y="1624268"/>
          <a:ext cx="7452913" cy="46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Простое включение в информационную систему </a:t>
          </a:r>
          <a:r>
            <a:rPr lang="ru-RU" sz="14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IoEN</a:t>
          </a: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новых </a:t>
          </a:r>
          <a:r>
            <a:rPr lang="ru-RU" sz="14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энергообъектов</a:t>
          </a: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на основе ведения онтологических моделей</a:t>
          </a:r>
          <a:endParaRPr lang="ru-RU" sz="1400" kern="1200" dirty="0"/>
        </a:p>
      </dsp:txBody>
      <dsp:txXfrm>
        <a:off x="911398" y="1624268"/>
        <a:ext cx="7452913" cy="464102"/>
      </dsp:txXfrm>
    </dsp:sp>
    <dsp:sp modelId="{0211DED1-1B1C-4812-870A-B2AD527F0601}">
      <dsp:nvSpPr>
        <dsp:cNvPr id="0" name=""/>
        <dsp:cNvSpPr/>
      </dsp:nvSpPr>
      <dsp:spPr>
        <a:xfrm>
          <a:off x="621334" y="1566256"/>
          <a:ext cx="580127" cy="58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7197B-CDA4-4DCE-BEB2-F390CA338AE8}">
      <dsp:nvSpPr>
        <dsp:cNvPr id="0" name=""/>
        <dsp:cNvSpPr/>
      </dsp:nvSpPr>
      <dsp:spPr>
        <a:xfrm>
          <a:off x="911398" y="2319893"/>
          <a:ext cx="7452913" cy="46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Средства расчета и анализа для оценки возможности выполнения контрактов и обеспечения </a:t>
          </a:r>
          <a:r>
            <a:rPr lang="ru-RU" sz="1400" kern="1200" dirty="0" err="1" smtClean="0"/>
            <a:t>энергоэффективности</a:t>
          </a:r>
          <a:endParaRPr lang="ru-RU" sz="1400" kern="1200" dirty="0"/>
        </a:p>
      </dsp:txBody>
      <dsp:txXfrm>
        <a:off x="911398" y="2319893"/>
        <a:ext cx="7452913" cy="464102"/>
      </dsp:txXfrm>
    </dsp:sp>
    <dsp:sp modelId="{39D57B12-FB0A-4734-858A-813FB93B71EF}">
      <dsp:nvSpPr>
        <dsp:cNvPr id="0" name=""/>
        <dsp:cNvSpPr/>
      </dsp:nvSpPr>
      <dsp:spPr>
        <a:xfrm>
          <a:off x="621334" y="2261880"/>
          <a:ext cx="580127" cy="58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F28EF-7B5C-4393-B751-828517B8CC0A}">
      <dsp:nvSpPr>
        <dsp:cNvPr id="0" name=""/>
        <dsp:cNvSpPr/>
      </dsp:nvSpPr>
      <dsp:spPr>
        <a:xfrm>
          <a:off x="736831" y="3015957"/>
          <a:ext cx="7627481" cy="464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функций децентрализованной энергетики для управления РЭР в составе </a:t>
          </a:r>
          <a:r>
            <a:rPr lang="ru-RU" sz="1400" kern="1200" dirty="0" err="1" smtClean="0"/>
            <a:t>микроэнеросистем</a:t>
          </a:r>
          <a:endParaRPr lang="ru-RU" sz="1400" kern="1200" dirty="0"/>
        </a:p>
      </dsp:txBody>
      <dsp:txXfrm>
        <a:off x="736831" y="3015957"/>
        <a:ext cx="7627481" cy="464102"/>
      </dsp:txXfrm>
    </dsp:sp>
    <dsp:sp modelId="{387B8095-0F7F-4419-B87A-05EF6BBD974C}">
      <dsp:nvSpPr>
        <dsp:cNvPr id="0" name=""/>
        <dsp:cNvSpPr/>
      </dsp:nvSpPr>
      <dsp:spPr>
        <a:xfrm>
          <a:off x="446767" y="2957945"/>
          <a:ext cx="580127" cy="58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6927F-8C5B-4117-A16B-3EF718600B40}">
      <dsp:nvSpPr>
        <dsp:cNvPr id="0" name=""/>
        <dsp:cNvSpPr/>
      </dsp:nvSpPr>
      <dsp:spPr>
        <a:xfrm>
          <a:off x="355075" y="3695906"/>
          <a:ext cx="8009236" cy="496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81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Наличие API и SDK для интеграции сторонних приложений и разработки новых системных сервисов сторонними разработчикам</a:t>
          </a:r>
          <a:endParaRPr lang="ru-RU" kern="1200" dirty="0"/>
        </a:p>
      </dsp:txBody>
      <dsp:txXfrm>
        <a:off x="355075" y="3695906"/>
        <a:ext cx="8009236" cy="496333"/>
      </dsp:txXfrm>
    </dsp:sp>
    <dsp:sp modelId="{C2FBC95E-A0E0-4B1E-A055-2E46CC32F0A1}">
      <dsp:nvSpPr>
        <dsp:cNvPr id="0" name=""/>
        <dsp:cNvSpPr/>
      </dsp:nvSpPr>
      <dsp:spPr>
        <a:xfrm>
          <a:off x="65011" y="3654010"/>
          <a:ext cx="580127" cy="580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DBF8D-5EA3-4A59-9CED-78D72C5C25FB}" type="datetimeFigureOut">
              <a:rPr lang="ru-RU"/>
              <a:pPr/>
              <a:t>28.11.2018</a:t>
            </a:fld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9B2912-D424-4248-BE99-DE2D9F1091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06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F67627-73F6-4E1B-B64A-251020F4C828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1D50F-9F2C-4D9A-80C8-77421C49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90563"/>
            <a:ext cx="6126162" cy="3446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481" y="4367657"/>
            <a:ext cx="5486965" cy="41369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3851" y="8732373"/>
            <a:ext cx="2972447" cy="46005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928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9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1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9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90563"/>
            <a:ext cx="6126162" cy="3446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481" y="4367657"/>
            <a:ext cx="5486965" cy="41369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3851" y="8732373"/>
            <a:ext cx="2972447" cy="46005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2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0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5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68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770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02E45-0CB7-476C-B27A-EF7AD218891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3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7-10-16 в 16.46.5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102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64088" y="2686050"/>
            <a:ext cx="3528392" cy="85725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64088" y="3828943"/>
            <a:ext cx="3600400" cy="884634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94317"/>
            <a:ext cx="3020619" cy="820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7-10-16 в 16.46.5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102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64088" y="2686050"/>
            <a:ext cx="3528392" cy="85725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64088" y="3828943"/>
            <a:ext cx="3600400" cy="884634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 descr="Снимок экрана 2017-10-17 в 11.35.2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05"/>
            <a:ext cx="9144000" cy="5125533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54026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2840" y="63948"/>
            <a:ext cx="8229600" cy="378042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55976" y="4767263"/>
            <a:ext cx="432048" cy="362051"/>
          </a:xfrm>
          <a:noFill/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 bwMode="auto">
          <a:xfrm>
            <a:off x="457200" y="95157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700"/>
            </a:lvl1pPr>
            <a:lvl2pPr algn="l">
              <a:defRPr sz="1700"/>
            </a:lvl2pPr>
            <a:lvl3pPr algn="l">
              <a:defRPr sz="1700"/>
            </a:lvl3pPr>
            <a:lvl4pPr algn="l">
              <a:defRPr sz="1700"/>
            </a:lvl4pPr>
            <a:lvl5pPr algn="l"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842948"/>
            <a:ext cx="1052327" cy="1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4310" y="1967246"/>
            <a:ext cx="2859254" cy="871538"/>
          </a:xfrm>
        </p:spPr>
        <p:txBody>
          <a:bodyPr anchor="b">
            <a:normAutofit/>
          </a:bodyPr>
          <a:lstStyle>
            <a:lvl1pPr>
              <a:defRPr sz="2100" baseline="0"/>
            </a:lvl1pPr>
          </a:lstStyle>
          <a:p>
            <a:r>
              <a:rPr lang="ru-RU" dirty="0"/>
              <a:t>Будем </a:t>
            </a:r>
            <a:r>
              <a:rPr lang="ru-RU"/>
              <a:t>рады сотрудничеству!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904310" y="2945944"/>
            <a:ext cx="2859254" cy="1179572"/>
          </a:xfrm>
        </p:spPr>
        <p:txBody>
          <a:bodyPr>
            <a:normAutofit/>
          </a:bodyPr>
          <a:lstStyle>
            <a:lvl1pPr marL="257175" indent="-257175">
              <a:buFontTx/>
              <a:buBlip>
                <a:blip r:embed="rId3"/>
              </a:buBlip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38" y="4823822"/>
            <a:ext cx="967119" cy="16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9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5908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29AE6D-59F6-4966-8F69-1B8FF246B2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4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36.jpeg"/><Relationship Id="rId3" Type="http://schemas.openxmlformats.org/officeDocument/2006/relationships/tags" Target="../tags/tag3.xml"/><Relationship Id="rId21" Type="http://schemas.openxmlformats.org/officeDocument/2006/relationships/image" Target="../media/image3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5.jpeg"/><Relationship Id="rId2" Type="http://schemas.openxmlformats.org/officeDocument/2006/relationships/tags" Target="../tags/tag2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image" Target="../media/image37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2.xml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idwiseac.org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24.tiff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17508" r="76313"/>
          <a:stretch/>
        </p:blipFill>
        <p:spPr>
          <a:xfrm>
            <a:off x="4932040" y="16880"/>
            <a:ext cx="614576" cy="1111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00" y="212632"/>
            <a:ext cx="1512459" cy="7204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233734"/>
            <a:ext cx="4418814" cy="1613168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/>
        </p:nvSpPr>
        <p:spPr>
          <a:xfrm>
            <a:off x="438965" y="1209767"/>
            <a:ext cx="3714295" cy="163267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rgbClr val="005CAA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SzPct val="25000"/>
            </a:pPr>
            <a:r>
              <a:rPr lang="ru-RU" sz="1800" dirty="0" smtClean="0"/>
              <a:t>Цифровые технологии и платформенные решения для управления распределенными энергетическими ресурсами</a:t>
            </a:r>
            <a:endParaRPr lang="en-US" sz="1800" dirty="0"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>
            <a:off x="355643" y="1203598"/>
            <a:ext cx="0" cy="507483"/>
          </a:xfrm>
          <a:prstGeom prst="line">
            <a:avLst/>
          </a:prstGeom>
          <a:ln w="85725">
            <a:solidFill>
              <a:srgbClr val="D811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7403" y="3001195"/>
            <a:ext cx="324036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Заседание Совета по приоритетному направлению научно-технологического развития Российской Федерации «Переход к экологически чистой и ресурсосберегающей энергетике, повышение эффективности добычи и глубокой переработки углеводородного сырья, формирование новых источников, способов транспортировки и хранения энергии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29 ноября 2018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2322" y="2970417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Синенко О.В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., д.т.н. </a:t>
            </a: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Генеральный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</a:rPr>
              <a:t>директор АО «</a:t>
            </a:r>
            <a:r>
              <a:rPr lang="ru-RU" sz="1200" dirty="0" err="1">
                <a:solidFill>
                  <a:schemeClr val="bg1"/>
                </a:solidFill>
                <a:ea typeface="Calibri" panose="020F0502020204030204" pitchFamily="34" charset="0"/>
              </a:rPr>
              <a:t>РТСофт</a:t>
            </a: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», базовой организации Национального ИК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</a:rPr>
              <a:t>D2 РНК </a:t>
            </a: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СИГРЭ, центра компетенций </a:t>
            </a:r>
            <a:r>
              <a:rPr lang="en-US" sz="1200" dirty="0" err="1" smtClean="0">
                <a:solidFill>
                  <a:schemeClr val="bg1"/>
                </a:solidFill>
                <a:ea typeface="Calibri" panose="020F0502020204030204" pitchFamily="34" charset="0"/>
              </a:rPr>
              <a:t>EnergyNet</a:t>
            </a:r>
            <a:endParaRPr lang="ru-RU" sz="12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Председатель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</a:rPr>
              <a:t>международного ИК D2 CIGRE,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Председатель</a:t>
            </a:r>
            <a:r>
              <a:rPr lang="en-US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Национального ИК </a:t>
            </a:r>
            <a:r>
              <a:rPr lang="ru-RU" sz="1200" dirty="0">
                <a:solidFill>
                  <a:schemeClr val="bg1"/>
                </a:solidFill>
                <a:ea typeface="Calibri" panose="020F0502020204030204" pitchFamily="34" charset="0"/>
              </a:rPr>
              <a:t>D2 РНК </a:t>
            </a:r>
            <a:r>
              <a:rPr lang="ru-RU" sz="1200" dirty="0" smtClean="0">
                <a:solidFill>
                  <a:schemeClr val="bg1"/>
                </a:solidFill>
                <a:ea typeface="Calibri" panose="020F0502020204030204" pitchFamily="34" charset="0"/>
              </a:rPr>
              <a:t>СИГРЭ </a:t>
            </a:r>
            <a:endParaRPr lang="ru-RU" sz="12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2322" y="3939902"/>
            <a:ext cx="40542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err="1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Небера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А.А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- Технический </a:t>
            </a:r>
            <a:r>
              <a:rPr lang="ru-RU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директор по электроэнергетике АО «</a:t>
            </a:r>
            <a:r>
              <a:rPr lang="ru-RU" sz="12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РТСофт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», руководитель </a:t>
            </a:r>
            <a:r>
              <a:rPr lang="ru-RU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международной рабочей группы СИГРЭ </a:t>
            </a: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Вериго А.Р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к.т.н.-  Ведущий эксперт АО </a:t>
            </a:r>
            <a:r>
              <a:rPr lang="ru-RU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12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РТСофт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», научный </a:t>
            </a:r>
            <a:r>
              <a:rPr lang="ru-RU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секретарь 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Национального ИК </a:t>
            </a:r>
            <a:r>
              <a:rPr lang="ru-RU" sz="12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D2 РНК СИГРЭ</a:t>
            </a:r>
          </a:p>
        </p:txBody>
      </p:sp>
    </p:spTree>
    <p:extLst>
      <p:ext uri="{BB962C8B-B14F-4D97-AF65-F5344CB8AC3E}">
        <p14:creationId xmlns:p14="http://schemas.microsoft.com/office/powerpoint/2010/main" val="135297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424936" cy="378042"/>
          </a:xfrm>
        </p:spPr>
        <p:txBody>
          <a:bodyPr/>
          <a:lstStyle/>
          <a:p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∀ПЛАТФОРМА: ЦЕЛЕВОЙ СОСТАВ КОМПОНЕНТОВ </a:t>
            </a:r>
            <a:endParaRPr lang="ru-RU" sz="1500" dirty="0">
              <a:solidFill>
                <a:srgbClr val="FFFF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206284" y="4876006"/>
            <a:ext cx="432048" cy="362051"/>
          </a:xfrm>
        </p:spPr>
        <p:txBody>
          <a:bodyPr/>
          <a:lstStyle/>
          <a:p>
            <a:fld id="{77EE22A6-8753-4AD1-9629-B7831CF93078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1" name="Picture 2" descr="C:\Users\BELIKO~1.INT\AppData\Local\Temp\notes0C4E1E\AMIGO Archiecture - Архитектура внешняя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186"/>
            <a:ext cx="7333464" cy="45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424936" cy="378042"/>
          </a:xfrm>
        </p:spPr>
        <p:txBody>
          <a:bodyPr/>
          <a:lstStyle/>
          <a:p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∀ПЛАТФОРМА: </a:t>
            </a:r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ОТКРЫТОСТЬ И ИНТЕГРАЦИОННЫЕ ВОЗМОЖНОСТИ</a:t>
            </a:r>
            <a:endParaRPr lang="ru-RU" sz="1500" dirty="0">
              <a:solidFill>
                <a:srgbClr val="FFFF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391980" y="4796753"/>
            <a:ext cx="432048" cy="362051"/>
          </a:xfrm>
        </p:spPr>
        <p:txBody>
          <a:bodyPr/>
          <a:lstStyle/>
          <a:p>
            <a:fld id="{77EE22A6-8753-4AD1-9629-B7831CF93078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74483134"/>
              </p:ext>
            </p:extLst>
          </p:nvPr>
        </p:nvGraphicFramePr>
        <p:xfrm>
          <a:off x="395536" y="539750"/>
          <a:ext cx="842493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424936" cy="378042"/>
          </a:xfrm>
        </p:spPr>
        <p:txBody>
          <a:bodyPr/>
          <a:lstStyle/>
          <a:p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РОССИЙСКАЯ</a:t>
            </a:r>
            <a:r>
              <a:rPr lang="ru-RU" sz="180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ПРОГРАММНАЯ ПЛАТФОРМА ДЛЯ ИРЭ - ∀ПЛАТФОРМА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319972" y="4761649"/>
            <a:ext cx="432048" cy="354524"/>
          </a:xfrm>
        </p:spPr>
        <p:txBody>
          <a:bodyPr/>
          <a:lstStyle/>
          <a:p>
            <a:fld id="{77EE22A6-8753-4AD1-9629-B7831CF9307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8543" y="771550"/>
            <a:ext cx="41044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00B050"/>
                </a:solidFill>
              </a:rPr>
              <a:t>Пользователи: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Производители и поставщики оборудования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Разработчики и поставщики ПО информационных сервисов 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Организации электроэнергетического комплекса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Конечные потребители электроэнергии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Проектные институты и консалтинговые компании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Интеграторы интеллектуальных энергосистем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2999" y="771550"/>
            <a:ext cx="41044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rgbClr val="FF0000"/>
                </a:solidFill>
              </a:rPr>
              <a:t>Применение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Энергоснабжающие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самобалансирующие организации (ЭССО)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Агрегаторы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спроса и предложения, «виртуальные электростанции»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Автономные (изолированные) поселения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Интеграция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систем накопления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Э/Э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и ВИЭ, сетевые накопители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Э/Э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Microgrid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энергорайона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со слабой связью с внешней энергосистемой, «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Smart City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Промышленные предприятия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33468"/>
            <a:ext cx="8424936" cy="378042"/>
          </a:xfrm>
        </p:spPr>
        <p:txBody>
          <a:bodyPr/>
          <a:lstStyle/>
          <a:p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∀ПЛАТФОРМА: АРХИТЕКТУРА </a:t>
            </a:r>
            <a:r>
              <a:rPr lang="ru-RU" sz="15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СИСТЕМЫ</a:t>
            </a:r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В СООТВЕТСТВИИ С ЭНЕРДЖИНЕТ</a:t>
            </a:r>
            <a:endParaRPr lang="ru-RU" sz="1500" dirty="0">
              <a:solidFill>
                <a:srgbClr val="FFFF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319972" y="4798095"/>
            <a:ext cx="432048" cy="362051"/>
          </a:xfrm>
        </p:spPr>
        <p:txBody>
          <a:bodyPr/>
          <a:lstStyle/>
          <a:p>
            <a:fld id="{77EE22A6-8753-4AD1-9629-B7831CF93078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771550"/>
            <a:ext cx="4284678" cy="374441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2735759"/>
            <a:ext cx="7757206" cy="22717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altLang="ru-RU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80" y="523347"/>
            <a:ext cx="4386820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alt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</a:t>
            </a:r>
            <a:r>
              <a:rPr lang="ru-RU" alt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рхитектуры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платформы </a:t>
            </a:r>
            <a:r>
              <a:rPr lang="en-US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IoEN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основе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архитектуры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Интернета Энергии (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IoEN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-Информационная платформа </a:t>
            </a:r>
            <a:r>
              <a:rPr lang="en-US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IoEN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составе: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Platform </a:t>
            </a:r>
          </a:p>
          <a:p>
            <a:pPr marL="228600" indent="-2286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Transactive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</a:p>
          <a:p>
            <a:pPr marL="228600" indent="-2286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интеллектуального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(аналитика и оценка выполнимости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купли-продажи ЭЭ)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функционального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расширения и СУБД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Интеграционная шина, адаптеры, БД, конвертеры</a:t>
            </a:r>
          </a:p>
          <a:p>
            <a:pPr>
              <a:spcBef>
                <a:spcPts val="1200"/>
              </a:spcBef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компонентов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платформы – за счет: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унификации стандартов обмена данных и состава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передаваемой информации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общих информационных моделей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цифровых двойников управляемых объектов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 протоколов полевого уровня и межмашинного обмена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стек в виде средств </a:t>
            </a:r>
            <a:r>
              <a:rPr lang="ru-RU" alt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программирования, инструментов и </a:t>
            </a:r>
            <a:r>
              <a:rPr lang="ru-RU" alt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фреймворков</a:t>
            </a:r>
            <a:endParaRPr lang="ru-RU" alt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поддержки технологии цифровых двойников</a:t>
            </a: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3" y="63948"/>
            <a:ext cx="8970439" cy="378042"/>
          </a:xfrm>
        </p:spPr>
        <p:txBody>
          <a:bodyPr/>
          <a:lstStyle/>
          <a:p>
            <a:r>
              <a:rPr lang="ru-RU" sz="1500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∀</a:t>
            </a:r>
            <a:r>
              <a:rPr lang="ru-RU" sz="15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ПЛАТФОРМА</a:t>
            </a:r>
            <a:r>
              <a:rPr lang="ru-RU" sz="1500" dirty="0" smtClean="0">
                <a:latin typeface="+mj-lt"/>
              </a:rPr>
              <a:t>: ПОТЕНЦИАЛЬНЫЕ КОНКУРЕНТЫ</a:t>
            </a:r>
            <a:endParaRPr lang="ru-RU" sz="1500" dirty="0">
              <a:latin typeface="+mj-lt"/>
              <a:ea typeface="Tahoma" panose="020B0604030504040204" pitchFamily="34" charset="0"/>
              <a:cs typeface="Arial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376698" y="4927178"/>
            <a:ext cx="432048" cy="362051"/>
          </a:xfrm>
        </p:spPr>
        <p:txBody>
          <a:bodyPr/>
          <a:lstStyle/>
          <a:p>
            <a:fld id="{77EE22A6-8753-4AD1-9629-B7831CF9307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8CB5A4E-1307-3040-B4ED-CFA753AD848F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>
            <p:custDataLst>
              <p:tags r:id="rId1"/>
            </p:custDataLst>
          </p:nvPr>
        </p:nvCxnSpPr>
        <p:spPr>
          <a:xfrm flipV="1">
            <a:off x="125572" y="1078632"/>
            <a:ext cx="8359641" cy="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9609" y="2499742"/>
            <a:ext cx="6641855" cy="54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21600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just"/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EcoStruxure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Platform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от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Schneider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Electric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, позиционируется как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открытая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, обладающая 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высокой совместимостью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и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гибкой архитектурой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платформой </a:t>
            </a:r>
            <a:r>
              <a:rPr lang="en-US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IoT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.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Наличие сервисов, направленных на электроэнергетику, в частности для работы с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DER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, система 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EMS</a:t>
            </a:r>
            <a:endParaRPr lang="ru-RU" sz="1100" b="1" dirty="0">
              <a:solidFill>
                <a:srgbClr val="00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71769" y="3106612"/>
            <a:ext cx="6635591" cy="54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21600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just"/>
            <a:r>
              <a:rPr lang="en-US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Power Analytics, 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Paladin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Gateway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набор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электроэнергетических сервисов с возможностью их размещения в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облаке, позволяет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создавать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цифровые 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двойники,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производить информационный обмен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данными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мониторинга энергосистем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и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инструментами управления энергосистемами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от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мировых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вендоров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3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99205" y="2067694"/>
            <a:ext cx="6649094" cy="3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21600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IBM, IBM 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Watson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решением, реализующее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основной функционал платформ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IoT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. 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Алгоритмы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машинного обучения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и когнитивные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вычисления,  работа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с распределенным реестром для совершения трансакций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(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Blockchain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),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набор </a:t>
            </a:r>
            <a:r>
              <a:rPr lang="en-US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SDK</a:t>
            </a:r>
            <a:endParaRPr lang="ru-RU" altLang="ru-RU" sz="1100" dirty="0">
              <a:solidFill>
                <a:srgbClr val="00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2503" y="570323"/>
            <a:ext cx="2046737" cy="152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08000" tIns="108000" rIns="72000" bIns="108000" anchor="ctr"/>
          <a:lstStyle/>
          <a:p>
            <a:pPr algn="ctr" defTabSz="497754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b="1" kern="0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Calibri"/>
              </a:rPr>
              <a:t>Наименование</a:t>
            </a: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9505" y="573551"/>
            <a:ext cx="6649093" cy="152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108000" tIns="108000" rIns="72000" bIns="108000" anchor="ctr"/>
          <a:lstStyle/>
          <a:p>
            <a:pPr algn="ctr" defTabSz="497754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1200" b="1" kern="0" dirty="0">
                <a:solidFill>
                  <a:prstClr val="white"/>
                </a:solidFill>
                <a:latin typeface="Arial Narrow" panose="020B0606020202030204" pitchFamily="34" charset="0"/>
                <a:ea typeface="Tahoma" panose="020B0604030504040204" pitchFamily="34" charset="0"/>
                <a:cs typeface="Calibri"/>
              </a:rPr>
              <a:t>Особенности</a:t>
            </a:r>
            <a:endParaRPr lang="ru-RU" altLang="en-US" sz="1200" b="1" kern="0" dirty="0">
              <a:solidFill>
                <a:prstClr val="white"/>
              </a:solidFill>
              <a:latin typeface="Arial Narrow" panose="020B0606020202030204" pitchFamily="34" charset="0"/>
              <a:ea typeface="Tahoma" panose="020B0604030504040204" pitchFamily="34" charset="0"/>
              <a:cs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89242" y="699542"/>
            <a:ext cx="6703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/>
            <a:r>
              <a:rPr lang="en-US" altLang="ru-RU" sz="1100" b="1" dirty="0" err="1">
                <a:latin typeface="Arial Narrow" panose="020B0606020202030204" pitchFamily="34" charset="0"/>
                <a:cs typeface="Tahoma" panose="020B0604030504040204" pitchFamily="34" charset="0"/>
              </a:rPr>
              <a:t>Predix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базируется на облачном решении </a:t>
            </a:r>
            <a:r>
              <a:rPr lang="en-US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PaaS </a:t>
            </a:r>
            <a:r>
              <a:rPr lang="en-US" altLang="ru-RU" sz="1100" i="1" dirty="0">
                <a:latin typeface="Arial Narrow" panose="020B0606020202030204" pitchFamily="34" charset="0"/>
                <a:cs typeface="Tahoma" panose="020B0604030504040204" pitchFamily="34" charset="0"/>
              </a:rPr>
              <a:t>Cloud Foundry</a:t>
            </a:r>
            <a:r>
              <a:rPr lang="en-US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. 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Ориентирована на 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промышленность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.</a:t>
            </a:r>
            <a:r>
              <a:rPr lang="en-US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Поддерживает работу с 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Цифровыми Двойниками</a:t>
            </a:r>
            <a:endParaRPr lang="ru-RU" altLang="ru-RU" sz="1100" dirty="0"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89241" y="1131590"/>
            <a:ext cx="6703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/>
            <a:r>
              <a:rPr lang="en-US" altLang="ru-RU" sz="1100" b="1" dirty="0" err="1">
                <a:latin typeface="Arial Narrow" panose="020B0606020202030204" pitchFamily="34" charset="0"/>
                <a:cs typeface="Tahoma" panose="020B0604030504040204" pitchFamily="34" charset="0"/>
              </a:rPr>
              <a:t>MindSphere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имеет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функционал для работы с 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энергосистемами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. Широкий выбор открытых интерфейсов </a:t>
            </a:r>
            <a:r>
              <a:rPr lang="ru-RU" altLang="ru-RU" sz="1100" i="1" dirty="0" err="1">
                <a:latin typeface="Arial Narrow" panose="020B0606020202030204" pitchFamily="34" charset="0"/>
                <a:cs typeface="Tahoma" panose="020B0604030504040204" pitchFamily="34" charset="0"/>
              </a:rPr>
              <a:t>MindSphere</a:t>
            </a:r>
            <a:r>
              <a:rPr lang="ru-RU" altLang="ru-RU" sz="1100" i="1" dirty="0">
                <a:latin typeface="Arial Narrow" panose="020B0606020202030204" pitchFamily="34" charset="0"/>
                <a:cs typeface="Tahoma" panose="020B0604030504040204" pitchFamily="34" charset="0"/>
              </a:rPr>
              <a:t> API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, включая аналитические сервисы, </a:t>
            </a:r>
            <a:r>
              <a:rPr lang="ru-RU" altLang="ru-RU" sz="1100" i="1" dirty="0" err="1">
                <a:latin typeface="Arial Narrow" panose="020B0606020202030204" pitchFamily="34" charset="0"/>
                <a:cs typeface="Tahoma" panose="020B0604030504040204" pitchFamily="34" charset="0"/>
              </a:rPr>
              <a:t>MindSphere</a:t>
            </a:r>
            <a:r>
              <a:rPr lang="ru-RU" altLang="ru-RU" sz="1100" i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i="1" dirty="0" err="1">
                <a:latin typeface="Arial Narrow" panose="020B0606020202030204" pitchFamily="34" charset="0"/>
                <a:cs typeface="Tahoma" panose="020B0604030504040204" pitchFamily="34" charset="0"/>
              </a:rPr>
              <a:t>Store</a:t>
            </a:r>
            <a:r>
              <a:rPr lang="ru-RU" altLang="ru-RU" sz="1100" i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с готовыми приложениями. Работа с 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Цифровыми Двойниками</a:t>
            </a:r>
            <a:endParaRPr lang="ru-RU" altLang="ru-RU" sz="1100" dirty="0"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89242" y="1581856"/>
            <a:ext cx="6703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hangingPunct="1"/>
            <a:r>
              <a:rPr lang="en-US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ABB Ability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 -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портфель цифровых решений, ориентированных на </a:t>
            </a:r>
            <a:r>
              <a:rPr lang="ru-RU" altLang="ru-RU" sz="1100" b="1" dirty="0">
                <a:latin typeface="Arial Narrow" panose="020B0606020202030204" pitchFamily="34" charset="0"/>
                <a:cs typeface="Tahoma" panose="020B0604030504040204" pitchFamily="34" charset="0"/>
              </a:rPr>
              <a:t>энергетику, производство, промышленность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. Поддержка облачной инфраструктуры </a:t>
            </a:r>
            <a:r>
              <a:rPr lang="ru-RU" altLang="ru-RU" sz="1100" i="1" dirty="0" err="1">
                <a:latin typeface="Arial Narrow" panose="020B0606020202030204" pitchFamily="34" charset="0"/>
                <a:cs typeface="Tahoma" panose="020B0604030504040204" pitchFamily="34" charset="0"/>
              </a:rPr>
              <a:t>Microsoft</a:t>
            </a:r>
            <a:r>
              <a:rPr lang="ru-RU" altLang="ru-RU" sz="1100" i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i="1" dirty="0" err="1">
                <a:latin typeface="Arial Narrow" panose="020B0606020202030204" pitchFamily="34" charset="0"/>
                <a:cs typeface="Tahoma" panose="020B0604030504040204" pitchFamily="34" charset="0"/>
              </a:rPr>
              <a:t>Azure</a:t>
            </a:r>
            <a:r>
              <a:rPr lang="ru-RU" altLang="ru-RU" sz="1100" i="1" dirty="0"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100" dirty="0">
                <a:latin typeface="Arial Narrow" panose="020B0606020202030204" pitchFamily="34" charset="0"/>
                <a:cs typeface="Tahoma" panose="020B0604030504040204" pitchFamily="34" charset="0"/>
              </a:rPr>
              <a:t>с набором ИТ сервисов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8" t="32263" r="34979" b="47827"/>
          <a:stretch/>
        </p:blipFill>
        <p:spPr>
          <a:xfrm>
            <a:off x="405314" y="1199942"/>
            <a:ext cx="1059056" cy="2916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5" y="804779"/>
            <a:ext cx="731276" cy="1612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1" y="1603896"/>
            <a:ext cx="515003" cy="338951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>
            <p:custDataLst>
              <p:tags r:id="rId7"/>
            </p:custDataLst>
          </p:nvPr>
        </p:nvCxnSpPr>
        <p:spPr>
          <a:xfrm flipV="1">
            <a:off x="125572" y="1529177"/>
            <a:ext cx="8359641" cy="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>
            <p:custDataLst>
              <p:tags r:id="rId8"/>
            </p:custDataLst>
          </p:nvPr>
        </p:nvCxnSpPr>
        <p:spPr>
          <a:xfrm flipV="1">
            <a:off x="125572" y="2499742"/>
            <a:ext cx="8359641" cy="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>
            <p:custDataLst>
              <p:tags r:id="rId9"/>
            </p:custDataLst>
          </p:nvPr>
        </p:nvCxnSpPr>
        <p:spPr>
          <a:xfrm flipV="1">
            <a:off x="102893" y="3078665"/>
            <a:ext cx="8359641" cy="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>
            <p:custDataLst>
              <p:tags r:id="rId10"/>
            </p:custDataLst>
          </p:nvPr>
        </p:nvCxnSpPr>
        <p:spPr>
          <a:xfrm flipV="1">
            <a:off x="144622" y="1995686"/>
            <a:ext cx="8359641" cy="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16227"/>
          <a:stretch/>
        </p:blipFill>
        <p:spPr>
          <a:xfrm>
            <a:off x="604887" y="2067694"/>
            <a:ext cx="582737" cy="3757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38159" r="13891" b="48943"/>
          <a:stretch/>
        </p:blipFill>
        <p:spPr>
          <a:xfrm>
            <a:off x="309106" y="2604521"/>
            <a:ext cx="1477636" cy="334623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>
            <p:custDataLst>
              <p:tags r:id="rId11"/>
            </p:custDataLst>
          </p:nvPr>
        </p:nvCxnSpPr>
        <p:spPr>
          <a:xfrm flipV="1">
            <a:off x="144622" y="3663095"/>
            <a:ext cx="8359641" cy="3446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3" b="27230"/>
          <a:stretch/>
        </p:blipFill>
        <p:spPr>
          <a:xfrm>
            <a:off x="589997" y="3172939"/>
            <a:ext cx="832891" cy="487749"/>
          </a:xfrm>
          <a:prstGeom prst="rect">
            <a:avLst/>
          </a:prstGeom>
        </p:spPr>
      </p:pic>
      <p:sp>
        <p:nvSpPr>
          <p:cNvPr id="30" name="TextBox 3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9597" y="3718549"/>
            <a:ext cx="6635591" cy="37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21600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sz="11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Spirae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, </a:t>
            </a:r>
            <a:r>
              <a:rPr lang="en-US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Wave</a:t>
            </a:r>
            <a:r>
              <a:rPr lang="ru-RU" sz="11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осуществляет работу с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интеллектуальными счетчиками 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(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smart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r>
              <a:rPr lang="ru-RU" sz="1100" b="1" dirty="0" err="1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meter</a:t>
            </a:r>
            <a:r>
              <a:rPr lang="ru-RU" sz="1100" b="1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)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, системами 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OMS, DMS. Интеграция со сторонними сервисами и системами (виртуальная нагрузка или </a:t>
            </a:r>
            <a:r>
              <a:rPr lang="ru-RU" sz="11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агрегаторы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спроса)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2" descr="Spirae, LLC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5" y="3733582"/>
            <a:ext cx="944973" cy="3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2123728" y="4088093"/>
            <a:ext cx="7366379" cy="108012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alt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Недостатки </a:t>
            </a:r>
            <a:r>
              <a:rPr lang="ru-RU" alt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существующих решений </a:t>
            </a:r>
            <a:r>
              <a:rPr lang="ru-RU" alt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endParaRPr lang="ru-RU" alt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AutoNum type="arabicParenR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отсутствие ориентированности </a:t>
            </a:r>
            <a:r>
              <a:rPr lang="en-US" altLang="ru-RU" sz="12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IoT</a:t>
            </a:r>
            <a:r>
              <a:rPr lang="en-US" alt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решений для </a:t>
            </a: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работы с децентрализованными энергосистемами</a:t>
            </a:r>
          </a:p>
          <a:p>
            <a:pPr marL="342900" indent="-342900" algn="just">
              <a:buAutoNum type="arabicParenR"/>
            </a:pPr>
            <a:r>
              <a:rPr lang="ru-RU" alt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отсутствие гибкости</a:t>
            </a:r>
            <a:r>
              <a:rPr lang="ru-RU" alt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 решений в части </a:t>
            </a:r>
            <a:r>
              <a:rPr lang="ru-RU" alt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создания сервисов для проведения </a:t>
            </a:r>
            <a:r>
              <a:rPr lang="ru-RU" alt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трансакций </a:t>
            </a:r>
          </a:p>
          <a:p>
            <a:pPr marL="342900" indent="-342900" algn="just">
              <a:buAutoNum type="arabicParenR"/>
            </a:pP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 выполняют</a:t>
            </a: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задачи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р2p торговли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электроэнергией</a:t>
            </a:r>
          </a:p>
          <a:p>
            <a:pPr marL="342900" indent="-342900" algn="just">
              <a:buAutoNum type="arabicParenR"/>
            </a:pP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тсутствует </a:t>
            </a:r>
            <a:r>
              <a:rPr lang="ru-RU" sz="1200" dirty="0">
                <a:solidFill>
                  <a:srgbClr val="0070C0"/>
                </a:solidFill>
                <a:latin typeface="Arial Narrow" panose="020B0606020202030204" pitchFamily="34" charset="0"/>
              </a:rPr>
              <a:t>реализация </a:t>
            </a:r>
            <a:r>
              <a:rPr lang="ru-RU" sz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принципов </a:t>
            </a:r>
            <a:r>
              <a:rPr lang="ru-RU" sz="12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децентрализованного </a:t>
            </a:r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управления</a:t>
            </a:r>
            <a:endParaRPr lang="ru-RU" altLang="ru-RU" sz="1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1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3" y="63948"/>
            <a:ext cx="8970439" cy="378042"/>
          </a:xfrm>
        </p:spPr>
        <p:txBody>
          <a:bodyPr/>
          <a:lstStyle/>
          <a:p>
            <a:r>
              <a:rPr lang="ru-RU" sz="1500" dirty="0" smtClean="0">
                <a:latin typeface="+mj-lt"/>
              </a:rPr>
              <a:t>НАПРАВЛЕНИЯ СОТРУДНИЧЕСТВА</a:t>
            </a:r>
            <a:r>
              <a:rPr lang="en-US" sz="1500" dirty="0" smtClean="0">
                <a:latin typeface="+mj-lt"/>
              </a:rPr>
              <a:t> </a:t>
            </a:r>
            <a:r>
              <a:rPr lang="ru-RU" sz="1500" dirty="0" smtClean="0">
                <a:latin typeface="+mj-lt"/>
              </a:rPr>
              <a:t>БИЗНЕСА И НАУКИ</a:t>
            </a:r>
            <a:endParaRPr lang="ru-RU" sz="1500" dirty="0">
              <a:latin typeface="+mj-lt"/>
              <a:ea typeface="Tahoma" panose="020B0604030504040204" pitchFamily="34" charset="0"/>
              <a:cs typeface="Arial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22A6-8753-4AD1-9629-B7831CF9307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8CB5A4E-1307-3040-B4ED-CFA753AD848F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461258"/>
            <a:ext cx="4526278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1825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D70C1"/>
                </a:solidFill>
              </a:rPr>
              <a:t>Исследование влияния технологий хранения электроэнергии на функционирование электроэнергетических систем и рынков</a:t>
            </a:r>
          </a:p>
          <a:p>
            <a:pPr marL="266700" lvl="1" indent="-1825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D70C1"/>
                </a:solidFill>
              </a:rPr>
              <a:t>Особенности функционирования рынков электроэнергетики с использованием технологий распределенного реестра (</a:t>
            </a:r>
            <a:r>
              <a:rPr lang="ru-RU" sz="1050" dirty="0" err="1" smtClean="0">
                <a:solidFill>
                  <a:srgbClr val="0D70C1"/>
                </a:solidFill>
              </a:rPr>
              <a:t>блокчейн</a:t>
            </a:r>
            <a:r>
              <a:rPr lang="ru-RU" sz="1050" dirty="0" smtClean="0">
                <a:solidFill>
                  <a:srgbClr val="0D70C1"/>
                </a:solidFill>
              </a:rPr>
              <a:t>) и микроплатежей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7485" y="1478487"/>
            <a:ext cx="4096963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31859C"/>
                </a:solidFill>
              </a:rPr>
              <a:t>Верификация фактического участия потребителей в </a:t>
            </a:r>
            <a:r>
              <a:rPr lang="ru-RU" sz="1050" dirty="0" err="1">
                <a:solidFill>
                  <a:srgbClr val="31859C"/>
                </a:solidFill>
              </a:rPr>
              <a:t>ценозависимом</a:t>
            </a:r>
            <a:r>
              <a:rPr lang="ru-RU" sz="1050" dirty="0">
                <a:solidFill>
                  <a:srgbClr val="31859C"/>
                </a:solidFill>
              </a:rPr>
              <a:t> снижении потребления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31859C"/>
                </a:solidFill>
              </a:rPr>
              <a:t>Алгоритмы оптимизации затрат потребителей на энергоресурсы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040" y="548555"/>
            <a:ext cx="440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</a:rPr>
              <a:t>Фундаментальные </a:t>
            </a:r>
            <a:r>
              <a:rPr lang="ru-RU" b="1" dirty="0" smtClean="0">
                <a:solidFill>
                  <a:srgbClr val="0070C0"/>
                </a:solidFill>
              </a:rPr>
              <a:t>исследования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РАН и ВУЗов: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2023" y="554387"/>
            <a:ext cx="361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Прикладные </a:t>
            </a:r>
            <a:r>
              <a:rPr lang="ru-RU" b="1" dirty="0">
                <a:solidFill>
                  <a:srgbClr val="FFFFFF"/>
                </a:solidFill>
              </a:rPr>
              <a:t>исследования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CIGRE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РТСофт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61494"/>
            <a:ext cx="87966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300" b="1" dirty="0">
                <a:solidFill>
                  <a:srgbClr val="0070C0"/>
                </a:solidFill>
              </a:rPr>
              <a:t>Организационные и экономические механизмы цифровой </a:t>
            </a:r>
            <a:r>
              <a:rPr lang="ru-RU" sz="1300" b="1" dirty="0" smtClean="0">
                <a:solidFill>
                  <a:srgbClr val="0070C0"/>
                </a:solidFill>
              </a:rPr>
              <a:t>электроэнергетики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737" y="2326956"/>
            <a:ext cx="87966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300" b="1" dirty="0">
                <a:solidFill>
                  <a:srgbClr val="0070C0"/>
                </a:solidFill>
              </a:rPr>
              <a:t>Информационные технологии цифровой энергетики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640" y="2690677"/>
            <a:ext cx="47423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D70C1"/>
                </a:solidFill>
              </a:rPr>
              <a:t>Исследования влияния широкого применения распределенных энергоресурсов, в </a:t>
            </a:r>
            <a:r>
              <a:rPr lang="ru-RU" sz="1050" dirty="0" err="1">
                <a:solidFill>
                  <a:srgbClr val="0D70C1"/>
                </a:solidFill>
              </a:rPr>
              <a:t>т.ч</a:t>
            </a:r>
            <a:r>
              <a:rPr lang="ru-RU" sz="1050" dirty="0">
                <a:solidFill>
                  <a:srgbClr val="0D70C1"/>
                </a:solidFill>
              </a:rPr>
              <a:t>. мобильных,  на структуру и надежность электроэнергетических систем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D70C1"/>
                </a:solidFill>
              </a:rPr>
              <a:t>Комплексное моделирование и оптимизация смешанных систем энергоснабжения (электричество, тепло, вода, газ и т.п.) городов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D70C1"/>
                </a:solidFill>
              </a:rPr>
              <a:t>Модели и алгоритмы развития повреждений </a:t>
            </a:r>
            <a:r>
              <a:rPr lang="ru-RU" sz="1050" dirty="0" err="1">
                <a:solidFill>
                  <a:srgbClr val="0D70C1"/>
                </a:solidFill>
              </a:rPr>
              <a:t>энергооборудования</a:t>
            </a:r>
            <a:r>
              <a:rPr lang="ru-RU" sz="1050" dirty="0">
                <a:solidFill>
                  <a:srgbClr val="0D70C1"/>
                </a:solidFill>
              </a:rPr>
              <a:t> и методы их диагностирования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D70C1"/>
                </a:solidFill>
              </a:rPr>
              <a:t>Алгоритмы обеспечения встроенной </a:t>
            </a:r>
            <a:r>
              <a:rPr lang="ru-RU" sz="1050" dirty="0" err="1">
                <a:solidFill>
                  <a:srgbClr val="0D70C1"/>
                </a:solidFill>
              </a:rPr>
              <a:t>кибербезопасности</a:t>
            </a:r>
            <a:r>
              <a:rPr lang="ru-RU" sz="1050" dirty="0">
                <a:solidFill>
                  <a:srgbClr val="0D70C1"/>
                </a:solidFill>
              </a:rPr>
              <a:t> на принципах иммунных систем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D70C1"/>
                </a:solidFill>
              </a:rPr>
              <a:t>Разработка теоретических основ создания интеллектуальных </a:t>
            </a:r>
            <a:r>
              <a:rPr lang="ru-RU" sz="1050" dirty="0" err="1">
                <a:solidFill>
                  <a:srgbClr val="0D70C1"/>
                </a:solidFill>
              </a:rPr>
              <a:t>кибер</a:t>
            </a:r>
            <a:r>
              <a:rPr lang="ru-RU" sz="1050" dirty="0">
                <a:solidFill>
                  <a:srgbClr val="0D70C1"/>
                </a:solidFill>
              </a:rPr>
              <a:t>-физических систем электроэнергетики на основе цифровых двойников и общих информационных моделей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7485" y="2690677"/>
            <a:ext cx="420045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31859C"/>
                </a:solidFill>
              </a:rPr>
              <a:t>Координированное управление электрической сетью и распределенными энергоресурсами потребителей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31859C"/>
                </a:solidFill>
              </a:rPr>
              <a:t>Управление жизненным циклом релейной защиты и автоматики энергосистем с использованием цифровых двойников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31859C"/>
                </a:solidFill>
              </a:rPr>
              <a:t>Использование синхронизированных измерений параметров электрического режима для оперативного мониторинга электрооборудования</a:t>
            </a:r>
          </a:p>
          <a:p>
            <a:pPr marL="266700" lvl="1" indent="-182563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31859C"/>
                </a:solidFill>
              </a:rPr>
              <a:t>Оптимальное управление пропускной способностью </a:t>
            </a:r>
            <a:r>
              <a:rPr lang="ru-RU" sz="1050" dirty="0" err="1">
                <a:solidFill>
                  <a:srgbClr val="31859C"/>
                </a:solidFill>
              </a:rPr>
              <a:t>энергорайона</a:t>
            </a:r>
            <a:r>
              <a:rPr lang="ru-RU" sz="1050" dirty="0">
                <a:solidFill>
                  <a:srgbClr val="31859C"/>
                </a:solidFill>
              </a:rPr>
              <a:t> с использованием накопителей энергии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04310" y="2945944"/>
            <a:ext cx="2947295" cy="14958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100" b="1" dirty="0">
                <a:solidFill>
                  <a:srgbClr val="005CAA"/>
                </a:solidFill>
              </a:rPr>
              <a:t>АО </a:t>
            </a:r>
            <a:r>
              <a:rPr lang="ru-RU" sz="1100" b="1" dirty="0" smtClean="0">
                <a:solidFill>
                  <a:srgbClr val="005CAA"/>
                </a:solidFill>
              </a:rPr>
              <a:t>«</a:t>
            </a:r>
            <a:r>
              <a:rPr lang="ru-RU" sz="1100" b="1" dirty="0" err="1" smtClean="0">
                <a:solidFill>
                  <a:srgbClr val="005CAA"/>
                </a:solidFill>
              </a:rPr>
              <a:t>РТСофт</a:t>
            </a:r>
            <a:r>
              <a:rPr lang="ru-RU" sz="1100" b="1" dirty="0" smtClean="0">
                <a:solidFill>
                  <a:srgbClr val="005CAA"/>
                </a:solidFill>
              </a:rPr>
              <a:t>»</a:t>
            </a:r>
            <a: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Тел: +7 (495) 967-15-05 </a:t>
            </a:r>
            <a:b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Факс: +7 (495) 742-68-29 </a:t>
            </a:r>
            <a:b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E-mail: </a:t>
            </a:r>
            <a:r>
              <a:rPr lang="en-US" sz="1100" dirty="0">
                <a:solidFill>
                  <a:srgbClr val="005C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microgrid@rtsoft.ru</a:t>
            </a:r>
            <a:endParaRPr lang="ru-RU" sz="1100" dirty="0">
              <a:solidFill>
                <a:srgbClr val="005CA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Центральный офис: </a:t>
            </a:r>
            <a:b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Москва, ул. Никитинская, д. 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Инженерный дом: г. Москва, ул. Верхняя Первомайская, д. 51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14" y="4697463"/>
            <a:ext cx="936395" cy="446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17508" r="76313"/>
          <a:stretch/>
        </p:blipFill>
        <p:spPr>
          <a:xfrm>
            <a:off x="5076056" y="4031560"/>
            <a:ext cx="614576" cy="11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63948"/>
            <a:ext cx="5493296" cy="378042"/>
          </a:xfrm>
        </p:spPr>
        <p:txBody>
          <a:bodyPr/>
          <a:lstStyle/>
          <a:p>
            <a:r>
              <a:rPr lang="ru-RU" sz="1500" dirty="0" smtClean="0">
                <a:latin typeface="+mn-lt"/>
              </a:rPr>
              <a:t>РАЗВИТИЕ ЭНЕРГЕТИКИ БУДУЩЕГО</a:t>
            </a:r>
            <a:endParaRPr lang="ru-RU" sz="15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8E1F-3111-AB4E-BD41-88189D0ECD5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457" y="541634"/>
            <a:ext cx="863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D70C1"/>
                </a:solidFill>
                <a:latin typeface="+mn-lt"/>
              </a:rPr>
              <a:t>Прозрачные цены </a:t>
            </a:r>
            <a:r>
              <a:rPr lang="ru-RU" sz="1200" dirty="0">
                <a:solidFill>
                  <a:srgbClr val="0D70C1"/>
                </a:solidFill>
                <a:latin typeface="+mn-lt"/>
              </a:rPr>
              <a:t>на электроэнергию </a:t>
            </a:r>
            <a:r>
              <a:rPr lang="ru-RU" sz="1200" dirty="0" smtClean="0">
                <a:solidFill>
                  <a:srgbClr val="0D70C1"/>
                </a:solidFill>
                <a:latin typeface="+mn-lt"/>
              </a:rPr>
              <a:t>(ЭЭ) позволяют </a:t>
            </a:r>
            <a:r>
              <a:rPr lang="ru-RU" sz="1200" dirty="0">
                <a:solidFill>
                  <a:srgbClr val="0D70C1"/>
                </a:solidFill>
                <a:latin typeface="+mn-lt"/>
              </a:rPr>
              <a:t>потребителям разного </a:t>
            </a:r>
            <a:r>
              <a:rPr lang="ru-RU" sz="1200" dirty="0" smtClean="0">
                <a:solidFill>
                  <a:srgbClr val="0D70C1"/>
                </a:solidFill>
                <a:latin typeface="+mn-lt"/>
              </a:rPr>
              <a:t>типа и масштаба получать ЭЭ у традиционных и распределенных источников, </a:t>
            </a:r>
            <a:r>
              <a:rPr lang="ru-RU" sz="1200" dirty="0">
                <a:solidFill>
                  <a:srgbClr val="0D70C1"/>
                </a:solidFill>
                <a:latin typeface="+mn-lt"/>
              </a:rPr>
              <a:t>используя автоматизированные системы для надежного и экономичного управления электроснабжением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61" y="1131590"/>
            <a:ext cx="4369082" cy="7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0" y="4011910"/>
            <a:ext cx="4446884" cy="6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93" y="3301304"/>
            <a:ext cx="4447547" cy="5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61" y="2211710"/>
            <a:ext cx="4369082" cy="64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86263" y="2355726"/>
            <a:ext cx="4435161" cy="78483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900" b="1" dirty="0">
                <a:latin typeface="+mn-lt"/>
              </a:rPr>
              <a:t>Надежные энергосистемы</a:t>
            </a:r>
          </a:p>
          <a:p>
            <a:pPr algn="just"/>
            <a:r>
              <a:rPr lang="ru-RU" sz="900" dirty="0" smtClean="0">
                <a:latin typeface="+mn-lt"/>
              </a:rPr>
              <a:t>Автоматизированные комплексы управления (</a:t>
            </a:r>
            <a:r>
              <a:rPr lang="ru-RU" sz="900" dirty="0" smtClean="0"/>
              <a:t>активные </a:t>
            </a:r>
            <a:r>
              <a:rPr lang="ru-RU" sz="900" dirty="0" err="1" smtClean="0"/>
              <a:t>энергокомплексы</a:t>
            </a:r>
            <a:r>
              <a:rPr lang="ru-RU" sz="900" dirty="0" smtClean="0"/>
              <a:t>, </a:t>
            </a:r>
            <a:r>
              <a:rPr lang="en-US" sz="900" dirty="0" smtClean="0"/>
              <a:t>M</a:t>
            </a:r>
            <a:r>
              <a:rPr lang="ru-RU" sz="900" dirty="0" err="1" smtClean="0"/>
              <a:t>icrogrid</a:t>
            </a:r>
            <a:r>
              <a:rPr lang="ru-RU" sz="900" dirty="0" smtClean="0">
                <a:latin typeface="+mn-lt"/>
              </a:rPr>
              <a:t>: </a:t>
            </a:r>
            <a:r>
              <a:rPr lang="ru-RU" sz="900" dirty="0"/>
              <a:t>обеспечение живучести локальных и региональных </a:t>
            </a:r>
            <a:r>
              <a:rPr lang="ru-RU" sz="900" dirty="0" smtClean="0"/>
              <a:t>энергосистем, </a:t>
            </a:r>
            <a:r>
              <a:rPr lang="ru-RU" sz="900" dirty="0" smtClean="0">
                <a:latin typeface="+mn-lt"/>
              </a:rPr>
              <a:t>от </a:t>
            </a:r>
            <a:r>
              <a:rPr lang="ru-RU" sz="900" dirty="0">
                <a:latin typeface="+mn-lt"/>
              </a:rPr>
              <a:t>подстанций </a:t>
            </a:r>
            <a:r>
              <a:rPr lang="ru-RU" sz="900" dirty="0" smtClean="0">
                <a:latin typeface="+mn-lt"/>
              </a:rPr>
              <a:t>до </a:t>
            </a:r>
            <a:r>
              <a:rPr lang="ru-RU" sz="900" dirty="0">
                <a:latin typeface="+mn-lt"/>
              </a:rPr>
              <a:t>зданий</a:t>
            </a:r>
            <a:r>
              <a:rPr lang="ru-RU" sz="900" dirty="0" smtClean="0">
                <a:latin typeface="+mn-lt"/>
              </a:rPr>
              <a:t>, сооружений, промышленных объектов, включая зарядные станции и мини-ЭС</a:t>
            </a:r>
            <a:endParaRPr lang="ru-RU" sz="9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6263" y="3387207"/>
            <a:ext cx="4435161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900" b="1" dirty="0">
                <a:latin typeface="+mn-lt"/>
              </a:rPr>
              <a:t>Расширенные услуги</a:t>
            </a:r>
          </a:p>
          <a:p>
            <a:pPr algn="just"/>
            <a:r>
              <a:rPr lang="ru-RU" sz="900" dirty="0">
                <a:latin typeface="+mn-lt"/>
              </a:rPr>
              <a:t>Новый и более широкий обмен данными открывает возможности новых услуг для потребителей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6263" y="4086706"/>
            <a:ext cx="4435161" cy="646331"/>
          </a:xfrm>
          <a:prstGeom prst="rect">
            <a:avLst/>
          </a:prstGeom>
          <a:solidFill>
            <a:schemeClr val="bg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900" b="1" dirty="0">
                <a:latin typeface="+mn-lt"/>
              </a:rPr>
              <a:t>Улучшенная региональная интеграция</a:t>
            </a:r>
          </a:p>
          <a:p>
            <a:pPr algn="just"/>
            <a:r>
              <a:rPr lang="ru-RU" sz="900" dirty="0">
                <a:latin typeface="+mn-lt"/>
              </a:rPr>
              <a:t>Тесное сопряжение региональных и локальных рынков обеспечивает координацию выработки, хранения и потребления энергоресурсов для повышения эффективности и надежности электроснабжения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99" y="1203598"/>
            <a:ext cx="3923042" cy="3680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6263" y="1268974"/>
            <a:ext cx="4435162" cy="784830"/>
          </a:xfrm>
          <a:prstGeom prst="rect">
            <a:avLst/>
          </a:prstGeom>
          <a:solidFill>
            <a:schemeClr val="bg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900" b="1" dirty="0">
                <a:latin typeface="+mn-lt"/>
              </a:rPr>
              <a:t>Возможность </a:t>
            </a:r>
            <a:r>
              <a:rPr lang="ru-RU" sz="900" b="1" dirty="0" smtClean="0">
                <a:latin typeface="+mn-lt"/>
              </a:rPr>
              <a:t>выбора потребителя</a:t>
            </a:r>
            <a:endParaRPr lang="ru-RU" sz="9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n-lt"/>
              </a:rPr>
              <a:t>Участие </a:t>
            </a:r>
            <a:r>
              <a:rPr lang="ru-RU" sz="900" dirty="0">
                <a:latin typeface="+mn-lt"/>
              </a:rPr>
              <a:t>в </a:t>
            </a:r>
            <a:r>
              <a:rPr lang="ru-RU" sz="900" dirty="0" err="1">
                <a:latin typeface="+mn-lt"/>
              </a:rPr>
              <a:t>ценозависимом</a:t>
            </a:r>
            <a:r>
              <a:rPr lang="ru-RU" sz="900" dirty="0">
                <a:latin typeface="+mn-lt"/>
              </a:rPr>
              <a:t> потреблении для снижения затрат </a:t>
            </a:r>
            <a:r>
              <a:rPr lang="ru-RU" sz="900" dirty="0" smtClean="0">
                <a:latin typeface="+mn-lt"/>
              </a:rPr>
              <a:t>на ЭЭ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n-lt"/>
              </a:rPr>
              <a:t>Выработка </a:t>
            </a:r>
            <a:r>
              <a:rPr lang="ru-RU" sz="900" dirty="0">
                <a:latin typeface="+mn-lt"/>
              </a:rPr>
              <a:t>и продажа избыточной энергии и </a:t>
            </a:r>
            <a:r>
              <a:rPr lang="ru-RU" sz="900" dirty="0" smtClean="0">
                <a:latin typeface="+mn-lt"/>
              </a:rPr>
              <a:t>услуг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n-lt"/>
              </a:rPr>
              <a:t>Закупка </a:t>
            </a:r>
            <a:r>
              <a:rPr lang="ru-RU" sz="900" dirty="0">
                <a:latin typeface="+mn-lt"/>
              </a:rPr>
              <a:t>энергии у разных поставщиков на основе ее динамической </a:t>
            </a:r>
            <a:r>
              <a:rPr lang="ru-RU" sz="900" dirty="0" smtClean="0">
                <a:latin typeface="+mn-lt"/>
              </a:rPr>
              <a:t>стоимости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883741"/>
            <a:ext cx="4968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 материалам </a:t>
            </a:r>
            <a:r>
              <a:rPr lang="en-US" sz="900" dirty="0" err="1" smtClean="0"/>
              <a:t>Gridwise</a:t>
            </a:r>
            <a:r>
              <a:rPr lang="en-US" sz="900" dirty="0" smtClean="0"/>
              <a:t> Architecture Council</a:t>
            </a:r>
            <a:r>
              <a:rPr lang="ru-RU" sz="900" dirty="0" smtClean="0"/>
              <a:t> </a:t>
            </a:r>
            <a:r>
              <a:rPr lang="en-US" sz="900" dirty="0">
                <a:hlinkClick r:id="rId8"/>
              </a:rPr>
              <a:t>https://</a:t>
            </a:r>
            <a:r>
              <a:rPr lang="en-US" sz="900" dirty="0" smtClean="0">
                <a:hlinkClick r:id="rId8"/>
              </a:rPr>
              <a:t>www.gridwiseac.org/</a:t>
            </a:r>
            <a:r>
              <a:rPr lang="en-US" sz="900" dirty="0" smtClean="0"/>
              <a:t>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8116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251520" y="51470"/>
            <a:ext cx="9165704" cy="378042"/>
          </a:xfrm>
        </p:spPr>
        <p:txBody>
          <a:bodyPr/>
          <a:lstStyle/>
          <a:p>
            <a:r>
              <a:rPr lang="ru-RU" b="0" dirty="0"/>
              <a:t> </a:t>
            </a:r>
            <a:r>
              <a:rPr lang="ru-RU" sz="1500" cap="all" dirty="0" smtClean="0"/>
              <a:t>особенности </a:t>
            </a:r>
            <a:r>
              <a:rPr lang="ru-RU" sz="1500" cap="all" dirty="0"/>
              <a:t>развития электроэнергетики нового поколения</a:t>
            </a:r>
            <a:endParaRPr lang="ru-RU" sz="1500" cap="all" dirty="0">
              <a:solidFill>
                <a:srgbClr val="FFFFFF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22A6-8753-4AD1-9629-B7831CF9307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12801"/>
            <a:ext cx="8718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/>
              <a:t>Массовое внедрение распределенной генерации ЭЭ</a:t>
            </a:r>
            <a:r>
              <a:rPr lang="ru-RU" sz="1200" dirty="0"/>
              <a:t> </a:t>
            </a:r>
            <a:r>
              <a:rPr lang="ru-RU" sz="1200" dirty="0" smtClean="0"/>
              <a:t>на базе </a:t>
            </a:r>
            <a:r>
              <a:rPr lang="ru-RU" sz="1200" dirty="0"/>
              <a:t>различных видов </a:t>
            </a:r>
            <a:r>
              <a:rPr lang="ru-RU" sz="1200" dirty="0" err="1"/>
              <a:t>энергоисточников</a:t>
            </a:r>
            <a:r>
              <a:rPr lang="ru-RU" sz="1200" dirty="0"/>
              <a:t>, включая ВИЭ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Активные распределительные сети: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двунаправленные потоки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мощности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между уровнем распределительных сетей низкого/среднего напряжения и уровнем сетей высокого напряжения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Новые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концепции эксплуатации и управления энергосистемой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учетом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активного взаимодействия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Потребителями в условиях распределенной генерации,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новые технологические решения для управления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потоками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активной и реактивной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мощности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Новые методы регулирования,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ответ на трансформацию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электрической сети с появлением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различных видов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альтернативной генерации и активных средств регулирования и управления сетью (</a:t>
            </a: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FACTS,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накопители разных типов,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энергороутеры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) на базе силовой электроники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984" y="3412081"/>
            <a:ext cx="8367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 err="1">
                <a:solidFill>
                  <a:schemeClr val="tx2">
                    <a:lumMod val="50000"/>
                  </a:schemeClr>
                </a:solidFill>
              </a:rPr>
              <a:t>Цифровизация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 объектов энергосистем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: сбор данных в режиме реального времени с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</a:rPr>
              <a:t>энергобъектов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 с использованием интеллектуальных приборов </a:t>
            </a:r>
            <a:r>
              <a:rPr lang="ru-RU" sz="1200" dirty="0"/>
              <a:t>учета и технологий Интернета вещей (</a:t>
            </a:r>
            <a:r>
              <a:rPr lang="ru-RU" sz="1200" dirty="0" err="1"/>
              <a:t>IoT</a:t>
            </a:r>
            <a:r>
              <a:rPr lang="ru-RU" sz="1200" dirty="0"/>
              <a:t>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/>
              <a:t>Внедрение технологий</a:t>
            </a:r>
            <a:r>
              <a:rPr lang="ru-RU" sz="1200" dirty="0"/>
              <a:t> обработки больших объемов данных (</a:t>
            </a:r>
            <a:r>
              <a:rPr lang="ru-RU" sz="1200" dirty="0" err="1"/>
              <a:t>Big</a:t>
            </a:r>
            <a:r>
              <a:rPr lang="ru-RU" sz="1200" dirty="0"/>
              <a:t> </a:t>
            </a:r>
            <a:r>
              <a:rPr lang="ru-RU" sz="1200" dirty="0" err="1"/>
              <a:t>Data</a:t>
            </a:r>
            <a:r>
              <a:rPr lang="ru-RU" sz="1200" dirty="0"/>
              <a:t>), машинного обучения и искусственного интеллекта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/>
              <a:t>Появление новых</a:t>
            </a:r>
            <a:r>
              <a:rPr lang="ru-RU" sz="1200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надежных, недорогих и эффективных средств телекоммуникации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367" y="474654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D70C1"/>
                </a:solidFill>
              </a:rPr>
              <a:t>Изменения в электроэнергетике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766" y="3105736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D70C1"/>
                </a:solidFill>
              </a:rPr>
              <a:t>Изменения в информационных системах и телекоммуникациях</a:t>
            </a:r>
            <a:endParaRPr lang="ru-RU" sz="1600" dirty="0">
              <a:solidFill>
                <a:srgbClr val="0D70C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500" dirty="0" smtClean="0"/>
              <a:t>НОРМАТИВНЫЕ ОСНОВЫ: ПЕРВЫЕ ШАГИ К ИРЭ 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8E1F-3111-AB4E-BD41-88189D0ECD5F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745902"/>
              </p:ext>
            </p:extLst>
          </p:nvPr>
        </p:nvGraphicFramePr>
        <p:xfrm>
          <a:off x="457200" y="1333088"/>
          <a:ext cx="8229243" cy="347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842">
                  <a:extLst>
                    <a:ext uri="{9D8B030D-6E8A-4147-A177-3AD203B41FA5}">
                      <a16:colId xmlns:a16="http://schemas.microsoft.com/office/drawing/2014/main" val="4170072175"/>
                    </a:ext>
                  </a:extLst>
                </a:gridCol>
                <a:gridCol w="5270316">
                  <a:extLst>
                    <a:ext uri="{9D8B030D-6E8A-4147-A177-3AD203B41FA5}">
                      <a16:colId xmlns:a16="http://schemas.microsoft.com/office/drawing/2014/main" val="52597179"/>
                    </a:ext>
                  </a:extLst>
                </a:gridCol>
                <a:gridCol w="1454085">
                  <a:extLst>
                    <a:ext uri="{9D8B030D-6E8A-4147-A177-3AD203B41FA5}">
                      <a16:colId xmlns:a16="http://schemas.microsoft.com/office/drawing/2014/main" val="28893016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Русский</a:t>
                      </a:r>
                      <a:r>
                        <a:rPr lang="ru-RU" sz="11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термин</a:t>
                      </a:r>
                      <a:endParaRPr lang="ru-RU" sz="11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Определение</a:t>
                      </a: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English</a:t>
                      </a:r>
                      <a:r>
                        <a:rPr lang="en-US" sz="1100" baseline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term</a:t>
                      </a:r>
                      <a:endParaRPr lang="ru-RU" sz="11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extLst>
                  <a:ext uri="{0D108BD9-81ED-4DB2-BD59-A6C34878D82A}">
                    <a16:rowId xmlns:a16="http://schemas.microsoft.com/office/drawing/2014/main" val="19788292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Активный потребитель</a:t>
                      </a:r>
                      <a:endParaRPr lang="ru-RU" sz="11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Потребитель, имеющий технологическую возможность регулировать свое электропотребление, а также производить электроэнергию (мощность) на своем генерирующем оборудовании</a:t>
                      </a:r>
                      <a:endParaRPr lang="ru-RU" sz="11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Prosumer</a:t>
                      </a:r>
                      <a:endParaRPr lang="ru-RU" sz="11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extLst>
                  <a:ext uri="{0D108BD9-81ED-4DB2-BD59-A6C34878D82A}">
                    <a16:rowId xmlns:a16="http://schemas.microsoft.com/office/drawing/2014/main" val="1830360796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Активный энергетический комплекс 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Ограниченная единой границей балансовой принадлежности энергетическая система, которая может включать в себя различные типы энергетического оборудования (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энергопринимающее</a:t>
                      </a:r>
                      <a:r>
                        <a:rPr lang="ru-RU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генерирующее, аккумулирующее и иное энергетическое оборудование), находящаяся под управлением организации или физического лица для ведения хозяйственной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деятельности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Microgrid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extLst>
                  <a:ext uri="{0D108BD9-81ED-4DB2-BD59-A6C34878D82A}">
                    <a16:rowId xmlns:a16="http://schemas.microsoft.com/office/drawing/2014/main" val="32685518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Агрегатор</a:t>
                      </a:r>
                      <a:r>
                        <a:rPr lang="ru-RU" sz="11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спроса и предложения </a:t>
                      </a:r>
                      <a:endParaRPr lang="ru-RU" sz="11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Организация, обеспечивающая одновременное управление 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электропотребляющим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оборудованием нескольких потребителей и участвующая с их суммарным объемом потребления на оптовом рынке электроэнергии, мощности и системных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</a:t>
                      </a:r>
                      <a:endParaRPr lang="ru-RU" sz="11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New Energy Service Provider (Aggregator)</a:t>
                      </a:r>
                      <a:endParaRPr lang="ru-RU" sz="11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extLst>
                  <a:ext uri="{0D108BD9-81ED-4DB2-BD59-A6C34878D82A}">
                    <a16:rowId xmlns:a16="http://schemas.microsoft.com/office/drawing/2014/main" val="270346989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b="1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Распределенные реестры данных 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Распределенная база данных, позволяющая хранить данные и обеспечивать их целостность без центрального администратора или централизованного хранилища </a:t>
                      </a:r>
                      <a:endParaRPr lang="ru-RU" sz="1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Blockchain</a:t>
                      </a:r>
                      <a:endParaRPr lang="ru-RU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extLst>
                  <a:ext uri="{0D108BD9-81ED-4DB2-BD59-A6C34878D82A}">
                    <a16:rowId xmlns:a16="http://schemas.microsoft.com/office/drawing/2014/main" val="394389077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Распределенные энергоресурсы</a:t>
                      </a:r>
                    </a:p>
                  </a:txBody>
                  <a:tcPr marL="67860" marR="6786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Генерирующее и аккумулирующее оборудование, а также управляемая нагрузка, подключаемые к сетям среднего и низкого классов напряжения </a:t>
                      </a:r>
                      <a:endParaRPr lang="ru-RU" sz="11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Distributed Energy Resources (DER)</a:t>
                      </a:r>
                      <a:endParaRPr lang="ru-RU" sz="1100" b="1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860" marR="67860" marT="34290" marB="34290"/>
                </a:tc>
                <a:extLst>
                  <a:ext uri="{0D108BD9-81ED-4DB2-BD59-A6C34878D82A}">
                    <a16:rowId xmlns:a16="http://schemas.microsoft.com/office/drawing/2014/main" val="166490631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4" y="604115"/>
            <a:ext cx="624834" cy="728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3366" y="662748"/>
            <a:ext cx="748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Правительства РФ от 28.04.2018 № 830-р об утверждении Дорожной карты по совершенствованию законодательства и устранению административных барьеров в целях обеспечения реализации Национальной технологической инициативы по направлению "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Энерджинет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179512" y="63948"/>
            <a:ext cx="8373616" cy="378042"/>
          </a:xfrm>
        </p:spPr>
        <p:txBody>
          <a:bodyPr/>
          <a:lstStyle/>
          <a:p>
            <a:r>
              <a:rPr lang="ru-RU" sz="1500" dirty="0" smtClean="0">
                <a:latin typeface="+mj-lt"/>
                <a:ea typeface="Tahoma" panose="020B0604030504040204" pitchFamily="34" charset="0"/>
                <a:cs typeface="Arial"/>
              </a:rPr>
              <a:t>ТЕНДЕНЦИИ РАЗВИТИЯ ИНТЕЛЛЕКТУАЛЬНОЙ РАСПРЕДЕЛЕНОЙ ЭНЕРГЕТИКИ В РФ</a:t>
            </a:r>
            <a:endParaRPr lang="ru-RU" sz="1500" dirty="0">
              <a:latin typeface="+mj-lt"/>
              <a:ea typeface="Tahoma" panose="020B0604030504040204" pitchFamily="34" charset="0"/>
              <a:cs typeface="Arial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22A6-8753-4AD1-9629-B7831CF9307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511" y="620204"/>
            <a:ext cx="62688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ja-JP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Активные энергетические комплексы (АЭК) для </a:t>
            </a:r>
            <a:r>
              <a:rPr lang="ru-RU" altLang="ja-JP" sz="1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Энергоснабжающей</a:t>
            </a:r>
            <a:r>
              <a:rPr lang="ru-RU" altLang="ja-JP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ja-JP" sz="1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самобалансирующей</a:t>
            </a:r>
            <a:r>
              <a:rPr lang="ru-RU" altLang="ja-JP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организации (ЭССО)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ja-JP" sz="1400" dirty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Системы накопления электроэнергии в электросетевом комплексе </a:t>
            </a:r>
            <a:endParaRPr lang="ru-RU" altLang="ja-JP" sz="1400" dirty="0" smtClean="0">
              <a:solidFill>
                <a:schemeClr val="tx2">
                  <a:lumMod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840" y="3872572"/>
            <a:ext cx="86204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ja-JP" sz="1400" dirty="0" err="1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Агрегаторы</a:t>
            </a:r>
            <a:r>
              <a:rPr lang="ru-RU" altLang="ja-JP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спроса и предложения: объединение потребителей с управляемой нагрузкой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altLang="ja-JP" sz="14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Объекты распределенной генерации и накопления электрической энергии: совместное участие на оптовом и розничных рынках электроэнергии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40" y="1710897"/>
            <a:ext cx="2736304" cy="196353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ÐÐ°ÑÑÐ¸Ð½ÐºÐ¸ Ð¿Ð¾ Ð·Ð°Ð¿ÑÐ¾ÑÑ West Burton B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 b="5914"/>
          <a:stretch/>
        </p:blipFill>
        <p:spPr bwMode="auto">
          <a:xfrm>
            <a:off x="3779912" y="1563638"/>
            <a:ext cx="2478608" cy="163285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5400" b="4905"/>
          <a:stretch/>
        </p:blipFill>
        <p:spPr>
          <a:xfrm>
            <a:off x="6487767" y="1162774"/>
            <a:ext cx="2390179" cy="151046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63948"/>
            <a:ext cx="8424936" cy="378042"/>
          </a:xfrm>
        </p:spPr>
        <p:txBody>
          <a:bodyPr/>
          <a:lstStyle/>
          <a:p>
            <a:r>
              <a:rPr lang="ru-RU" sz="15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АВТОНОМНЫЕ ЭНЕРГОСИСТЕМЫ</a:t>
            </a:r>
            <a:endParaRPr lang="ru-RU" sz="15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22A6-8753-4AD1-9629-B7831CF9307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1642756"/>
            <a:ext cx="41044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нижение количества потребляемого топлива для генерации электроэнергии</a:t>
            </a:r>
          </a:p>
          <a:p>
            <a:pPr lvl="0"/>
            <a:endParaRPr lang="ru-RU" sz="1400" dirty="0" smtClean="0">
              <a:solidFill>
                <a:srgbClr val="0070C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нижение </a:t>
            </a:r>
            <a:r>
              <a:rPr lang="ru-RU" sz="1400" dirty="0">
                <a:solidFill>
                  <a:srgbClr val="0070C0"/>
                </a:solidFill>
              </a:rPr>
              <a:t>общего количества потребляемой </a:t>
            </a:r>
            <a:r>
              <a:rPr lang="ru-RU" sz="1400" dirty="0" smtClean="0">
                <a:solidFill>
                  <a:srgbClr val="0070C0"/>
                </a:solidFill>
              </a:rPr>
              <a:t>электроэнергии</a:t>
            </a:r>
          </a:p>
          <a:p>
            <a:pPr lvl="0"/>
            <a:endParaRPr lang="ru-RU" sz="14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нижение </a:t>
            </a:r>
            <a:r>
              <a:rPr lang="ru-RU" sz="1400" dirty="0">
                <a:solidFill>
                  <a:srgbClr val="0070C0"/>
                </a:solidFill>
              </a:rPr>
              <a:t>себестоимости генерации электрической </a:t>
            </a:r>
            <a:r>
              <a:rPr lang="ru-RU" sz="1400" dirty="0" smtClean="0">
                <a:solidFill>
                  <a:srgbClr val="0070C0"/>
                </a:solidFill>
              </a:rPr>
              <a:t>энергии</a:t>
            </a:r>
          </a:p>
          <a:p>
            <a:pPr lvl="0"/>
            <a:endParaRPr lang="ru-RU" sz="1400" dirty="0">
              <a:solidFill>
                <a:srgbClr val="0070C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70C0"/>
                </a:solidFill>
              </a:rPr>
              <a:t>С</a:t>
            </a:r>
            <a:r>
              <a:rPr lang="ru-RU" sz="1400" dirty="0" smtClean="0">
                <a:solidFill>
                  <a:srgbClr val="0070C0"/>
                </a:solidFill>
              </a:rPr>
              <a:t>нижение </a:t>
            </a:r>
            <a:r>
              <a:rPr lang="ru-RU" sz="1400" dirty="0">
                <a:solidFill>
                  <a:srgbClr val="0070C0"/>
                </a:solidFill>
              </a:rPr>
              <a:t>пиковых нагрузок </a:t>
            </a:r>
            <a:r>
              <a:rPr lang="ru-RU" sz="1400" dirty="0" smtClean="0">
                <a:solidFill>
                  <a:srgbClr val="0070C0"/>
                </a:solidFill>
              </a:rPr>
              <a:t>потребления</a:t>
            </a:r>
            <a:endParaRPr lang="ru-RU" sz="1400" dirty="0">
              <a:solidFill>
                <a:srgbClr val="0070C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9542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Автономные энергосистемы под управлением интеллектуальной системы управления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46" y="1160699"/>
            <a:ext cx="4572499" cy="3426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500" dirty="0" smtClean="0">
                <a:latin typeface="+mj-lt"/>
              </a:rPr>
              <a:t>ИДЕИ</a:t>
            </a:r>
            <a:r>
              <a:rPr lang="en-US" sz="1500" dirty="0" smtClean="0">
                <a:latin typeface="+mj-lt"/>
              </a:rPr>
              <a:t> CIGRE </a:t>
            </a:r>
            <a:r>
              <a:rPr lang="ru-RU" sz="1500" dirty="0" smtClean="0">
                <a:latin typeface="+mj-lt"/>
              </a:rPr>
              <a:t>- ВЕКТОРЫ РАЗВИТИЯ СИСТЕМ УПРАВЛЕНИЯ ДЛЯ ИРЭ</a:t>
            </a:r>
            <a:endParaRPr lang="ru-RU" sz="1500" dirty="0">
              <a:latin typeface="+mj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03948" y="4889143"/>
            <a:ext cx="432048" cy="362051"/>
          </a:xfrm>
        </p:spPr>
        <p:txBody>
          <a:bodyPr/>
          <a:lstStyle/>
          <a:p>
            <a:pPr>
              <a:defRPr/>
            </a:pPr>
            <a:fld id="{EA29AE6D-59F6-4966-8F69-1B8FF246B2D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7226484"/>
              </p:ext>
            </p:extLst>
          </p:nvPr>
        </p:nvGraphicFramePr>
        <p:xfrm>
          <a:off x="323528" y="555526"/>
          <a:ext cx="799288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6768752" y="2139702"/>
            <a:ext cx="2267744" cy="266429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АЭК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Гибридные энергосистемы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«Умный дом» «</a:t>
            </a:r>
            <a:r>
              <a:rPr lang="ru-RU" sz="1400" b="1" dirty="0" smtClean="0">
                <a:solidFill>
                  <a:schemeClr val="tx1"/>
                </a:solidFill>
              </a:rPr>
              <a:t>Умный город» 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Электрический транспорт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Системы электроснабжения постоянного </a:t>
            </a:r>
            <a:r>
              <a:rPr lang="ru-RU" sz="1400" b="1" dirty="0" smtClean="0">
                <a:solidFill>
                  <a:schemeClr val="tx1"/>
                </a:solidFill>
              </a:rPr>
              <a:t>тока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4452291"/>
            <a:ext cx="5239022" cy="501156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2"/>
                </a:solidFill>
              </a:rPr>
              <a:t>Платформенные решения с прикладными задачами в качестве базовых технологий </a:t>
            </a:r>
            <a:r>
              <a:rPr lang="ru-RU" sz="1200" b="1" u="sng" dirty="0" smtClean="0">
                <a:solidFill>
                  <a:schemeClr val="tx2"/>
                </a:solidFill>
              </a:rPr>
              <a:t>организации управления </a:t>
            </a:r>
            <a:r>
              <a:rPr lang="en-US" sz="1200" b="1" u="sng" dirty="0">
                <a:solidFill>
                  <a:schemeClr val="tx2"/>
                </a:solidFill>
              </a:rPr>
              <a:t>DER</a:t>
            </a:r>
            <a:endParaRPr lang="ru-RU" sz="1200" b="1" u="sng" dirty="0">
              <a:solidFill>
                <a:schemeClr val="tx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3261397"/>
            <a:ext cx="5239022" cy="501156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2"/>
                </a:solidFill>
              </a:rPr>
              <a:t>Современные технологии интеграции распределенных энергоресурсов в распределительные сети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3663" y="3852016"/>
            <a:ext cx="5239022" cy="501156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2"/>
                </a:solidFill>
              </a:rPr>
              <a:t>Новые методы</a:t>
            </a:r>
            <a:r>
              <a:rPr lang="en-US" sz="1200" b="1" u="sng" dirty="0">
                <a:solidFill>
                  <a:schemeClr val="tx2"/>
                </a:solidFill>
              </a:rPr>
              <a:t> </a:t>
            </a:r>
            <a:r>
              <a:rPr lang="ru-RU" sz="1200" b="1" u="sng" dirty="0">
                <a:solidFill>
                  <a:schemeClr val="tx2"/>
                </a:solidFill>
              </a:rPr>
              <a:t>управления режимами и топологией сети для повышения надежности и гибкости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2680926"/>
            <a:ext cx="5239022" cy="501156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 smtClean="0">
                <a:solidFill>
                  <a:schemeClr val="tx2"/>
                </a:solidFill>
              </a:rPr>
              <a:t>Методы оценки влияния </a:t>
            </a:r>
            <a:r>
              <a:rPr lang="ru-RU" sz="1200" b="1" u="sng" dirty="0">
                <a:solidFill>
                  <a:schemeClr val="tx2"/>
                </a:solidFill>
              </a:rPr>
              <a:t>DER на управление и </a:t>
            </a:r>
            <a:r>
              <a:rPr lang="ru-RU" sz="1200" b="1" u="sng" dirty="0" smtClean="0">
                <a:solidFill>
                  <a:schemeClr val="tx2"/>
                </a:solidFill>
              </a:rPr>
              <a:t>развитие </a:t>
            </a:r>
            <a:r>
              <a:rPr lang="ru-RU" sz="1200" b="1" u="sng" dirty="0">
                <a:solidFill>
                  <a:schemeClr val="tx2"/>
                </a:solidFill>
              </a:rPr>
              <a:t>систем распределения ЭЭ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540679" y="2754823"/>
            <a:ext cx="498703" cy="323321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780918" y="3306132"/>
            <a:ext cx="512724" cy="323321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097675" y="3886759"/>
            <a:ext cx="467567" cy="323321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492302" y="4541208"/>
            <a:ext cx="467567" cy="323321"/>
          </a:xfrm>
          <a:prstGeom prst="rightArrow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020" y="591133"/>
            <a:ext cx="1929476" cy="900878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2776170" y="2109960"/>
            <a:ext cx="296119" cy="2757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79510" y="662977"/>
            <a:ext cx="8856986" cy="702078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79510" y="1465263"/>
            <a:ext cx="8856986" cy="2266789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22A6-8753-4AD1-9629-B7831CF9307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Название 1"/>
          <p:cNvSpPr>
            <a:spLocks noGrp="1"/>
          </p:cNvSpPr>
          <p:nvPr>
            <p:ph type="title"/>
          </p:nvPr>
        </p:nvSpPr>
        <p:spPr>
          <a:xfrm>
            <a:off x="302840" y="63948"/>
            <a:ext cx="8517632" cy="378042"/>
          </a:xfrm>
        </p:spPr>
        <p:txBody>
          <a:bodyPr/>
          <a:lstStyle/>
          <a:p>
            <a:r>
              <a:rPr lang="ru-RU" sz="1500" dirty="0"/>
              <a:t>∀</a:t>
            </a:r>
            <a:r>
              <a:rPr lang="ru-RU" sz="1500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ПЛАТФОРМА: </a:t>
            </a:r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ОСНОВНЫЕ ЗАДАЧИ</a:t>
            </a:r>
            <a:endParaRPr lang="ru-RU" sz="1500" dirty="0">
              <a:solidFill>
                <a:srgbClr val="FFFF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149555"/>
            <a:ext cx="7375032" cy="507831"/>
          </a:xfrm>
          <a:prstGeom prst="rect">
            <a:avLst/>
          </a:prstGeom>
          <a:solidFill>
            <a:srgbClr val="61B8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Ведение цифровых двойников (включая автоматическое подключение и конфигурацию оборудования)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</a:rPr>
              <a:t>ибербезопасность</a:t>
            </a:r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(управление доступом, шифрование, антивирусная защита и т.п.)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Управление сбором,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</a:rPr>
              <a:t>достоверизацией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  и хранением данных с использованием механизмов </a:t>
            </a:r>
            <a:r>
              <a:rPr lang="en-US" sz="900" dirty="0" err="1" smtClean="0">
                <a:solidFill>
                  <a:schemeClr val="tx2">
                    <a:lumMod val="50000"/>
                  </a:schemeClr>
                </a:solidFill>
              </a:rPr>
              <a:t>IIoT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Big Data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651456" y="3884903"/>
            <a:ext cx="933901" cy="971766"/>
            <a:chOff x="4509328" y="3155671"/>
            <a:chExt cx="933901" cy="971766"/>
          </a:xfrm>
        </p:grpSpPr>
        <p:sp>
          <p:nvSpPr>
            <p:cNvPr id="11" name="TextBox 10"/>
            <p:cNvSpPr txBox="1"/>
            <p:nvPr/>
          </p:nvSpPr>
          <p:spPr>
            <a:xfrm>
              <a:off x="4509328" y="3911993"/>
              <a:ext cx="9339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Накопители</a:t>
              </a:r>
              <a:endParaRPr lang="ru-RU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664707" y="3155671"/>
              <a:ext cx="690017" cy="788349"/>
              <a:chOff x="4664707" y="3155671"/>
              <a:chExt cx="690017" cy="788349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4664708" y="3295734"/>
                <a:ext cx="690016" cy="648286"/>
                <a:chOff x="4662385" y="3261233"/>
                <a:chExt cx="690016" cy="648286"/>
              </a:xfrm>
            </p:grpSpPr>
            <p:pic>
              <p:nvPicPr>
                <p:cNvPr id="7" name="Изображение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66807" y="3269747"/>
                  <a:ext cx="665944" cy="639772"/>
                </a:xfrm>
                <a:prstGeom prst="rect">
                  <a:avLst/>
                </a:prstGeom>
              </p:spPr>
            </p:pic>
            <p:sp>
              <p:nvSpPr>
                <p:cNvPr id="8" name="Прямоугольник 7"/>
                <p:cNvSpPr/>
                <p:nvPr/>
              </p:nvSpPr>
              <p:spPr>
                <a:xfrm>
                  <a:off x="4662385" y="3261233"/>
                  <a:ext cx="690016" cy="64828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2" name="Прямоугольник 11"/>
              <p:cNvSpPr/>
              <p:nvPr/>
            </p:nvSpPr>
            <p:spPr>
              <a:xfrm rot="5400000">
                <a:off x="4864342" y="2956036"/>
                <a:ext cx="138647" cy="53791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Контроллер</a:t>
                </a:r>
                <a:endParaRPr lang="ru-RU" sz="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5706180" y="3884903"/>
            <a:ext cx="969919" cy="1132244"/>
            <a:chOff x="6349339" y="3115110"/>
            <a:chExt cx="969919" cy="1132244"/>
          </a:xfrm>
        </p:grpSpPr>
        <p:pic>
          <p:nvPicPr>
            <p:cNvPr id="14" name="Изображение 1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3775" y="3328570"/>
              <a:ext cx="685038" cy="53191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6489291" y="3256710"/>
              <a:ext cx="690016" cy="648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49339" y="3908800"/>
              <a:ext cx="969919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Компенсация РМ</a:t>
              </a:r>
              <a:endPara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491247" y="3115110"/>
              <a:ext cx="490437" cy="140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Контроллер</a:t>
              </a:r>
              <a:endParaRPr lang="ru-RU" sz="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20603" y="4025853"/>
            <a:ext cx="947415" cy="984514"/>
            <a:chOff x="4201184" y="3178002"/>
            <a:chExt cx="947415" cy="984514"/>
          </a:xfrm>
        </p:grpSpPr>
        <p:pic>
          <p:nvPicPr>
            <p:cNvPr id="19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352" y="3205446"/>
              <a:ext cx="484123" cy="642563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4329884" y="3178002"/>
              <a:ext cx="690016" cy="648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1184" y="3823962"/>
              <a:ext cx="947415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Управляемая нагрузка</a:t>
              </a:r>
              <a:endPara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80518" y="3884624"/>
            <a:ext cx="963729" cy="1135398"/>
            <a:chOff x="3670524" y="3199421"/>
            <a:chExt cx="963729" cy="113539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670524" y="3199421"/>
              <a:ext cx="963729" cy="1135398"/>
              <a:chOff x="3629249" y="3199421"/>
              <a:chExt cx="963729" cy="113539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3739266" y="3338612"/>
                <a:ext cx="690016" cy="6482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29249" y="3996265"/>
                <a:ext cx="963729" cy="33855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800" b="1" dirty="0" smtClean="0"/>
                  <a:t>Микро и малые </a:t>
                </a:r>
                <a:r>
                  <a:rPr lang="ru-RU" sz="800" b="1" dirty="0"/>
                  <a:t>ГЭС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738821" y="3199421"/>
                <a:ext cx="490437" cy="1409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" dirty="0" smtClean="0">
                    <a:solidFill>
                      <a:schemeClr val="tx1"/>
                    </a:solidFill>
                  </a:rPr>
                  <a:t>Контроллер</a:t>
                </a:r>
                <a:endParaRPr lang="ru-RU" sz="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066" y="3403993"/>
              <a:ext cx="664459" cy="519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683568" y="3897208"/>
            <a:ext cx="690460" cy="1013082"/>
            <a:chOff x="3310858" y="3701546"/>
            <a:chExt cx="690460" cy="1013082"/>
          </a:xfrm>
        </p:grpSpPr>
        <p:pic>
          <p:nvPicPr>
            <p:cNvPr id="29" name="Изображение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6528" y="3850898"/>
              <a:ext cx="629555" cy="629555"/>
            </a:xfrm>
            <a:prstGeom prst="rect">
              <a:avLst/>
            </a:prstGeom>
          </p:spPr>
        </p:pic>
        <p:sp>
          <p:nvSpPr>
            <p:cNvPr id="30" name="Прямоугольник 29"/>
            <p:cNvSpPr/>
            <p:nvPr/>
          </p:nvSpPr>
          <p:spPr>
            <a:xfrm>
              <a:off x="3311302" y="3841531"/>
              <a:ext cx="690016" cy="648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11302" y="4499184"/>
              <a:ext cx="690016" cy="21544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800" b="1" dirty="0" smtClean="0"/>
                <a:t>ВЭС</a:t>
              </a:r>
              <a:endParaRPr lang="ru-RU" sz="800" b="1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310858" y="3701546"/>
              <a:ext cx="490437" cy="140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</a:rPr>
                <a:t>Контроллер</a:t>
              </a:r>
              <a:endParaRPr lang="ru-RU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04893" y="3884624"/>
            <a:ext cx="1118296" cy="1006096"/>
            <a:chOff x="3875890" y="3699165"/>
            <a:chExt cx="1118296" cy="1006096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875890" y="3841531"/>
              <a:ext cx="1118296" cy="863730"/>
              <a:chOff x="3875890" y="3841531"/>
              <a:chExt cx="1118296" cy="863730"/>
            </a:xfrm>
          </p:grpSpPr>
          <p:pic>
            <p:nvPicPr>
              <p:cNvPr id="36" name="Изображение 4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8779" y="3845665"/>
                <a:ext cx="648292" cy="648292"/>
              </a:xfrm>
              <a:prstGeom prst="rect">
                <a:avLst/>
              </a:prstGeom>
            </p:spPr>
          </p:pic>
          <p:sp>
            <p:nvSpPr>
              <p:cNvPr id="37" name="Прямоугольник 36"/>
              <p:cNvSpPr/>
              <p:nvPr/>
            </p:nvSpPr>
            <p:spPr>
              <a:xfrm>
                <a:off x="4096191" y="3841531"/>
                <a:ext cx="690016" cy="6482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75890" y="4489817"/>
                <a:ext cx="1118296" cy="21544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800" b="1" dirty="0" smtClean="0"/>
                  <a:t>СЭС</a:t>
                </a:r>
                <a:endParaRPr lang="ru-RU" sz="800" b="1" dirty="0"/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4097312" y="3699165"/>
              <a:ext cx="490437" cy="1409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" dirty="0" smtClean="0">
                  <a:solidFill>
                    <a:schemeClr val="tx1"/>
                  </a:solidFill>
                </a:rPr>
                <a:t>Контроллер</a:t>
              </a:r>
              <a:endParaRPr lang="ru-RU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694434" y="3884624"/>
            <a:ext cx="849637" cy="1008541"/>
            <a:chOff x="4150505" y="1307590"/>
            <a:chExt cx="849637" cy="100854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150505" y="1307590"/>
              <a:ext cx="849637" cy="1008541"/>
              <a:chOff x="7313923" y="3694403"/>
              <a:chExt cx="849637" cy="1008541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7386762" y="3835353"/>
                <a:ext cx="690016" cy="6482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13923" y="4487500"/>
                <a:ext cx="849637" cy="21544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ТЭС</a:t>
                </a:r>
                <a:endParaRPr lang="ru-RU" sz="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7388482" y="3694403"/>
                <a:ext cx="490437" cy="1409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Контроллер</a:t>
                </a:r>
                <a:endParaRPr lang="ru-RU" sz="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41" name="Picture 2" descr="http://www.ngenergo.ru/blog/wp-content/uploads/2011/07/Ingersoll-Rand-MT25080f5423f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883" y="1469945"/>
              <a:ext cx="569837" cy="605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3766442" y="1716486"/>
            <a:ext cx="5161337" cy="646331"/>
          </a:xfrm>
          <a:prstGeom prst="rect">
            <a:avLst/>
          </a:prstGeom>
          <a:solidFill>
            <a:srgbClr val="61B8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Координированное управление распределенными энергоресурсами и распределительными сетями (</a:t>
            </a:r>
            <a:r>
              <a:rPr lang="ru-RU" sz="900" dirty="0" err="1">
                <a:solidFill>
                  <a:schemeClr val="tx2">
                    <a:lumMod val="50000"/>
                  </a:schemeClr>
                </a:solidFill>
              </a:rPr>
              <a:t>микрогрид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</a:rPr>
              <a:t>, VPP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</a:rPr>
              <a:t>ценозависимое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 потребление)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Комплексное управление энергоснабжением городов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Управление слабосвязанными и изолированными энергосистемами</a:t>
            </a:r>
            <a:endParaRPr lang="en-US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882" y="704306"/>
            <a:ext cx="7375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участников рынка электроэнергии, мощности и услуг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сервисов, бизнес-моделей, механизмов расчета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Ведение сделок и договорных обязательств, выполнение микроплатежей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Ведение доверительного архива сделок и расчетов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881" y="1720428"/>
            <a:ext cx="2169553" cy="784830"/>
          </a:xfrm>
          <a:prstGeom prst="rect">
            <a:avLst/>
          </a:prstGeom>
          <a:solidFill>
            <a:srgbClr val="61B8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Технико-экономическая оценка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Выбор оптимального состава оборудования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Расчеты электрических режимов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Цифровое проектирование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7504" y="3147814"/>
            <a:ext cx="1417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5499"/>
                </a:solidFill>
              </a:rPr>
              <a:t>Информационные</a:t>
            </a:r>
          </a:p>
          <a:p>
            <a:pPr algn="r"/>
            <a:r>
              <a:rPr lang="ru-RU" sz="1100" dirty="0" smtClean="0">
                <a:solidFill>
                  <a:srgbClr val="005499"/>
                </a:solidFill>
              </a:rPr>
              <a:t>задачи</a:t>
            </a:r>
            <a:endParaRPr lang="ru-RU" sz="1100" dirty="0">
              <a:solidFill>
                <a:srgbClr val="005499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7504" y="1995686"/>
            <a:ext cx="1417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5499"/>
                </a:solidFill>
              </a:rPr>
              <a:t>Прикладные</a:t>
            </a:r>
          </a:p>
          <a:p>
            <a:pPr algn="r"/>
            <a:r>
              <a:rPr lang="ru-RU" sz="1100" dirty="0" smtClean="0">
                <a:solidFill>
                  <a:srgbClr val="005499"/>
                </a:solidFill>
              </a:rPr>
              <a:t>задачи</a:t>
            </a:r>
            <a:endParaRPr lang="ru-RU" sz="1100" dirty="0">
              <a:solidFill>
                <a:srgbClr val="00549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91680" y="1419622"/>
            <a:ext cx="2286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5499"/>
                </a:solidFill>
              </a:rPr>
              <a:t>ТЭО и проектирование</a:t>
            </a:r>
            <a:endParaRPr lang="ru-RU" sz="1400" dirty="0">
              <a:solidFill>
                <a:srgbClr val="005499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04048" y="1419622"/>
            <a:ext cx="274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5499"/>
                </a:solidFill>
              </a:rPr>
              <a:t>Управление и мониторинг</a:t>
            </a:r>
            <a:endParaRPr lang="ru-RU" sz="1400" dirty="0">
              <a:solidFill>
                <a:srgbClr val="005499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0" y="662977"/>
            <a:ext cx="13453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Платформа</a:t>
            </a:r>
          </a:p>
          <a:p>
            <a:r>
              <a:rPr lang="ru-RU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финансовых транзакций</a:t>
            </a:r>
          </a:p>
          <a:p>
            <a:r>
              <a:rPr lang="ru-RU" sz="105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блокчейн</a:t>
            </a: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9511" y="1439175"/>
            <a:ext cx="14717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70C0"/>
                </a:solidFill>
              </a:rPr>
              <a:t>Платформа</a:t>
            </a:r>
          </a:p>
          <a:p>
            <a:r>
              <a:rPr lang="ru-RU" sz="1050" b="1" dirty="0" smtClean="0">
                <a:solidFill>
                  <a:srgbClr val="0070C0"/>
                </a:solidFill>
              </a:rPr>
              <a:t>технологического управления</a:t>
            </a:r>
            <a:endParaRPr lang="ru-RU" sz="105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5606" y="2571750"/>
            <a:ext cx="7397089" cy="485454"/>
          </a:xfrm>
          <a:prstGeom prst="rect">
            <a:avLst/>
          </a:prstGeom>
          <a:solidFill>
            <a:srgbClr val="61B8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447" y="2571750"/>
            <a:ext cx="1417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5499"/>
                </a:solidFill>
              </a:rPr>
              <a:t>Технологические</a:t>
            </a:r>
          </a:p>
          <a:p>
            <a:pPr algn="r"/>
            <a:r>
              <a:rPr lang="ru-RU" sz="1100" dirty="0" smtClean="0">
                <a:solidFill>
                  <a:srgbClr val="005499"/>
                </a:solidFill>
              </a:rPr>
              <a:t>задачи</a:t>
            </a:r>
            <a:endParaRPr lang="ru-RU" sz="1100" dirty="0">
              <a:solidFill>
                <a:srgbClr val="005499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4881" y="2567975"/>
            <a:ext cx="18229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Расчеты режимов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Расчет потерь ЭЭ</a:t>
            </a: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Контроль ограничений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03581" y="2575461"/>
            <a:ext cx="21765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Смешанное моделирование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Оптимизация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Управление «флотом» </a:t>
            </a:r>
            <a:r>
              <a:rPr lang="en-US" sz="900" dirty="0" smtClean="0">
                <a:solidFill>
                  <a:schemeClr val="tx2">
                    <a:lumMod val="50000"/>
                  </a:schemeClr>
                </a:solidFill>
              </a:rPr>
              <a:t>DER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96136" y="2575461"/>
            <a:ext cx="30243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Прогнозирование потребления, выработки и цен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Контроль и подтверждение эффектов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  <a:p>
            <a:pPr marL="179388" indent="-179388">
              <a:buFont typeface="Wingdings" panose="05000000000000000000" pitchFamily="2" charset="2"/>
              <a:buChar char="Ø"/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</a:rPr>
              <a:t>Регулирование</a:t>
            </a: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463"/>
            <a:ext cx="936395" cy="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903" y="33468"/>
            <a:ext cx="8424936" cy="378042"/>
          </a:xfrm>
        </p:spPr>
        <p:txBody>
          <a:bodyPr/>
          <a:lstStyle/>
          <a:p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∀ПЛАТФОРМА: </a:t>
            </a:r>
            <a:r>
              <a:rPr lang="ru-RU" sz="15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КЛЮЧЕВЫЕ </a:t>
            </a:r>
            <a:r>
              <a:rPr lang="ru-RU" sz="1500" dirty="0" smtClean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ПРИЧИНЫ РАЗРАБОТКИ И ТЕКУЩИЕ РЕЗУЛЬТАТЫ</a:t>
            </a:r>
            <a:endParaRPr lang="ru-RU" sz="1500" dirty="0">
              <a:solidFill>
                <a:srgbClr val="FFFF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069347" y="4715962"/>
            <a:ext cx="432048" cy="362051"/>
          </a:xfrm>
        </p:spPr>
        <p:txBody>
          <a:bodyPr/>
          <a:lstStyle/>
          <a:p>
            <a:fld id="{77EE22A6-8753-4AD1-9629-B7831CF9307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132" y="2006723"/>
            <a:ext cx="827377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Bef>
                <a:spcPts val="1200"/>
              </a:spcBef>
              <a:buClr>
                <a:srgbClr val="0C0C0C"/>
              </a:buClr>
              <a:buSzPct val="100000"/>
              <a:defRPr/>
            </a:pPr>
            <a:r>
              <a:rPr lang="ru-RU" altLang="ru-RU" sz="1400" b="1" dirty="0">
                <a:solidFill>
                  <a:srgbClr val="00B050"/>
                </a:solidFill>
              </a:rPr>
              <a:t>Состояние реализации проекта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C0C0C"/>
                </a:solidFill>
              </a:rPr>
              <a:t>2016 г. Разработан</a:t>
            </a:r>
            <a:r>
              <a:rPr lang="ru-RU" altLang="ru-RU" sz="1400" dirty="0" smtClean="0">
                <a:solidFill>
                  <a:srgbClr val="0C0C0C"/>
                </a:solidFill>
              </a:rPr>
              <a:t> </a:t>
            </a:r>
            <a:r>
              <a:rPr lang="ru-RU" altLang="ru-RU" sz="1400" b="1" dirty="0" smtClean="0">
                <a:solidFill>
                  <a:srgbClr val="0C0C0C"/>
                </a:solidFill>
              </a:rPr>
              <a:t>прототип</a:t>
            </a:r>
            <a:r>
              <a:rPr lang="ru-RU" altLang="ru-RU" sz="1400" dirty="0" smtClean="0">
                <a:solidFill>
                  <a:srgbClr val="0C0C0C"/>
                </a:solidFill>
              </a:rPr>
              <a:t> </a:t>
            </a:r>
            <a:r>
              <a:rPr lang="ru-RU" altLang="ru-RU" sz="1400" b="1" dirty="0">
                <a:solidFill>
                  <a:srgbClr val="0C0C0C"/>
                </a:solidFill>
              </a:rPr>
              <a:t>∀Платформы </a:t>
            </a:r>
            <a:r>
              <a:rPr lang="ru-RU" altLang="ru-RU" sz="1400" b="1" dirty="0" smtClean="0">
                <a:solidFill>
                  <a:srgbClr val="0C0C0C"/>
                </a:solidFill>
              </a:rPr>
              <a:t>- </a:t>
            </a:r>
            <a:r>
              <a:rPr lang="ru-RU" altLang="ru-RU" sz="1400" b="1" dirty="0">
                <a:solidFill>
                  <a:srgbClr val="0C0C0C"/>
                </a:solidFill>
              </a:rPr>
              <a:t>ИУС AMIGO</a:t>
            </a:r>
            <a:r>
              <a:rPr lang="ru-RU" altLang="ru-RU" sz="1400" dirty="0" smtClean="0">
                <a:solidFill>
                  <a:srgbClr val="0C0C0C"/>
                </a:solidFill>
              </a:rPr>
              <a:t> </a:t>
            </a:r>
            <a:r>
              <a:rPr lang="ru-RU" altLang="ru-RU" sz="1400" dirty="0">
                <a:solidFill>
                  <a:srgbClr val="0C0C0C"/>
                </a:solidFill>
              </a:rPr>
              <a:t>(свидетельство о регистрации программы для ЭВМ № 2016661002 от 27.09.2016г)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>
                <a:solidFill>
                  <a:srgbClr val="0C0C0C"/>
                </a:solidFill>
              </a:rPr>
              <a:t>2016 г. Создан</a:t>
            </a:r>
            <a:r>
              <a:rPr lang="ru-RU" altLang="ru-RU" sz="1400" dirty="0">
                <a:solidFill>
                  <a:srgbClr val="0C0C0C"/>
                </a:solidFill>
              </a:rPr>
              <a:t> </a:t>
            </a:r>
            <a:r>
              <a:rPr lang="ru-RU" altLang="ru-RU" sz="1400" b="1" dirty="0">
                <a:solidFill>
                  <a:srgbClr val="0C0C0C"/>
                </a:solidFill>
              </a:rPr>
              <a:t>испытательный полигон</a:t>
            </a:r>
            <a:r>
              <a:rPr lang="ru-RU" altLang="ru-RU" sz="1400" dirty="0">
                <a:solidFill>
                  <a:srgbClr val="0C0C0C"/>
                </a:solidFill>
              </a:rPr>
              <a:t> в </a:t>
            </a:r>
            <a:r>
              <a:rPr lang="ru-RU" altLang="ru-RU" sz="1400" dirty="0" err="1" smtClean="0">
                <a:solidFill>
                  <a:srgbClr val="0C0C0C"/>
                </a:solidFill>
              </a:rPr>
              <a:t>Сколтех</a:t>
            </a:r>
            <a:endParaRPr lang="ru-RU" altLang="ru-RU" sz="1400" dirty="0">
              <a:solidFill>
                <a:srgbClr val="0C0C0C"/>
              </a:solidFill>
            </a:endParaRPr>
          </a:p>
          <a:p>
            <a:pPr marL="285750" indent="-285750" eaLnBrk="1" hangingPunct="1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C0C0C"/>
                </a:solidFill>
              </a:rPr>
              <a:t>2016 г. </a:t>
            </a:r>
            <a:r>
              <a:rPr lang="ru-RU" altLang="ru-RU" sz="1400" b="1" dirty="0">
                <a:solidFill>
                  <a:srgbClr val="0C0C0C"/>
                </a:solidFill>
              </a:rPr>
              <a:t>Создан</a:t>
            </a:r>
            <a:r>
              <a:rPr lang="ru-RU" altLang="ru-RU" sz="1400" dirty="0">
                <a:solidFill>
                  <a:srgbClr val="0C0C0C"/>
                </a:solidFill>
              </a:rPr>
              <a:t> </a:t>
            </a:r>
            <a:r>
              <a:rPr lang="ru-RU" altLang="ru-RU" sz="1400" b="1" dirty="0">
                <a:solidFill>
                  <a:srgbClr val="0C0C0C"/>
                </a:solidFill>
              </a:rPr>
              <a:t>испытательный </a:t>
            </a:r>
            <a:r>
              <a:rPr lang="ru-RU" altLang="ru-RU" sz="1400" b="1" dirty="0" smtClean="0">
                <a:solidFill>
                  <a:srgbClr val="0C0C0C"/>
                </a:solidFill>
              </a:rPr>
              <a:t>полигон </a:t>
            </a:r>
            <a:r>
              <a:rPr lang="ru-RU" altLang="ru-RU" sz="1400" dirty="0" smtClean="0">
                <a:solidFill>
                  <a:srgbClr val="0C0C0C"/>
                </a:solidFill>
              </a:rPr>
              <a:t>совместно с компанией </a:t>
            </a:r>
            <a:r>
              <a:rPr lang="en-US" altLang="ru-RU" sz="1400" dirty="0" smtClean="0">
                <a:solidFill>
                  <a:srgbClr val="0C0C0C"/>
                </a:solidFill>
              </a:rPr>
              <a:t>S&amp;T Smart Energy</a:t>
            </a:r>
            <a:endParaRPr lang="ru-RU" altLang="ru-RU" sz="1400" dirty="0" smtClean="0">
              <a:solidFill>
                <a:srgbClr val="0C0C0C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C0C0C"/>
                </a:solidFill>
              </a:rPr>
              <a:t>2017 г. Разработан</a:t>
            </a:r>
            <a:r>
              <a:rPr lang="ru-RU" altLang="ru-RU" sz="1400" dirty="0" smtClean="0">
                <a:solidFill>
                  <a:srgbClr val="0C0C0C"/>
                </a:solidFill>
              </a:rPr>
              <a:t> </a:t>
            </a:r>
            <a:r>
              <a:rPr lang="ru-RU" altLang="ru-RU" sz="1400" b="1" dirty="0">
                <a:solidFill>
                  <a:srgbClr val="0C0C0C"/>
                </a:solidFill>
              </a:rPr>
              <a:t>прототип</a:t>
            </a:r>
            <a:r>
              <a:rPr lang="ru-RU" altLang="ru-RU" sz="1400" dirty="0">
                <a:solidFill>
                  <a:srgbClr val="0C0C0C"/>
                </a:solidFill>
              </a:rPr>
              <a:t> </a:t>
            </a:r>
            <a:r>
              <a:rPr lang="ru-RU" altLang="ru-RU" sz="1400" b="1" dirty="0">
                <a:solidFill>
                  <a:srgbClr val="0C0C0C"/>
                </a:solidFill>
              </a:rPr>
              <a:t>ИУС «Виртуальная электростанция» </a:t>
            </a:r>
            <a:r>
              <a:rPr lang="ru-RU" altLang="ru-RU" sz="1400" dirty="0">
                <a:solidFill>
                  <a:srgbClr val="0C0C0C"/>
                </a:solidFill>
              </a:rPr>
              <a:t>(грант Фонда содействия инновациям)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C0C0C"/>
                </a:solidFill>
              </a:rPr>
              <a:t>2017 г. Создан</a:t>
            </a:r>
            <a:r>
              <a:rPr lang="ru-RU" altLang="ru-RU" sz="1400" dirty="0" smtClean="0">
                <a:solidFill>
                  <a:srgbClr val="0C0C0C"/>
                </a:solidFill>
              </a:rPr>
              <a:t> </a:t>
            </a:r>
            <a:r>
              <a:rPr lang="ru-RU" altLang="ru-RU" sz="1400" b="1" dirty="0" smtClean="0">
                <a:solidFill>
                  <a:srgbClr val="0C0C0C"/>
                </a:solidFill>
              </a:rPr>
              <a:t>полигон</a:t>
            </a:r>
            <a:r>
              <a:rPr lang="ru-RU" altLang="ru-RU" sz="1400" dirty="0" smtClean="0">
                <a:solidFill>
                  <a:srgbClr val="0C0C0C"/>
                </a:solidFill>
              </a:rPr>
              <a:t> </a:t>
            </a:r>
            <a:r>
              <a:rPr lang="en-US" altLang="ru-RU" sz="1400" b="1" dirty="0" err="1" smtClean="0">
                <a:solidFill>
                  <a:srgbClr val="0C0C0C"/>
                </a:solidFill>
              </a:rPr>
              <a:t>MicroGrid</a:t>
            </a:r>
            <a:r>
              <a:rPr lang="ru-RU" altLang="ru-RU" sz="1400" dirty="0" smtClean="0">
                <a:solidFill>
                  <a:srgbClr val="0C0C0C"/>
                </a:solidFill>
              </a:rPr>
              <a:t> в Инженерном доме АО «</a:t>
            </a:r>
            <a:r>
              <a:rPr lang="ru-RU" altLang="ru-RU" sz="1400" dirty="0" err="1" smtClean="0">
                <a:solidFill>
                  <a:srgbClr val="0C0C0C"/>
                </a:solidFill>
              </a:rPr>
              <a:t>РТСофт</a:t>
            </a:r>
            <a:r>
              <a:rPr lang="ru-RU" altLang="ru-RU" sz="1400" dirty="0" smtClean="0">
                <a:solidFill>
                  <a:srgbClr val="0C0C0C"/>
                </a:solidFill>
              </a:rPr>
              <a:t>»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C0C0C"/>
                </a:solidFill>
              </a:rPr>
              <a:t>2018 г. </a:t>
            </a:r>
            <a:r>
              <a:rPr lang="ru-RU" altLang="ru-RU" sz="1400" b="1" dirty="0">
                <a:solidFill>
                  <a:srgbClr val="0C0C0C"/>
                </a:solidFill>
              </a:rPr>
              <a:t>Коммерческое внедрение ИУС </a:t>
            </a:r>
            <a:r>
              <a:rPr lang="ru-RU" altLang="ru-RU" sz="1400" b="1" dirty="0" smtClean="0">
                <a:solidFill>
                  <a:srgbClr val="0C0C0C"/>
                </a:solidFill>
              </a:rPr>
              <a:t>AMIGO </a:t>
            </a:r>
            <a:r>
              <a:rPr lang="ru-RU" altLang="ru-RU" sz="1400" dirty="0" smtClean="0">
                <a:solidFill>
                  <a:srgbClr val="0C0C0C"/>
                </a:solidFill>
              </a:rPr>
              <a:t>на </a:t>
            </a:r>
            <a:r>
              <a:rPr lang="ru-RU" altLang="ru-RU" sz="1400" dirty="0">
                <a:solidFill>
                  <a:srgbClr val="0C0C0C"/>
                </a:solidFill>
              </a:rPr>
              <a:t>промышленном объекте АО «АКОМ</a:t>
            </a:r>
            <a:r>
              <a:rPr lang="ru-RU" altLang="ru-RU" sz="1400" dirty="0" smtClean="0">
                <a:solidFill>
                  <a:srgbClr val="0C0C0C"/>
                </a:solidFill>
              </a:rPr>
              <a:t>»</a:t>
            </a:r>
          </a:p>
          <a:p>
            <a:pPr marL="285750" indent="-285750">
              <a:spcBef>
                <a:spcPts val="600"/>
              </a:spcBef>
              <a:buClr>
                <a:srgbClr val="0C0C0C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C0C0C"/>
                </a:solidFill>
              </a:rPr>
              <a:t>2018 – 2019 </a:t>
            </a:r>
            <a:r>
              <a:rPr lang="ru-RU" altLang="ru-RU" sz="1400" b="1" dirty="0" err="1" smtClean="0">
                <a:solidFill>
                  <a:srgbClr val="0C0C0C"/>
                </a:solidFill>
              </a:rPr>
              <a:t>г.г</a:t>
            </a:r>
            <a:r>
              <a:rPr lang="ru-RU" altLang="ru-RU" sz="1400" b="1" dirty="0" smtClean="0">
                <a:solidFill>
                  <a:srgbClr val="0C0C0C"/>
                </a:solidFill>
              </a:rPr>
              <a:t>. Разработка ТЗ на информационную </a:t>
            </a:r>
            <a:r>
              <a:rPr lang="ru-RU" altLang="ru-RU" sz="1400" dirty="0" smtClean="0">
                <a:solidFill>
                  <a:srgbClr val="0C0C0C"/>
                </a:solidFill>
              </a:rPr>
              <a:t>платформу Интернета Энергии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в рамках НТИ «</a:t>
            </a:r>
            <a:r>
              <a:rPr lang="ru-RU" altLang="ru-RU" sz="1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Энерджинет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»</a:t>
            </a:r>
            <a:endParaRPr lang="ru-RU" altLang="ru-RU" sz="1400" dirty="0">
              <a:solidFill>
                <a:srgbClr val="0C0C0C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81774" y="2219392"/>
            <a:ext cx="9832" cy="246025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112"/>
          <p:cNvSpPr/>
          <p:nvPr/>
        </p:nvSpPr>
        <p:spPr>
          <a:xfrm>
            <a:off x="539552" y="583630"/>
            <a:ext cx="8424936" cy="1512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 marL="457200" indent="-3429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114300" indent="0" eaLnBrk="1" hangingPunct="1">
              <a:spcBef>
                <a:spcPts val="300"/>
              </a:spcBef>
              <a:buClr>
                <a:srgbClr val="0C0C0C"/>
              </a:buClr>
              <a:buSzPct val="100000"/>
              <a:defRPr/>
            </a:pPr>
            <a:r>
              <a:rPr lang="ru-RU" altLang="ru-RU" b="1" dirty="0" smtClean="0">
                <a:solidFill>
                  <a:srgbClr val="0070C0"/>
                </a:solidFill>
              </a:rPr>
              <a:t>Причины разработки</a:t>
            </a:r>
          </a:p>
          <a:p>
            <a:pPr eaLnBrk="1" hangingPunct="1">
              <a:spcBef>
                <a:spcPts val="300"/>
              </a:spcBef>
              <a:buClr>
                <a:srgbClr val="0C0C0C"/>
              </a:buClr>
              <a:buSzPct val="100000"/>
              <a:buFont typeface="Calibri" pitchFamily="34" charset="0"/>
              <a:buChar char="●"/>
              <a:defRPr/>
            </a:pPr>
            <a:r>
              <a:rPr lang="ru-RU" altLang="ru-RU" b="1" dirty="0" smtClean="0">
                <a:solidFill>
                  <a:srgbClr val="0C0C0C"/>
                </a:solidFill>
              </a:rPr>
              <a:t>Создание </a:t>
            </a:r>
            <a:r>
              <a:rPr lang="ru-RU" altLang="ru-RU" b="1" dirty="0">
                <a:solidFill>
                  <a:srgbClr val="0C0C0C"/>
                </a:solidFill>
              </a:rPr>
              <a:t>систем </a:t>
            </a:r>
            <a:r>
              <a:rPr lang="ru-RU" altLang="ru-RU" b="1" dirty="0" smtClean="0">
                <a:solidFill>
                  <a:srgbClr val="0C0C0C"/>
                </a:solidFill>
              </a:rPr>
              <a:t>управления: </a:t>
            </a:r>
            <a:r>
              <a:rPr lang="ru-RU" altLang="ru-RU" b="1" dirty="0">
                <a:solidFill>
                  <a:srgbClr val="0C0C0C"/>
                </a:solidFill>
              </a:rPr>
              <a:t>до 50-70%</a:t>
            </a:r>
            <a:r>
              <a:rPr lang="ru-RU" altLang="ru-RU" dirty="0">
                <a:solidFill>
                  <a:srgbClr val="0C0C0C"/>
                </a:solidFill>
              </a:rPr>
              <a:t> </a:t>
            </a:r>
            <a:r>
              <a:rPr lang="ru-RU" altLang="ru-RU" dirty="0" smtClean="0">
                <a:solidFill>
                  <a:srgbClr val="0C0C0C"/>
                </a:solidFill>
              </a:rPr>
              <a:t>ресурсов - </a:t>
            </a:r>
            <a:r>
              <a:rPr lang="ru-RU" altLang="ru-RU" dirty="0">
                <a:solidFill>
                  <a:srgbClr val="0C0C0C"/>
                </a:solidFill>
              </a:rPr>
              <a:t>на разработку базовых компонентов </a:t>
            </a:r>
            <a:r>
              <a:rPr lang="ru-RU" altLang="ru-RU" dirty="0" smtClean="0">
                <a:solidFill>
                  <a:srgbClr val="0C0C0C"/>
                </a:solidFill>
              </a:rPr>
              <a:t>ПО </a:t>
            </a:r>
            <a:r>
              <a:rPr lang="ru-RU" altLang="ru-RU" dirty="0">
                <a:solidFill>
                  <a:srgbClr val="0C0C0C"/>
                </a:solidFill>
              </a:rPr>
              <a:t>(коммуникации, информационные модели, </a:t>
            </a:r>
            <a:r>
              <a:rPr lang="ru-RU" altLang="ru-RU" dirty="0" err="1" smtClean="0">
                <a:solidFill>
                  <a:srgbClr val="0C0C0C"/>
                </a:solidFill>
              </a:rPr>
              <a:t>инфобезопасность</a:t>
            </a:r>
            <a:r>
              <a:rPr lang="ru-RU" altLang="ru-RU" dirty="0" smtClean="0">
                <a:solidFill>
                  <a:srgbClr val="0C0C0C"/>
                </a:solidFill>
              </a:rPr>
              <a:t> </a:t>
            </a:r>
            <a:r>
              <a:rPr lang="ru-RU" altLang="ru-RU" dirty="0">
                <a:solidFill>
                  <a:srgbClr val="0C0C0C"/>
                </a:solidFill>
              </a:rPr>
              <a:t>и др</a:t>
            </a:r>
            <a:r>
              <a:rPr lang="ru-RU" altLang="ru-RU" dirty="0" smtClean="0">
                <a:solidFill>
                  <a:srgbClr val="0C0C0C"/>
                </a:solidFill>
              </a:rPr>
              <a:t>.)</a:t>
            </a:r>
          </a:p>
          <a:p>
            <a:pPr eaLnBrk="1" hangingPunct="1">
              <a:spcBef>
                <a:spcPts val="300"/>
              </a:spcBef>
              <a:buClr>
                <a:srgbClr val="0C0C0C"/>
              </a:buClr>
              <a:buSzPct val="100000"/>
              <a:buFont typeface="Calibri" pitchFamily="34" charset="0"/>
              <a:buChar char="●"/>
              <a:defRPr/>
            </a:pPr>
            <a:r>
              <a:rPr lang="ru-RU" altLang="ru-RU" b="1" dirty="0" smtClean="0">
                <a:solidFill>
                  <a:srgbClr val="0C0C0C"/>
                </a:solidFill>
              </a:rPr>
              <a:t>Создание </a:t>
            </a:r>
            <a:r>
              <a:rPr lang="ru-RU" altLang="ru-RU" b="1" dirty="0">
                <a:solidFill>
                  <a:srgbClr val="0C0C0C"/>
                </a:solidFill>
              </a:rPr>
              <a:t>открытой программной ∀Платформы </a:t>
            </a:r>
            <a:r>
              <a:rPr lang="ru-RU" altLang="ru-RU" dirty="0">
                <a:solidFill>
                  <a:srgbClr val="0C0C0C"/>
                </a:solidFill>
              </a:rPr>
              <a:t>позволит снизить </a:t>
            </a:r>
            <a:r>
              <a:rPr lang="ru-RU" altLang="ru-RU" dirty="0" smtClean="0">
                <a:solidFill>
                  <a:srgbClr val="0C0C0C"/>
                </a:solidFill>
              </a:rPr>
              <a:t>затраты, ускорить </a:t>
            </a:r>
            <a:r>
              <a:rPr lang="ru-RU" altLang="ru-RU" dirty="0">
                <a:solidFill>
                  <a:srgbClr val="0C0C0C"/>
                </a:solidFill>
              </a:rPr>
              <a:t>разработку и </a:t>
            </a:r>
            <a:r>
              <a:rPr lang="ru-RU" altLang="ru-RU" dirty="0" smtClean="0">
                <a:solidFill>
                  <a:srgbClr val="0C0C0C"/>
                </a:solidFill>
              </a:rPr>
              <a:t>внедрение новых решений, обеспечить гибкую ценовую политику для российских разработок </a:t>
            </a:r>
            <a:r>
              <a:rPr lang="ru-RU" altLang="ru-RU" dirty="0">
                <a:solidFill>
                  <a:srgbClr val="0C0C0C"/>
                </a:solidFill>
              </a:rPr>
              <a:t>на международном </a:t>
            </a:r>
            <a:r>
              <a:rPr lang="ru-RU" altLang="ru-RU" dirty="0" smtClean="0">
                <a:solidFill>
                  <a:srgbClr val="0C0C0C"/>
                </a:solidFill>
              </a:rPr>
              <a:t>рынке</a:t>
            </a:r>
            <a:endParaRPr lang="ru-RU" altLang="ru-RU" dirty="0">
              <a:solidFill>
                <a:srgbClr val="0C0C0C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1606" y="891344"/>
            <a:ext cx="9772" cy="118453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energynet.ru/upload/file_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35592" r="16013" b="22884"/>
          <a:stretch/>
        </p:blipFill>
        <p:spPr bwMode="auto">
          <a:xfrm>
            <a:off x="7703839" y="28892"/>
            <a:ext cx="144016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w6HRnjUCkalMapHS2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w6HRnjUCkalMapHS2D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w6HRnjUCkalMapHS2D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nvfRsj2ECupKowTm2q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nvfRsj2ECupKowTm2q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nvfRsj2ECupKowTm2q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nvfRsj2ECupKowTm2q0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F5ISKrJkKG3RqZabqyZ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JB3UbDT0.E.HjfGLeO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w6HRnjUCkalMapHS2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w6HRnjUCkalMapHS2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dw6HRnjUCkalMapHS2D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11150</TotalTime>
  <Words>1811</Words>
  <Application>Microsoft Office PowerPoint</Application>
  <PresentationFormat>Экран (16:9)</PresentationFormat>
  <Paragraphs>248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Courier New</vt:lpstr>
      <vt:lpstr>Tahoma</vt:lpstr>
      <vt:lpstr>Times New Roman</vt:lpstr>
      <vt:lpstr>Wingdings</vt:lpstr>
      <vt:lpstr>Тема Office</vt:lpstr>
      <vt:lpstr>Презентация PowerPoint</vt:lpstr>
      <vt:lpstr>РАЗВИТИЕ ЭНЕРГЕТИКИ БУДУЩЕГО</vt:lpstr>
      <vt:lpstr> особенности развития электроэнергетики нового поколения</vt:lpstr>
      <vt:lpstr>НОРМАТИВНЫЕ ОСНОВЫ: ПЕРВЫЕ ШАГИ К ИРЭ </vt:lpstr>
      <vt:lpstr>ТЕНДЕНЦИИ РАЗВИТИЯ ИНТЕЛЛЕКТУАЛЬНОЙ РАСПРЕДЕЛЕНОЙ ЭНЕРГЕТИКИ В РФ</vt:lpstr>
      <vt:lpstr>АВТОНОМНЫЕ ЭНЕРГОСИСТЕМЫ</vt:lpstr>
      <vt:lpstr>ИДЕИ CIGRE - ВЕКТОРЫ РАЗВИТИЯ СИСТЕМ УПРАВЛЕНИЯ ДЛЯ ИРЭ</vt:lpstr>
      <vt:lpstr>∀ПЛАТФОРМА: ОСНОВНЫЕ ЗАДАЧИ</vt:lpstr>
      <vt:lpstr>∀ПЛАТФОРМА: КЛЮЧЕВЫЕ ПРИЧИНЫ РАЗРАБОТКИ И ТЕКУЩИЕ РЕЗУЛЬТАТЫ</vt:lpstr>
      <vt:lpstr>∀ПЛАТФОРМА: ЦЕЛЕВОЙ СОСТАВ КОМПОНЕНТОВ </vt:lpstr>
      <vt:lpstr>∀ПЛАТФОРМА: ОТКРЫТОСТЬ И ИНТЕГРАЦИОННЫЕ ВОЗМОЖНОСТИ</vt:lpstr>
      <vt:lpstr>РОССИЙСКАЯ ПРОГРАММНАЯ ПЛАТФОРМА ДЛЯ ИРЭ - ∀ПЛАТФОРМА</vt:lpstr>
      <vt:lpstr>∀ПЛАТФОРМА: АРХИТЕКТУРА СИСТЕМЫ – В СООТВЕТСТВИИ С ЭНЕРДЖИНЕТ</vt:lpstr>
      <vt:lpstr>∀ПЛАТФОРМА: ПОТЕНЦИАЛЬНЫЕ КОНКУРЕНТЫ</vt:lpstr>
      <vt:lpstr>НАПРАВЛЕНИЯ СОТРУДНИЧЕСТВА БИЗНЕСА И НАУКИ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 в стиле новых рекламных материалов</dc:title>
  <dc:creator>Манышева Ольга Владимировна</dc:creator>
  <cp:lastModifiedBy>Парамонова Елена Юрьевна</cp:lastModifiedBy>
  <cp:revision>731</cp:revision>
  <cp:lastPrinted>2018-11-28T08:13:48Z</cp:lastPrinted>
  <dcterms:created xsi:type="dcterms:W3CDTF">2013-08-28T07:52:13Z</dcterms:created>
  <dcterms:modified xsi:type="dcterms:W3CDTF">2018-11-28T11:18:43Z</dcterms:modified>
</cp:coreProperties>
</file>