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9" r:id="rId6"/>
    <p:sldId id="259" r:id="rId7"/>
    <p:sldId id="270" r:id="rId8"/>
    <p:sldId id="262" r:id="rId9"/>
    <p:sldId id="263" r:id="rId10"/>
    <p:sldId id="264" r:id="rId11"/>
    <p:sldId id="271" r:id="rId12"/>
    <p:sldId id="272" r:id="rId13"/>
    <p:sldId id="274" r:id="rId14"/>
    <p:sldId id="27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25" y="-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er\Desktop\111\&#1053;&#1086;&#1074;&#1072;&#1103;%20&#1087;&#1072;&#1087;&#1082;&#1072;%20(2)\&#1090;&#1072;&#1073;&#1083;%20&#1087;&#1086;%20&#1079;&#1072;&#1090;&#1088;&#1072;&#1090;&#1072;&#1084;-&#1057;&#105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993224376364713"/>
          <c:y val="4.2884990253411304E-2"/>
          <c:w val="0.49276411895464323"/>
          <c:h val="0.85944774447053762"/>
        </c:manualLayout>
      </c:layout>
      <c:barChart>
        <c:barDir val="bar"/>
        <c:grouping val="clustered"/>
        <c:varyColors val="0"/>
        <c:ser>
          <c:idx val="0"/>
          <c:order val="0"/>
          <c:spPr>
            <a:ln w="3175"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Lbls>
            <c:dLbl>
              <c:idx val="2"/>
              <c:layout>
                <c:manualLayout>
                  <c:x val="-2.9150801426104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-62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-42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Лист1!$C$2:$C$10</c:f>
              <c:strCache>
                <c:ptCount val="9"/>
                <c:pt idx="0">
                  <c:v>Выработка энергии на угольных электростанциях</c:v>
                </c:pt>
                <c:pt idx="1">
                  <c:v>Потребление угля</c:v>
                </c:pt>
                <c:pt idx="2">
                  <c:v>Цена газа на Хенри Хаб</c:v>
                </c:pt>
                <c:pt idx="3">
                  <c:v>Нетто-импорт газа (трубопроводы и СПГ)</c:v>
                </c:pt>
                <c:pt idx="4">
                  <c:v>Выработка энергии на газовых электростанциях</c:v>
                </c:pt>
                <c:pt idx="5">
                  <c:v>Потребление газа</c:v>
                </c:pt>
                <c:pt idx="6">
                  <c:v>Выбросы СО2</c:v>
                </c:pt>
                <c:pt idx="7">
                  <c:v>Общий спрос на первичную энергию</c:v>
                </c:pt>
                <c:pt idx="8">
                  <c:v>ВВП (рыночный валютный курс)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-0.105</c:v>
                </c:pt>
                <c:pt idx="1">
                  <c:v>-0.13</c:v>
                </c:pt>
                <c:pt idx="2" formatCode="General">
                  <c:v>-0.62391894440326201</c:v>
                </c:pt>
                <c:pt idx="3" formatCode="General">
                  <c:v>-0.42538071065989902</c:v>
                </c:pt>
                <c:pt idx="4">
                  <c:v>0.23</c:v>
                </c:pt>
                <c:pt idx="5">
                  <c:v>0.13500000000000001</c:v>
                </c:pt>
                <c:pt idx="6">
                  <c:v>-7.0000000000000007E-2</c:v>
                </c:pt>
                <c:pt idx="7">
                  <c:v>-0.04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3907200"/>
        <c:axId val="73913088"/>
      </c:barChart>
      <c:catAx>
        <c:axId val="73907200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ru-RU"/>
          </a:p>
        </c:txPr>
        <c:crossAx val="73913088"/>
        <c:crosses val="autoZero"/>
        <c:auto val="1"/>
        <c:lblAlgn val="ctr"/>
        <c:lblOffset val="100"/>
        <c:noMultiLvlLbl val="0"/>
      </c:catAx>
      <c:valAx>
        <c:axId val="739130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itchFamily="34" charset="0"/>
              </a:defRPr>
            </a:pPr>
            <a:endParaRPr lang="ru-RU"/>
          </a:p>
        </c:txPr>
        <c:crossAx val="739072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49744868847914E-2"/>
          <c:y val="0.11912757572255893"/>
          <c:w val="0.80096128608923889"/>
          <c:h val="0.75351698632976016"/>
        </c:manualLayout>
      </c:layout>
      <c:scatterChart>
        <c:scatterStyle val="lineMarker"/>
        <c:varyColors val="0"/>
        <c:ser>
          <c:idx val="0"/>
          <c:order val="0"/>
          <c:tx>
            <c:v>2007</c:v>
          </c:tx>
          <c:spPr>
            <a:ln w="4762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10"/>
            <c:spPr>
              <a:solidFill>
                <a:srgbClr val="0070C0"/>
              </a:solidFill>
              <a:ln>
                <a:solidFill>
                  <a:srgbClr val="C0000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'Рис 9'!$C$2:$C$13</c:f>
              <c:numCache>
                <c:formatCode>General</c:formatCode>
                <c:ptCount val="12"/>
                <c:pt idx="0">
                  <c:v>46.269159999999999</c:v>
                </c:pt>
                <c:pt idx="1">
                  <c:v>42.376936000000001</c:v>
                </c:pt>
                <c:pt idx="2">
                  <c:v>47.68638</c:v>
                </c:pt>
                <c:pt idx="3">
                  <c:v>45.546872</c:v>
                </c:pt>
                <c:pt idx="4">
                  <c:v>48.231372</c:v>
                </c:pt>
                <c:pt idx="5">
                  <c:v>46.661020000000001</c:v>
                </c:pt>
                <c:pt idx="6">
                  <c:v>47.690636000000005</c:v>
                </c:pt>
                <c:pt idx="7">
                  <c:v>47.957588000000001</c:v>
                </c:pt>
                <c:pt idx="8">
                  <c:v>46.892859999999999</c:v>
                </c:pt>
                <c:pt idx="9">
                  <c:v>48.534472000000001</c:v>
                </c:pt>
                <c:pt idx="10">
                  <c:v>47.944764000000006</c:v>
                </c:pt>
                <c:pt idx="11">
                  <c:v>49.705683999999998</c:v>
                </c:pt>
              </c:numCache>
            </c:numRef>
          </c:xVal>
          <c:yVal>
            <c:numRef>
              <c:f>'Рис 9'!$D$2:$D$13</c:f>
              <c:numCache>
                <c:formatCode>General</c:formatCode>
                <c:ptCount val="12"/>
                <c:pt idx="0">
                  <c:v>1440</c:v>
                </c:pt>
                <c:pt idx="1">
                  <c:v>1466</c:v>
                </c:pt>
                <c:pt idx="2">
                  <c:v>1461</c:v>
                </c:pt>
                <c:pt idx="3">
                  <c:v>1461</c:v>
                </c:pt>
                <c:pt idx="4">
                  <c:v>1464</c:v>
                </c:pt>
                <c:pt idx="5">
                  <c:v>1483</c:v>
                </c:pt>
                <c:pt idx="6">
                  <c:v>1486</c:v>
                </c:pt>
                <c:pt idx="7">
                  <c:v>1492</c:v>
                </c:pt>
                <c:pt idx="8">
                  <c:v>1475</c:v>
                </c:pt>
                <c:pt idx="9">
                  <c:v>1435</c:v>
                </c:pt>
                <c:pt idx="10">
                  <c:v>1451</c:v>
                </c:pt>
                <c:pt idx="11">
                  <c:v>1468</c:v>
                </c:pt>
              </c:numCache>
            </c:numRef>
          </c:yVal>
          <c:smooth val="0"/>
        </c:ser>
        <c:ser>
          <c:idx val="1"/>
          <c:order val="1"/>
          <c:tx>
            <c:v>2008</c:v>
          </c:tx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'Рис 9'!$C$14:$C$25</c:f>
              <c:numCache>
                <c:formatCode>General</c:formatCode>
                <c:ptCount val="12"/>
                <c:pt idx="0">
                  <c:v>49.432516</c:v>
                </c:pt>
                <c:pt idx="1">
                  <c:v>46.650660000000002</c:v>
                </c:pt>
                <c:pt idx="2">
                  <c:v>50.513820000000003</c:v>
                </c:pt>
                <c:pt idx="3">
                  <c:v>48.726412000000003</c:v>
                </c:pt>
                <c:pt idx="4">
                  <c:v>50.341676</c:v>
                </c:pt>
                <c:pt idx="5">
                  <c:v>49.307943999999999</c:v>
                </c:pt>
                <c:pt idx="6">
                  <c:v>51.876272</c:v>
                </c:pt>
                <c:pt idx="7">
                  <c:v>51.138976</c:v>
                </c:pt>
                <c:pt idx="8">
                  <c:v>43.652784000000004</c:v>
                </c:pt>
                <c:pt idx="9">
                  <c:v>49.119028</c:v>
                </c:pt>
                <c:pt idx="10">
                  <c:v>49.222376000000004</c:v>
                </c:pt>
                <c:pt idx="11">
                  <c:v>51.155048000000001</c:v>
                </c:pt>
              </c:numCache>
            </c:numRef>
          </c:xVal>
          <c:yVal>
            <c:numRef>
              <c:f>'Рис 9'!$D$14:$D$25</c:f>
              <c:numCache>
                <c:formatCode>General</c:formatCode>
                <c:ptCount val="12"/>
                <c:pt idx="0">
                  <c:v>1421</c:v>
                </c:pt>
                <c:pt idx="1">
                  <c:v>1426</c:v>
                </c:pt>
                <c:pt idx="2">
                  <c:v>1444</c:v>
                </c:pt>
                <c:pt idx="3">
                  <c:v>1461</c:v>
                </c:pt>
                <c:pt idx="4">
                  <c:v>1478</c:v>
                </c:pt>
                <c:pt idx="5">
                  <c:v>1510</c:v>
                </c:pt>
                <c:pt idx="6">
                  <c:v>1543</c:v>
                </c:pt>
                <c:pt idx="7">
                  <c:v>1581</c:v>
                </c:pt>
                <c:pt idx="8">
                  <c:v>1585</c:v>
                </c:pt>
                <c:pt idx="9">
                  <c:v>1542</c:v>
                </c:pt>
                <c:pt idx="10">
                  <c:v>1498</c:v>
                </c:pt>
                <c:pt idx="11">
                  <c:v>1380</c:v>
                </c:pt>
              </c:numCache>
            </c:numRef>
          </c:yVal>
          <c:smooth val="0"/>
        </c:ser>
        <c:ser>
          <c:idx val="2"/>
          <c:order val="2"/>
          <c:tx>
            <c:v>2009</c:v>
          </c:tx>
          <c:spPr>
            <a:ln w="4762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1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'Рис 9'!$C$26:$C$37</c:f>
              <c:numCache>
                <c:formatCode>General</c:formatCode>
                <c:ptCount val="12"/>
                <c:pt idx="0">
                  <c:v>52.373019999999997</c:v>
                </c:pt>
                <c:pt idx="1">
                  <c:v>47.737760000000002</c:v>
                </c:pt>
                <c:pt idx="2">
                  <c:v>52.501484000000005</c:v>
                </c:pt>
                <c:pt idx="3">
                  <c:v>49.930551999999999</c:v>
                </c:pt>
                <c:pt idx="4">
                  <c:v>51.613156000000004</c:v>
                </c:pt>
                <c:pt idx="5">
                  <c:v>50.175803999999999</c:v>
                </c:pt>
                <c:pt idx="6">
                  <c:v>51.178344000000003</c:v>
                </c:pt>
                <c:pt idx="7">
                  <c:v>51.583923999999996</c:v>
                </c:pt>
                <c:pt idx="8">
                  <c:v>48.551411999999999</c:v>
                </c:pt>
                <c:pt idx="9">
                  <c:v>50.817564000000004</c:v>
                </c:pt>
                <c:pt idx="10">
                  <c:v>49.210560000000001</c:v>
                </c:pt>
                <c:pt idx="11">
                  <c:v>50.468628000000002</c:v>
                </c:pt>
              </c:numCache>
            </c:numRef>
          </c:xVal>
          <c:yVal>
            <c:numRef>
              <c:f>'Рис 9'!$D$26:$D$37</c:f>
              <c:numCache>
                <c:formatCode>General</c:formatCode>
                <c:ptCount val="12"/>
                <c:pt idx="0">
                  <c:v>1215</c:v>
                </c:pt>
                <c:pt idx="1">
                  <c:v>1037</c:v>
                </c:pt>
                <c:pt idx="2">
                  <c:v>867</c:v>
                </c:pt>
                <c:pt idx="3">
                  <c:v>775</c:v>
                </c:pt>
                <c:pt idx="4">
                  <c:v>723</c:v>
                </c:pt>
                <c:pt idx="5">
                  <c:v>691</c:v>
                </c:pt>
                <c:pt idx="6">
                  <c:v>675</c:v>
                </c:pt>
                <c:pt idx="7">
                  <c:v>691</c:v>
                </c:pt>
                <c:pt idx="8">
                  <c:v>704</c:v>
                </c:pt>
                <c:pt idx="9">
                  <c:v>722</c:v>
                </c:pt>
                <c:pt idx="10">
                  <c:v>734</c:v>
                </c:pt>
                <c:pt idx="11">
                  <c:v>758</c:v>
                </c:pt>
              </c:numCache>
            </c:numRef>
          </c:yVal>
          <c:smooth val="0"/>
        </c:ser>
        <c:ser>
          <c:idx val="3"/>
          <c:order val="3"/>
          <c:tx>
            <c:v>2010</c:v>
          </c:tx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chemeClr val="tx1"/>
                </a:solidFill>
              </a:ln>
              <a:effectLst/>
            </c:spPr>
          </c:marker>
          <c:xVal>
            <c:numRef>
              <c:f>'Рис 9'!$C$38:$C$49</c:f>
              <c:numCache>
                <c:formatCode>General</c:formatCode>
                <c:ptCount val="12"/>
                <c:pt idx="0">
                  <c:v>51.454704</c:v>
                </c:pt>
                <c:pt idx="1">
                  <c:v>47.367683999999997</c:v>
                </c:pt>
                <c:pt idx="2">
                  <c:v>52.742395999999999</c:v>
                </c:pt>
                <c:pt idx="3">
                  <c:v>50.676640000000006</c:v>
                </c:pt>
                <c:pt idx="4">
                  <c:v>52.663352000000003</c:v>
                </c:pt>
                <c:pt idx="5">
                  <c:v>50.328012000000001</c:v>
                </c:pt>
                <c:pt idx="6">
                  <c:v>53.429235999999996</c:v>
                </c:pt>
                <c:pt idx="7">
                  <c:v>53.859932000000001</c:v>
                </c:pt>
                <c:pt idx="8">
                  <c:v>52.473344000000004</c:v>
                </c:pt>
                <c:pt idx="9">
                  <c:v>54.37782</c:v>
                </c:pt>
                <c:pt idx="10">
                  <c:v>52.688748000000004</c:v>
                </c:pt>
                <c:pt idx="11">
                  <c:v>55.198079999999997</c:v>
                </c:pt>
              </c:numCache>
            </c:numRef>
          </c:xVal>
          <c:yVal>
            <c:numRef>
              <c:f>'Рис 9'!$D$38:$D$49</c:f>
              <c:numCache>
                <c:formatCode>General</c:formatCode>
                <c:ptCount val="12"/>
                <c:pt idx="0">
                  <c:v>822</c:v>
                </c:pt>
                <c:pt idx="1">
                  <c:v>892</c:v>
                </c:pt>
                <c:pt idx="2">
                  <c:v>933</c:v>
                </c:pt>
                <c:pt idx="3">
                  <c:v>959</c:v>
                </c:pt>
                <c:pt idx="4">
                  <c:v>960</c:v>
                </c:pt>
                <c:pt idx="5">
                  <c:v>953</c:v>
                </c:pt>
                <c:pt idx="6">
                  <c:v>971</c:v>
                </c:pt>
                <c:pt idx="7">
                  <c:v>983</c:v>
                </c:pt>
                <c:pt idx="8">
                  <c:v>977</c:v>
                </c:pt>
                <c:pt idx="9">
                  <c:v>966</c:v>
                </c:pt>
                <c:pt idx="10">
                  <c:v>950</c:v>
                </c:pt>
                <c:pt idx="11">
                  <c:v>940</c:v>
                </c:pt>
              </c:numCache>
            </c:numRef>
          </c:yVal>
          <c:smooth val="0"/>
        </c:ser>
        <c:ser>
          <c:idx val="4"/>
          <c:order val="4"/>
          <c:tx>
            <c:v>2011</c:v>
          </c:tx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'Рис 9'!$C$50:$C$61</c:f>
              <c:numCache>
                <c:formatCode>General</c:formatCode>
                <c:ptCount val="12"/>
                <c:pt idx="0">
                  <c:v>55.227732000000003</c:v>
                </c:pt>
                <c:pt idx="1">
                  <c:v>49.064399999999999</c:v>
                </c:pt>
                <c:pt idx="2">
                  <c:v>56.547820000000002</c:v>
                </c:pt>
                <c:pt idx="3">
                  <c:v>55.416143999999996</c:v>
                </c:pt>
                <c:pt idx="4">
                  <c:v>57.299508000000003</c:v>
                </c:pt>
                <c:pt idx="5">
                  <c:v>55.346004000000001</c:v>
                </c:pt>
                <c:pt idx="6">
                  <c:v>57.220967999999999</c:v>
                </c:pt>
                <c:pt idx="7">
                  <c:v>57.420103999999995</c:v>
                </c:pt>
                <c:pt idx="8">
                  <c:v>56.141344000000004</c:v>
                </c:pt>
                <c:pt idx="9">
                  <c:v>59.128299999999996</c:v>
                </c:pt>
                <c:pt idx="10">
                  <c:v>58.075024000000006</c:v>
                </c:pt>
                <c:pt idx="11">
                  <c:v>59.861816000000005</c:v>
                </c:pt>
              </c:numCache>
            </c:numRef>
          </c:xVal>
          <c:yVal>
            <c:numRef>
              <c:f>'Рис 9'!$D$50:$D$61</c:f>
              <c:numCache>
                <c:formatCode>General</c:formatCode>
                <c:ptCount val="12"/>
                <c:pt idx="0">
                  <c:v>909</c:v>
                </c:pt>
                <c:pt idx="1">
                  <c:v>907</c:v>
                </c:pt>
                <c:pt idx="2">
                  <c:v>884</c:v>
                </c:pt>
                <c:pt idx="3">
                  <c:v>885</c:v>
                </c:pt>
                <c:pt idx="4">
                  <c:v>878</c:v>
                </c:pt>
                <c:pt idx="5">
                  <c:v>877</c:v>
                </c:pt>
                <c:pt idx="6">
                  <c:v>880</c:v>
                </c:pt>
                <c:pt idx="7">
                  <c:v>894</c:v>
                </c:pt>
                <c:pt idx="8">
                  <c:v>907</c:v>
                </c:pt>
                <c:pt idx="9">
                  <c:v>933</c:v>
                </c:pt>
                <c:pt idx="10">
                  <c:v>880</c:v>
                </c:pt>
                <c:pt idx="11">
                  <c:v>824</c:v>
                </c:pt>
              </c:numCache>
            </c:numRef>
          </c:yVal>
          <c:smooth val="0"/>
        </c:ser>
        <c:ser>
          <c:idx val="5"/>
          <c:order val="5"/>
          <c:tx>
            <c:v>2012</c:v>
          </c:tx>
          <c:spPr>
            <a:ln w="4762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'Рис 9'!$C$62:$C$73</c:f>
              <c:numCache>
                <c:formatCode>General</c:formatCode>
                <c:ptCount val="12"/>
                <c:pt idx="0">
                  <c:v>60.213832000000004</c:v>
                </c:pt>
                <c:pt idx="1">
                  <c:v>55.747776000000002</c:v>
                </c:pt>
                <c:pt idx="2">
                  <c:v>59.498516000000002</c:v>
                </c:pt>
                <c:pt idx="3">
                  <c:v>57.861468000000009</c:v>
                </c:pt>
                <c:pt idx="4">
                  <c:v>59.933355999999996</c:v>
                </c:pt>
                <c:pt idx="5">
                  <c:v>57.728748000000003</c:v>
                </c:pt>
                <c:pt idx="6">
                  <c:v>59.724755999999999</c:v>
                </c:pt>
                <c:pt idx="7">
                  <c:v>59.624755999999998</c:v>
                </c:pt>
                <c:pt idx="8">
                  <c:v>55.372160000000001</c:v>
                </c:pt>
                <c:pt idx="9">
                  <c:v>57.624310000000001</c:v>
                </c:pt>
                <c:pt idx="10">
                  <c:v>58</c:v>
                </c:pt>
                <c:pt idx="11">
                  <c:v>58.5</c:v>
                </c:pt>
              </c:numCache>
            </c:numRef>
          </c:xVal>
          <c:yVal>
            <c:numRef>
              <c:f>'Рис 9'!$D$62:$D$73</c:f>
              <c:numCache>
                <c:formatCode>General</c:formatCode>
                <c:ptCount val="12"/>
                <c:pt idx="0">
                  <c:v>790</c:v>
                </c:pt>
                <c:pt idx="1">
                  <c:v>723</c:v>
                </c:pt>
                <c:pt idx="2">
                  <c:v>667</c:v>
                </c:pt>
                <c:pt idx="3">
                  <c:v>629</c:v>
                </c:pt>
                <c:pt idx="4">
                  <c:v>600</c:v>
                </c:pt>
                <c:pt idx="5">
                  <c:v>558</c:v>
                </c:pt>
                <c:pt idx="6">
                  <c:v>522</c:v>
                </c:pt>
                <c:pt idx="7">
                  <c:v>487</c:v>
                </c:pt>
                <c:pt idx="8">
                  <c:v>473</c:v>
                </c:pt>
                <c:pt idx="9">
                  <c:v>435</c:v>
                </c:pt>
                <c:pt idx="10">
                  <c:v>416</c:v>
                </c:pt>
                <c:pt idx="11">
                  <c:v>424</c:v>
                </c:pt>
              </c:numCache>
            </c:numRef>
          </c:yVal>
          <c:smooth val="0"/>
        </c:ser>
        <c:ser>
          <c:idx val="6"/>
          <c:order val="6"/>
          <c:tx>
            <c:v>2013</c:v>
          </c:tx>
          <c:spPr>
            <a:ln w="4762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'Рис 9'!$C$74</c:f>
              <c:numCache>
                <c:formatCode>General</c:formatCode>
                <c:ptCount val="1"/>
                <c:pt idx="0">
                  <c:v>58</c:v>
                </c:pt>
              </c:numCache>
            </c:numRef>
          </c:xVal>
          <c:yVal>
            <c:numRef>
              <c:f>'Рис 9'!$D$74</c:f>
              <c:numCache>
                <c:formatCode>General</c:formatCode>
                <c:ptCount val="1"/>
                <c:pt idx="0">
                  <c:v>439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0992"/>
        <c:axId val="59475840"/>
      </c:scatterChart>
      <c:valAx>
        <c:axId val="59460992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ru-RU" sz="1600" baseline="0"/>
                  <a:t>добыча газа, млрд.куб.м./мес.</a:t>
                </a:r>
              </a:p>
            </c:rich>
          </c:tx>
          <c:layout>
            <c:manualLayout>
              <c:xMode val="edge"/>
              <c:yMode val="edge"/>
              <c:x val="0.36691136434032701"/>
              <c:y val="0.943132165942262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9475840"/>
        <c:crosses val="autoZero"/>
        <c:crossBetween val="midCat"/>
      </c:valAx>
      <c:valAx>
        <c:axId val="594758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 baseline="0"/>
                </a:pPr>
                <a:r>
                  <a:rPr lang="ru-RU" sz="1600" baseline="0"/>
                  <a:t>кол-во буровых установок на газ, ед.</a:t>
                </a:r>
              </a:p>
            </c:rich>
          </c:tx>
          <c:layout>
            <c:manualLayout>
              <c:xMode val="edge"/>
              <c:yMode val="edge"/>
              <c:x val="1.7502551764362786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946099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0">
          <a:latin typeface="Arial Narrow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0996790442979E-2"/>
          <c:y val="9.3067220764071146E-2"/>
          <c:w val="0.56260680515209283"/>
          <c:h val="0.633375419809851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Износ и амортизация (DD&amp;A)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Лист2!$D$2:$Q$2</c:f>
              <c:numCache>
                <c:formatCode>General</c:formatCode>
                <c:ptCount val="14"/>
                <c:pt idx="0">
                  <c:v>83.928571428571431</c:v>
                </c:pt>
                <c:pt idx="1">
                  <c:v>99.285714285714278</c:v>
                </c:pt>
                <c:pt idx="3">
                  <c:v>89.285714285714278</c:v>
                </c:pt>
                <c:pt idx="4">
                  <c:v>91.071428571428569</c:v>
                </c:pt>
                <c:pt idx="6">
                  <c:v>75</c:v>
                </c:pt>
                <c:pt idx="7">
                  <c:v>63.571428571428569</c:v>
                </c:pt>
                <c:pt idx="9">
                  <c:v>78.571428571428569</c:v>
                </c:pt>
                <c:pt idx="10">
                  <c:v>55.714285714285715</c:v>
                </c:pt>
                <c:pt idx="12">
                  <c:v>71.428571428571431</c:v>
                </c:pt>
                <c:pt idx="13">
                  <c:v>57.5</c:v>
                </c:pt>
              </c:numCache>
            </c:numRef>
          </c:val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Эксплуатационные затраты (LOE)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Лист2!$D$3:$Q$3</c:f>
              <c:numCache>
                <c:formatCode>General</c:formatCode>
                <c:ptCount val="14"/>
                <c:pt idx="0">
                  <c:v>55.357142857142847</c:v>
                </c:pt>
                <c:pt idx="1">
                  <c:v>32.142857142857146</c:v>
                </c:pt>
                <c:pt idx="3">
                  <c:v>64.285714285714278</c:v>
                </c:pt>
                <c:pt idx="4">
                  <c:v>37.5</c:v>
                </c:pt>
                <c:pt idx="6">
                  <c:v>49.999999999999993</c:v>
                </c:pt>
                <c:pt idx="7">
                  <c:v>34.642857142857139</c:v>
                </c:pt>
                <c:pt idx="9">
                  <c:v>57.142857142857132</c:v>
                </c:pt>
                <c:pt idx="10">
                  <c:v>30.714285714285712</c:v>
                </c:pt>
                <c:pt idx="12">
                  <c:v>49.999999999999993</c:v>
                </c:pt>
                <c:pt idx="13">
                  <c:v>32.142857142857146</c:v>
                </c:pt>
              </c:numCache>
            </c:numRef>
          </c:val>
        </c:ser>
        <c:ser>
          <c:idx val="2"/>
          <c:order val="2"/>
          <c:tx>
            <c:strRef>
              <c:f>Лист2!$C$4</c:f>
              <c:strCache>
                <c:ptCount val="1"/>
                <c:pt idx="0">
                  <c:v>Налоги на добычу (Production taxes)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Лист2!$D$4:$Q$4</c:f>
              <c:numCache>
                <c:formatCode>General</c:formatCode>
                <c:ptCount val="14"/>
                <c:pt idx="0">
                  <c:v>10.714285714285724</c:v>
                </c:pt>
                <c:pt idx="1">
                  <c:v>10.714285714285714</c:v>
                </c:pt>
                <c:pt idx="3">
                  <c:v>19.642857142857135</c:v>
                </c:pt>
                <c:pt idx="4">
                  <c:v>12.142857142857144</c:v>
                </c:pt>
                <c:pt idx="6">
                  <c:v>12.500000000000004</c:v>
                </c:pt>
                <c:pt idx="7">
                  <c:v>4.2857142857142856</c:v>
                </c:pt>
                <c:pt idx="9">
                  <c:v>7.1428571428571495</c:v>
                </c:pt>
                <c:pt idx="10">
                  <c:v>5.3571428571428568</c:v>
                </c:pt>
                <c:pt idx="12">
                  <c:v>10.714285714285724</c:v>
                </c:pt>
                <c:pt idx="13">
                  <c:v>5.7142857142857144</c:v>
                </c:pt>
              </c:numCache>
            </c:numRef>
          </c:val>
        </c:ser>
        <c:ser>
          <c:idx val="3"/>
          <c:order val="3"/>
          <c:tx>
            <c:strRef>
              <c:f>Лист2!$C$5</c:f>
              <c:strCache>
                <c:ptCount val="1"/>
                <c:pt idx="0">
                  <c:v>Общие и административные расходы (G&amp;A)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3"/>
            <c:invertIfNegative val="0"/>
            <c:bubble3D val="0"/>
          </c:dPt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Лист2!$D$5:$Q$5</c:f>
              <c:numCache>
                <c:formatCode>General</c:formatCode>
                <c:ptCount val="14"/>
                <c:pt idx="0">
                  <c:v>30.357142857142843</c:v>
                </c:pt>
                <c:pt idx="1">
                  <c:v>12.142857142857144</c:v>
                </c:pt>
                <c:pt idx="3">
                  <c:v>23.214285714285726</c:v>
                </c:pt>
                <c:pt idx="4">
                  <c:v>16.071428571428573</c:v>
                </c:pt>
                <c:pt idx="6">
                  <c:v>23.214285714285712</c:v>
                </c:pt>
                <c:pt idx="7">
                  <c:v>13.571428571428571</c:v>
                </c:pt>
                <c:pt idx="9">
                  <c:v>25.000000000000007</c:v>
                </c:pt>
                <c:pt idx="10">
                  <c:v>15.714285714285714</c:v>
                </c:pt>
                <c:pt idx="12">
                  <c:v>25.000000000000007</c:v>
                </c:pt>
                <c:pt idx="13">
                  <c:v>16.428571428571431</c:v>
                </c:pt>
              </c:numCache>
            </c:numRef>
          </c:val>
        </c:ser>
        <c:ser>
          <c:idx val="4"/>
          <c:order val="7"/>
          <c:tx>
            <c:strRef>
              <c:f>Лист2!$C$6</c:f>
              <c:strCache>
                <c:ptCount val="1"/>
                <c:pt idx="0">
                  <c:v>Расходы по процентам (Interest expense)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val>
            <c:numRef>
              <c:f>Лист2!$D$6:$Q$6</c:f>
              <c:numCache>
                <c:formatCode>General</c:formatCode>
                <c:ptCount val="14"/>
                <c:pt idx="0">
                  <c:v>23.214285714285715</c:v>
                </c:pt>
                <c:pt idx="1">
                  <c:v>17.857142857142858</c:v>
                </c:pt>
                <c:pt idx="3">
                  <c:v>19.642857142857142</c:v>
                </c:pt>
                <c:pt idx="4">
                  <c:v>7.8571428571428568</c:v>
                </c:pt>
                <c:pt idx="6">
                  <c:v>21.428571428571427</c:v>
                </c:pt>
                <c:pt idx="7">
                  <c:v>7.8571428571428568</c:v>
                </c:pt>
                <c:pt idx="9">
                  <c:v>21.428571428571427</c:v>
                </c:pt>
                <c:pt idx="10">
                  <c:v>2.8571428571428572</c:v>
                </c:pt>
                <c:pt idx="12">
                  <c:v>21.428571428571427</c:v>
                </c:pt>
                <c:pt idx="13">
                  <c:v>1.0714285714285714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1308416"/>
        <c:axId val="91309952"/>
      </c:barChart>
      <c:lineChart>
        <c:grouping val="standard"/>
        <c:varyColors val="0"/>
        <c:ser>
          <c:idx val="5"/>
          <c:order val="4"/>
          <c:tx>
            <c:strRef>
              <c:f>Лист2!$C$7</c:f>
              <c:strCache>
                <c:ptCount val="1"/>
                <c:pt idx="0">
                  <c:v>среднегодовая цена на НН</c:v>
                </c:pt>
              </c:strCache>
            </c:strRef>
          </c:tx>
          <c:spPr>
            <a:ln>
              <a:solidFill>
                <a:srgbClr val="4F81B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Лист2!$D$7:$Q$7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6"/>
          <c:order val="5"/>
          <c:tx>
            <c:strRef>
              <c:f>Лист2!$C$8</c:f>
              <c:strCache>
                <c:ptCount val="1"/>
                <c:pt idx="0">
                  <c:v>Среднегодовая цена продаж без учета хеджирования Chesapeake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Лист2!$D$8:$Q$8</c:f>
              <c:numCache>
                <c:formatCode>General</c:formatCode>
                <c:ptCount val="14"/>
              </c:numCache>
            </c:numRef>
          </c:val>
          <c:smooth val="0"/>
        </c:ser>
        <c:ser>
          <c:idx val="7"/>
          <c:order val="6"/>
          <c:tx>
            <c:strRef>
              <c:f>Лист2!$C$9</c:f>
              <c:strCache>
                <c:ptCount val="1"/>
                <c:pt idx="0">
                  <c:v>Среднегодовая цена продаж с учетом хеджирования Chesapeake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Лист2!$D$1:$Q$1</c:f>
              <c:strCache>
                <c:ptCount val="14"/>
                <c:pt idx="0">
                  <c:v>США 2007</c:v>
                </c:pt>
                <c:pt idx="1">
                  <c:v>Chesapeake 2007</c:v>
                </c:pt>
                <c:pt idx="3">
                  <c:v>США 2008</c:v>
                </c:pt>
                <c:pt idx="4">
                  <c:v>Chesapeake 2008</c:v>
                </c:pt>
                <c:pt idx="6">
                  <c:v>США 2009</c:v>
                </c:pt>
                <c:pt idx="7">
                  <c:v>Chesapeake 2009</c:v>
                </c:pt>
                <c:pt idx="9">
                  <c:v>США 2010</c:v>
                </c:pt>
                <c:pt idx="10">
                  <c:v>Chesapeake 2010</c:v>
                </c:pt>
                <c:pt idx="12">
                  <c:v>США 2011</c:v>
                </c:pt>
                <c:pt idx="13">
                  <c:v>Chesapeake 2011</c:v>
                </c:pt>
              </c:strCache>
            </c:strRef>
          </c:cat>
          <c:val>
            <c:numRef>
              <c:f>Лист2!$D$9:$Q$9</c:f>
              <c:numCache>
                <c:formatCode>General</c:formatCode>
                <c:ptCount val="1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08416"/>
        <c:axId val="91309952"/>
      </c:lineChart>
      <c:catAx>
        <c:axId val="9130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itchFamily="34" charset="0"/>
              </a:defRPr>
            </a:pPr>
            <a:endParaRPr lang="ru-RU"/>
          </a:p>
        </c:txPr>
        <c:crossAx val="91309952"/>
        <c:crosses val="autoZero"/>
        <c:auto val="1"/>
        <c:lblAlgn val="ctr"/>
        <c:lblOffset val="100"/>
        <c:noMultiLvlLbl val="0"/>
      </c:catAx>
      <c:valAx>
        <c:axId val="91309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Narrow" pitchFamily="34" charset="0"/>
              </a:defRPr>
            </a:pPr>
            <a:endParaRPr lang="ru-RU"/>
          </a:p>
        </c:txPr>
        <c:crossAx val="9130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89862595601254"/>
          <c:y val="6.4304797087777268E-2"/>
          <c:w val="0.35966415464480733"/>
          <c:h val="0.84343060189532248"/>
        </c:manualLayout>
      </c:layout>
      <c:overlay val="0"/>
      <c:txPr>
        <a:bodyPr/>
        <a:lstStyle/>
        <a:p>
          <a:pPr>
            <a:defRPr sz="140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94934719321463"/>
          <c:y val="3.6462895545419143E-2"/>
          <c:w val="0.73226586384475245"/>
          <c:h val="0.82745872671673171"/>
        </c:manualLayout>
      </c:layout>
      <c:barChart>
        <c:barDir val="bar"/>
        <c:grouping val="stacked"/>
        <c:varyColors val="0"/>
        <c:ser>
          <c:idx val="0"/>
          <c:order val="0"/>
          <c:tx>
            <c:v>Минимальный объем затрат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Лист3!$C$155:$C$158</c:f>
              <c:numCache>
                <c:formatCode>General</c:formatCode>
                <c:ptCount val="4"/>
                <c:pt idx="0">
                  <c:v>34.159999999999997</c:v>
                </c:pt>
              </c:numCache>
            </c:numRef>
          </c:val>
        </c:ser>
        <c:ser>
          <c:idx val="1"/>
          <c:order val="1"/>
          <c:tx>
            <c:v>Диапазон затрат</c:v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noFill/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Лист3!$D$155:$D$158</c:f>
              <c:numCache>
                <c:formatCode>General</c:formatCode>
                <c:ptCount val="4"/>
                <c:pt idx="0">
                  <c:v>8.4586466165413405</c:v>
                </c:pt>
                <c:pt idx="1">
                  <c:v>38.389323308270669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Лист3!$E$155:$E$158</c:f>
              <c:numCache>
                <c:formatCode>General</c:formatCode>
                <c:ptCount val="4"/>
                <c:pt idx="1">
                  <c:v>23.5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Лист3!$F$155:$F$158</c:f>
              <c:numCache>
                <c:formatCode>General</c:formatCode>
                <c:ptCount val="4"/>
                <c:pt idx="1">
                  <c:v>16.07</c:v>
                </c:pt>
                <c:pt idx="2">
                  <c:v>69.924323308270672</c:v>
                </c:pt>
              </c:numCache>
            </c:numRef>
          </c:val>
        </c:ser>
        <c:ser>
          <c:idx val="4"/>
          <c:order val="4"/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Лист3!$G$155:$G$158</c:f>
              <c:numCache>
                <c:formatCode>General</c:formatCode>
                <c:ptCount val="4"/>
                <c:pt idx="2">
                  <c:v>109.11</c:v>
                </c:pt>
              </c:numCache>
            </c:numRef>
          </c:val>
        </c:ser>
        <c:ser>
          <c:idx val="5"/>
          <c:order val="5"/>
          <c:spPr>
            <a:noFill/>
          </c:spPr>
          <c:invertIfNegative val="0"/>
          <c:dPt>
            <c:idx val="2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Лист3!$H$155:$H$158</c:f>
              <c:numCache>
                <c:formatCode>General</c:formatCode>
                <c:ptCount val="4"/>
                <c:pt idx="2">
                  <c:v>37.200000000000003</c:v>
                </c:pt>
                <c:pt idx="3">
                  <c:v>197.63432330827067</c:v>
                </c:pt>
              </c:numCache>
            </c:numRef>
          </c:val>
        </c:ser>
        <c:ser>
          <c:idx val="6"/>
          <c:order val="6"/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Лист3!$I$155:$I$158</c:f>
              <c:numCache>
                <c:formatCode>General</c:formatCode>
                <c:ptCount val="4"/>
                <c:pt idx="3">
                  <c:v>34.44</c:v>
                </c:pt>
              </c:numCache>
            </c:numRef>
          </c:val>
        </c:ser>
        <c:ser>
          <c:idx val="7"/>
          <c:order val="7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Лист3!$J$155:$J$158</c:f>
              <c:numCache>
                <c:formatCode>General</c:formatCode>
                <c:ptCount val="4"/>
                <c:pt idx="3">
                  <c:v>64.28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46368"/>
        <c:axId val="21947904"/>
      </c:barChart>
      <c:catAx>
        <c:axId val="21946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21947904"/>
        <c:crosses val="autoZero"/>
        <c:auto val="1"/>
        <c:lblAlgn val="ctr"/>
        <c:lblOffset val="100"/>
        <c:noMultiLvlLbl val="0"/>
      </c:catAx>
      <c:valAx>
        <c:axId val="2194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ru-RU" sz="1600" baseline="0"/>
                  <a:t>долл./тыс. куб. м.</a:t>
                </a:r>
              </a:p>
            </c:rich>
          </c:tx>
          <c:layout>
            <c:manualLayout>
              <c:xMode val="edge"/>
              <c:yMode val="edge"/>
              <c:x val="0.78971456692913389"/>
              <c:y val="0.787281292401197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2194636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1147095743466853"/>
          <c:y val="0.58591018382310722"/>
          <c:w val="0.44690402830081016"/>
          <c:h val="0.11988279671713876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41347890749822"/>
          <c:y val="3.8251776556547282E-2"/>
          <c:w val="0.8230212775010658"/>
          <c:h val="0.76229717725486823"/>
        </c:manualLayout>
      </c:layout>
      <c:scatterChart>
        <c:scatterStyle val="smoothMarker"/>
        <c:varyColors val="0"/>
        <c:ser>
          <c:idx val="6"/>
          <c:order val="0"/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C00000"/>
                </a:solidFill>
              </a:ln>
            </c:spPr>
          </c:dPt>
          <c:xVal>
            <c:numRef>
              <c:f>Лист1!$B$3:$C$3</c:f>
              <c:numCache>
                <c:formatCode>General</c:formatCode>
                <c:ptCount val="2"/>
                <c:pt idx="0">
                  <c:v>0</c:v>
                </c:pt>
                <c:pt idx="1">
                  <c:v>243.57142857142856</c:v>
                </c:pt>
              </c:numCache>
            </c:numRef>
          </c:xVal>
          <c:yVal>
            <c:numRef>
              <c:f>Лист1!$B$10:$C$10</c:f>
              <c:numCache>
                <c:formatCode>General</c:formatCode>
                <c:ptCount val="2"/>
                <c:pt idx="0">
                  <c:v>178.57142857142856</c:v>
                </c:pt>
                <c:pt idx="1">
                  <c:v>0</c:v>
                </c:pt>
              </c:numCache>
            </c:numRef>
          </c:yVal>
          <c:smooth val="1"/>
        </c:ser>
        <c:ser>
          <c:idx val="0"/>
          <c:order val="1"/>
          <c:spPr>
            <a:ln w="381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Лист1!$C$4:$C$5</c:f>
              <c:numCache>
                <c:formatCode>General</c:formatCode>
                <c:ptCount val="2"/>
                <c:pt idx="0">
                  <c:v>240</c:v>
                </c:pt>
                <c:pt idx="1">
                  <c:v>0</c:v>
                </c:pt>
              </c:numCache>
            </c:numRef>
          </c:xVal>
          <c:yVal>
            <c:numRef>
              <c:f>Лист1!$B$4:$B$5</c:f>
              <c:numCache>
                <c:formatCode>General</c:formatCode>
                <c:ptCount val="2"/>
                <c:pt idx="0">
                  <c:v>95.16</c:v>
                </c:pt>
                <c:pt idx="1">
                  <c:v>95.16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62272"/>
        <c:axId val="21864448"/>
      </c:scatterChart>
      <c:valAx>
        <c:axId val="21862272"/>
        <c:scaling>
          <c:orientation val="minMax"/>
          <c:max val="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>
                    <a:latin typeface="Arial Narrow" pitchFamily="34" charset="0"/>
                  </a:defRPr>
                </a:pPr>
                <a:r>
                  <a:rPr lang="ru-RU" sz="1600" baseline="0">
                    <a:latin typeface="Arial Narrow" pitchFamily="34" charset="0"/>
                  </a:rPr>
                  <a:t>Содержание конденсата в добыче газа, г/куб.м 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ru-RU"/>
          </a:p>
        </c:txPr>
        <c:crossAx val="21864448"/>
        <c:crosses val="autoZero"/>
        <c:crossBetween val="midCat"/>
      </c:valAx>
      <c:valAx>
        <c:axId val="21864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aseline="0">
                    <a:latin typeface="Arial Narrow" pitchFamily="34" charset="0"/>
                  </a:defRPr>
                </a:pPr>
                <a:r>
                  <a:rPr lang="ru-RU" sz="1600" baseline="0">
                    <a:latin typeface="Arial Narrow" pitchFamily="34" charset="0"/>
                  </a:rPr>
                  <a:t>Безубыточная цена газа, долл./тыс.куб.м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ru-RU"/>
          </a:p>
        </c:txPr>
        <c:crossAx val="218622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2937688344512E-2"/>
          <c:y val="3.0617072923404799E-2"/>
          <c:w val="0.81517485661514544"/>
          <c:h val="0.93876585415319103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Chesapeake</c:v>
                </c:pt>
              </c:strCache>
            </c:strRef>
          </c:tx>
          <c:spPr>
            <a:ln w="50800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none"/>
          </c:marker>
          <c:cat>
            <c:strRef>
              <c:f>Лист3!$B$2:$Q$2</c:f>
              <c:strCache>
                <c:ptCount val="16"/>
                <c:pt idx="0">
                  <c:v>1кв07</c:v>
                </c:pt>
                <c:pt idx="1">
                  <c:v>2кв07</c:v>
                </c:pt>
                <c:pt idx="2">
                  <c:v>3кв07</c:v>
                </c:pt>
                <c:pt idx="3">
                  <c:v>4кв07</c:v>
                </c:pt>
                <c:pt idx="4">
                  <c:v>1кв08</c:v>
                </c:pt>
                <c:pt idx="5">
                  <c:v>2кв08</c:v>
                </c:pt>
                <c:pt idx="6">
                  <c:v>3кв08</c:v>
                </c:pt>
                <c:pt idx="7">
                  <c:v>4кв08</c:v>
                </c:pt>
                <c:pt idx="8">
                  <c:v>1кв09</c:v>
                </c:pt>
                <c:pt idx="9">
                  <c:v>2кв09</c:v>
                </c:pt>
                <c:pt idx="10">
                  <c:v>3кв09</c:v>
                </c:pt>
                <c:pt idx="11">
                  <c:v>4кв09</c:v>
                </c:pt>
                <c:pt idx="12">
                  <c:v>1кв10</c:v>
                </c:pt>
                <c:pt idx="13">
                  <c:v>2кв10</c:v>
                </c:pt>
                <c:pt idx="14">
                  <c:v>3кв10</c:v>
                </c:pt>
                <c:pt idx="15">
                  <c:v>4кв10</c:v>
                </c:pt>
              </c:strCache>
            </c:strRef>
          </c:cat>
          <c:val>
            <c:numRef>
              <c:f>Лист3!$B$3:$Q$3</c:f>
              <c:numCache>
                <c:formatCode>General</c:formatCode>
                <c:ptCount val="16"/>
                <c:pt idx="0">
                  <c:v>430</c:v>
                </c:pt>
                <c:pt idx="1">
                  <c:v>200</c:v>
                </c:pt>
                <c:pt idx="2">
                  <c:v>300</c:v>
                </c:pt>
                <c:pt idx="3">
                  <c:v>350</c:v>
                </c:pt>
                <c:pt idx="4">
                  <c:v>300</c:v>
                </c:pt>
                <c:pt idx="5">
                  <c:v>-300</c:v>
                </c:pt>
                <c:pt idx="6">
                  <c:v>-100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650</c:v>
                </c:pt>
                <c:pt idx="11">
                  <c:v>550</c:v>
                </c:pt>
                <c:pt idx="12">
                  <c:v>400</c:v>
                </c:pt>
                <c:pt idx="13">
                  <c:v>550</c:v>
                </c:pt>
                <c:pt idx="14">
                  <c:v>500</c:v>
                </c:pt>
                <c:pt idx="15">
                  <c:v>550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Devon</c:v>
                </c:pt>
              </c:strCache>
            </c:strRef>
          </c:tx>
          <c:spPr>
            <a:ln w="50800">
              <a:solidFill>
                <a:srgbClr val="4F81BD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strRef>
              <c:f>Лист3!$B$2:$Q$2</c:f>
              <c:strCache>
                <c:ptCount val="16"/>
                <c:pt idx="0">
                  <c:v>1кв07</c:v>
                </c:pt>
                <c:pt idx="1">
                  <c:v>2кв07</c:v>
                </c:pt>
                <c:pt idx="2">
                  <c:v>3кв07</c:v>
                </c:pt>
                <c:pt idx="3">
                  <c:v>4кв07</c:v>
                </c:pt>
                <c:pt idx="4">
                  <c:v>1кв08</c:v>
                </c:pt>
                <c:pt idx="5">
                  <c:v>2кв08</c:v>
                </c:pt>
                <c:pt idx="6">
                  <c:v>3кв08</c:v>
                </c:pt>
                <c:pt idx="7">
                  <c:v>4кв08</c:v>
                </c:pt>
                <c:pt idx="8">
                  <c:v>1кв09</c:v>
                </c:pt>
                <c:pt idx="9">
                  <c:v>2кв09</c:v>
                </c:pt>
                <c:pt idx="10">
                  <c:v>3кв09</c:v>
                </c:pt>
                <c:pt idx="11">
                  <c:v>4кв09</c:v>
                </c:pt>
                <c:pt idx="12">
                  <c:v>1кв10</c:v>
                </c:pt>
                <c:pt idx="13">
                  <c:v>2кв10</c:v>
                </c:pt>
                <c:pt idx="14">
                  <c:v>3кв10</c:v>
                </c:pt>
                <c:pt idx="15">
                  <c:v>4кв10</c:v>
                </c:pt>
              </c:strCache>
            </c:strRef>
          </c:cat>
          <c:val>
            <c:numRef>
              <c:f>Лист3!$B$4:$Q$4</c:f>
              <c:numCache>
                <c:formatCode>General</c:formatCode>
                <c:ptCount val="16"/>
                <c:pt idx="0">
                  <c:v>-20</c:v>
                </c:pt>
                <c:pt idx="1">
                  <c:v>20</c:v>
                </c:pt>
                <c:pt idx="2">
                  <c:v>0</c:v>
                </c:pt>
                <c:pt idx="3">
                  <c:v>20</c:v>
                </c:pt>
                <c:pt idx="4">
                  <c:v>-800</c:v>
                </c:pt>
                <c:pt idx="5">
                  <c:v>-1200</c:v>
                </c:pt>
                <c:pt idx="6">
                  <c:v>1600</c:v>
                </c:pt>
                <c:pt idx="7">
                  <c:v>400</c:v>
                </c:pt>
                <c:pt idx="8">
                  <c:v>200</c:v>
                </c:pt>
                <c:pt idx="9">
                  <c:v>10</c:v>
                </c:pt>
                <c:pt idx="10">
                  <c:v>10</c:v>
                </c:pt>
                <c:pt idx="11">
                  <c:v>200</c:v>
                </c:pt>
                <c:pt idx="12">
                  <c:v>600</c:v>
                </c:pt>
                <c:pt idx="13">
                  <c:v>20</c:v>
                </c:pt>
                <c:pt idx="14">
                  <c:v>200</c:v>
                </c:pt>
                <c:pt idx="15">
                  <c:v>300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XTO</c:v>
                </c:pt>
              </c:strCache>
            </c:strRef>
          </c:tx>
          <c:spPr>
            <a:ln w="50800">
              <a:solidFill>
                <a:srgbClr val="1F497D"/>
              </a:solidFill>
            </a:ln>
          </c:spPr>
          <c:marker>
            <c:symbol val="none"/>
          </c:marker>
          <c:cat>
            <c:strRef>
              <c:f>Лист3!$B$2:$Q$2</c:f>
              <c:strCache>
                <c:ptCount val="16"/>
                <c:pt idx="0">
                  <c:v>1кв07</c:v>
                </c:pt>
                <c:pt idx="1">
                  <c:v>2кв07</c:v>
                </c:pt>
                <c:pt idx="2">
                  <c:v>3кв07</c:v>
                </c:pt>
                <c:pt idx="3">
                  <c:v>4кв07</c:v>
                </c:pt>
                <c:pt idx="4">
                  <c:v>1кв08</c:v>
                </c:pt>
                <c:pt idx="5">
                  <c:v>2кв08</c:v>
                </c:pt>
                <c:pt idx="6">
                  <c:v>3кв08</c:v>
                </c:pt>
                <c:pt idx="7">
                  <c:v>4кв08</c:v>
                </c:pt>
                <c:pt idx="8">
                  <c:v>1кв09</c:v>
                </c:pt>
                <c:pt idx="9">
                  <c:v>2кв09</c:v>
                </c:pt>
                <c:pt idx="10">
                  <c:v>3кв09</c:v>
                </c:pt>
                <c:pt idx="11">
                  <c:v>4кв09</c:v>
                </c:pt>
                <c:pt idx="12">
                  <c:v>1кв10</c:v>
                </c:pt>
                <c:pt idx="13">
                  <c:v>2кв10</c:v>
                </c:pt>
                <c:pt idx="14">
                  <c:v>3кв10</c:v>
                </c:pt>
                <c:pt idx="15">
                  <c:v>4кв10</c:v>
                </c:pt>
              </c:strCache>
            </c:strRef>
          </c:cat>
          <c:val>
            <c:numRef>
              <c:f>Лист3!$B$5:$Q$5</c:f>
              <c:numCache>
                <c:formatCode>General</c:formatCode>
                <c:ptCount val="16"/>
                <c:pt idx="0">
                  <c:v>180</c:v>
                </c:pt>
                <c:pt idx="1">
                  <c:v>110</c:v>
                </c:pt>
                <c:pt idx="2">
                  <c:v>200</c:v>
                </c:pt>
                <c:pt idx="3">
                  <c:v>150</c:v>
                </c:pt>
                <c:pt idx="4">
                  <c:v>0</c:v>
                </c:pt>
                <c:pt idx="5">
                  <c:v>-200</c:v>
                </c:pt>
                <c:pt idx="6">
                  <c:v>-150</c:v>
                </c:pt>
                <c:pt idx="7">
                  <c:v>300</c:v>
                </c:pt>
                <c:pt idx="8">
                  <c:v>300</c:v>
                </c:pt>
                <c:pt idx="9">
                  <c:v>800</c:v>
                </c:pt>
                <c:pt idx="10">
                  <c:v>800</c:v>
                </c:pt>
                <c:pt idx="11">
                  <c:v>1100</c:v>
                </c:pt>
                <c:pt idx="12">
                  <c:v>200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Anadarko</c:v>
                </c:pt>
              </c:strCache>
            </c:strRef>
          </c:tx>
          <c:spPr>
            <a:ln w="50800">
              <a:solidFill>
                <a:sysClr val="windowText" lastClr="000000">
                  <a:lumMod val="85000"/>
                  <a:lumOff val="15000"/>
                </a:sysClr>
              </a:solidFill>
            </a:ln>
          </c:spPr>
          <c:marker>
            <c:symbol val="none"/>
          </c:marker>
          <c:cat>
            <c:strRef>
              <c:f>Лист3!$B$2:$Q$2</c:f>
              <c:strCache>
                <c:ptCount val="16"/>
                <c:pt idx="0">
                  <c:v>1кв07</c:v>
                </c:pt>
                <c:pt idx="1">
                  <c:v>2кв07</c:v>
                </c:pt>
                <c:pt idx="2">
                  <c:v>3кв07</c:v>
                </c:pt>
                <c:pt idx="3">
                  <c:v>4кв07</c:v>
                </c:pt>
                <c:pt idx="4">
                  <c:v>1кв08</c:v>
                </c:pt>
                <c:pt idx="5">
                  <c:v>2кв08</c:v>
                </c:pt>
                <c:pt idx="6">
                  <c:v>3кв08</c:v>
                </c:pt>
                <c:pt idx="7">
                  <c:v>4кв08</c:v>
                </c:pt>
                <c:pt idx="8">
                  <c:v>1кв09</c:v>
                </c:pt>
                <c:pt idx="9">
                  <c:v>2кв09</c:v>
                </c:pt>
                <c:pt idx="10">
                  <c:v>3кв09</c:v>
                </c:pt>
                <c:pt idx="11">
                  <c:v>4кв09</c:v>
                </c:pt>
                <c:pt idx="12">
                  <c:v>1кв10</c:v>
                </c:pt>
                <c:pt idx="13">
                  <c:v>2кв10</c:v>
                </c:pt>
                <c:pt idx="14">
                  <c:v>3кв10</c:v>
                </c:pt>
                <c:pt idx="15">
                  <c:v>4кв10</c:v>
                </c:pt>
              </c:strCache>
            </c:strRef>
          </c:cat>
          <c:val>
            <c:numRef>
              <c:f>Лист3!$B$6:$Q$6</c:f>
              <c:numCache>
                <c:formatCode>General</c:formatCode>
                <c:ptCount val="16"/>
                <c:pt idx="0">
                  <c:v>200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0</c:v>
                </c:pt>
                <c:pt idx="5">
                  <c:v>-100</c:v>
                </c:pt>
                <c:pt idx="6">
                  <c:v>0</c:v>
                </c:pt>
                <c:pt idx="7">
                  <c:v>200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  <c:pt idx="12">
                  <c:v>0</c:v>
                </c:pt>
                <c:pt idx="13">
                  <c:v>250</c:v>
                </c:pt>
                <c:pt idx="14">
                  <c:v>200</c:v>
                </c:pt>
                <c:pt idx="15">
                  <c:v>200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Лист3!$A$7</c:f>
              <c:strCache>
                <c:ptCount val="1"/>
                <c:pt idx="0">
                  <c:v>Encana </c:v>
                </c:pt>
              </c:strCache>
            </c:strRef>
          </c:tx>
          <c:spPr>
            <a:ln w="50800">
              <a:solidFill>
                <a:srgbClr val="3366CC"/>
              </a:solidFill>
            </a:ln>
          </c:spPr>
          <c:marker>
            <c:symbol val="none"/>
          </c:marker>
          <c:cat>
            <c:strRef>
              <c:f>Лист3!$B$2:$Q$2</c:f>
              <c:strCache>
                <c:ptCount val="16"/>
                <c:pt idx="0">
                  <c:v>1кв07</c:v>
                </c:pt>
                <c:pt idx="1">
                  <c:v>2кв07</c:v>
                </c:pt>
                <c:pt idx="2">
                  <c:v>3кв07</c:v>
                </c:pt>
                <c:pt idx="3">
                  <c:v>4кв07</c:v>
                </c:pt>
                <c:pt idx="4">
                  <c:v>1кв08</c:v>
                </c:pt>
                <c:pt idx="5">
                  <c:v>2кв08</c:v>
                </c:pt>
                <c:pt idx="6">
                  <c:v>3кв08</c:v>
                </c:pt>
                <c:pt idx="7">
                  <c:v>4кв08</c:v>
                </c:pt>
                <c:pt idx="8">
                  <c:v>1кв09</c:v>
                </c:pt>
                <c:pt idx="9">
                  <c:v>2кв09</c:v>
                </c:pt>
                <c:pt idx="10">
                  <c:v>3кв09</c:v>
                </c:pt>
                <c:pt idx="11">
                  <c:v>4кв09</c:v>
                </c:pt>
                <c:pt idx="12">
                  <c:v>1кв10</c:v>
                </c:pt>
                <c:pt idx="13">
                  <c:v>2кв10</c:v>
                </c:pt>
                <c:pt idx="14">
                  <c:v>3кв10</c:v>
                </c:pt>
                <c:pt idx="15">
                  <c:v>4кв10</c:v>
                </c:pt>
              </c:strCache>
            </c:strRef>
          </c:cat>
          <c:val>
            <c:numRef>
              <c:f>Лист3!$B$7:$Q$7</c:f>
              <c:numCache>
                <c:formatCode>General</c:formatCode>
                <c:ptCount val="16"/>
                <c:pt idx="0">
                  <c:v>190</c:v>
                </c:pt>
                <c:pt idx="1">
                  <c:v>300</c:v>
                </c:pt>
                <c:pt idx="2">
                  <c:v>320</c:v>
                </c:pt>
                <c:pt idx="3">
                  <c:v>350</c:v>
                </c:pt>
                <c:pt idx="4">
                  <c:v>-200</c:v>
                </c:pt>
                <c:pt idx="5">
                  <c:v>-50</c:v>
                </c:pt>
                <c:pt idx="6">
                  <c:v>400</c:v>
                </c:pt>
                <c:pt idx="7">
                  <c:v>500</c:v>
                </c:pt>
                <c:pt idx="8">
                  <c:v>500</c:v>
                </c:pt>
                <c:pt idx="9">
                  <c:v>570</c:v>
                </c:pt>
                <c:pt idx="10">
                  <c:v>450</c:v>
                </c:pt>
                <c:pt idx="11">
                  <c:v>100</c:v>
                </c:pt>
                <c:pt idx="12">
                  <c:v>300</c:v>
                </c:pt>
                <c:pt idx="13">
                  <c:v>200</c:v>
                </c:pt>
                <c:pt idx="14">
                  <c:v>200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77504"/>
        <c:axId val="21879808"/>
      </c:lineChart>
      <c:lineChart>
        <c:grouping val="standard"/>
        <c:varyColors val="0"/>
        <c:ser>
          <c:idx val="5"/>
          <c:order val="5"/>
          <c:tx>
            <c:strRef>
              <c:f>Лист3!$A$8</c:f>
              <c:strCache>
                <c:ptCount val="1"/>
                <c:pt idx="0">
                  <c:v>H. Hub</c:v>
                </c:pt>
              </c:strCache>
            </c:strRef>
          </c:tx>
          <c:spPr>
            <a:ln w="63500" cmpd="sng">
              <a:solidFill>
                <a:srgbClr val="C00000"/>
              </a:solidFill>
              <a:prstDash val="lgDash"/>
            </a:ln>
          </c:spPr>
          <c:marker>
            <c:symbol val="none"/>
          </c:marker>
          <c:cat>
            <c:strRef>
              <c:f>Лист3!$B$2:$Q$2</c:f>
              <c:strCache>
                <c:ptCount val="16"/>
                <c:pt idx="0">
                  <c:v>1кв07</c:v>
                </c:pt>
                <c:pt idx="1">
                  <c:v>2кв07</c:v>
                </c:pt>
                <c:pt idx="2">
                  <c:v>3кв07</c:v>
                </c:pt>
                <c:pt idx="3">
                  <c:v>4кв07</c:v>
                </c:pt>
                <c:pt idx="4">
                  <c:v>1кв08</c:v>
                </c:pt>
                <c:pt idx="5">
                  <c:v>2кв08</c:v>
                </c:pt>
                <c:pt idx="6">
                  <c:v>3кв08</c:v>
                </c:pt>
                <c:pt idx="7">
                  <c:v>4кв08</c:v>
                </c:pt>
                <c:pt idx="8">
                  <c:v>1кв09</c:v>
                </c:pt>
                <c:pt idx="9">
                  <c:v>2кв09</c:v>
                </c:pt>
                <c:pt idx="10">
                  <c:v>3кв09</c:v>
                </c:pt>
                <c:pt idx="11">
                  <c:v>4кв09</c:v>
                </c:pt>
                <c:pt idx="12">
                  <c:v>1кв10</c:v>
                </c:pt>
                <c:pt idx="13">
                  <c:v>2кв10</c:v>
                </c:pt>
                <c:pt idx="14">
                  <c:v>3кв10</c:v>
                </c:pt>
                <c:pt idx="15">
                  <c:v>4кв10</c:v>
                </c:pt>
              </c:strCache>
            </c:strRef>
          </c:cat>
          <c:val>
            <c:numRef>
              <c:f>Лист3!$B$8:$Q$8</c:f>
              <c:numCache>
                <c:formatCode>General</c:formatCode>
                <c:ptCount val="16"/>
                <c:pt idx="0">
                  <c:v>242.857142857143</c:v>
                </c:pt>
                <c:pt idx="1">
                  <c:v>250</c:v>
                </c:pt>
                <c:pt idx="2">
                  <c:v>214.28571428571431</c:v>
                </c:pt>
                <c:pt idx="3">
                  <c:v>235.71428571428561</c:v>
                </c:pt>
                <c:pt idx="4">
                  <c:v>300</c:v>
                </c:pt>
                <c:pt idx="5">
                  <c:v>414.28571428571422</c:v>
                </c:pt>
                <c:pt idx="6">
                  <c:v>335.71428571428572</c:v>
                </c:pt>
                <c:pt idx="7">
                  <c:v>214.28571428571431</c:v>
                </c:pt>
                <c:pt idx="8">
                  <c:v>157.14285714285711</c:v>
                </c:pt>
                <c:pt idx="9">
                  <c:v>135.71428571428561</c:v>
                </c:pt>
                <c:pt idx="10">
                  <c:v>128.57142857142861</c:v>
                </c:pt>
                <c:pt idx="11">
                  <c:v>150</c:v>
                </c:pt>
                <c:pt idx="12">
                  <c:v>185.71428571428569</c:v>
                </c:pt>
                <c:pt idx="13">
                  <c:v>150</c:v>
                </c:pt>
                <c:pt idx="14">
                  <c:v>150</c:v>
                </c:pt>
                <c:pt idx="15">
                  <c:v>135.71428571428561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7552"/>
        <c:axId val="22062208"/>
      </c:lineChart>
      <c:catAx>
        <c:axId val="2187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itchFamily="34" charset="0"/>
              </a:defRPr>
            </a:pPr>
            <a:endParaRPr lang="ru-RU"/>
          </a:p>
        </c:txPr>
        <c:crossAx val="21879808"/>
        <c:crosses val="autoZero"/>
        <c:auto val="1"/>
        <c:lblAlgn val="ctr"/>
        <c:lblOffset val="100"/>
        <c:tickLblSkip val="2"/>
        <c:noMultiLvlLbl val="0"/>
      </c:catAx>
      <c:valAx>
        <c:axId val="21879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baseline="0">
                    <a:effectLst/>
                    <a:latin typeface="+mn-lt"/>
                  </a:rPr>
                  <a:t>Прибыль (убыток) от хеджирования, млн. долл.США</a:t>
                </a:r>
              </a:p>
            </c:rich>
          </c:tx>
          <c:layout>
            <c:manualLayout>
              <c:xMode val="edge"/>
              <c:yMode val="edge"/>
              <c:x val="5.1400076716532402E-3"/>
              <c:y val="9.42916471512738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Narrow" pitchFamily="34" charset="0"/>
              </a:defRPr>
            </a:pPr>
            <a:endParaRPr lang="ru-RU"/>
          </a:p>
        </c:txPr>
        <c:crossAx val="21877504"/>
        <c:crosses val="autoZero"/>
        <c:crossBetween val="between"/>
      </c:valAx>
      <c:valAx>
        <c:axId val="22062208"/>
        <c:scaling>
          <c:orientation val="minMax"/>
          <c:max val="4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1" baseline="0"/>
                </a:pPr>
                <a:r>
                  <a:rPr lang="ru-RU" sz="1400" b="1" baseline="0"/>
                  <a:t>Цена газа на Хенри Хаб</a:t>
                </a:r>
                <a:r>
                  <a:rPr lang="en-US" sz="1400" b="1" baseline="0"/>
                  <a:t>, </a:t>
                </a:r>
                <a:r>
                  <a:rPr lang="ru-RU" sz="1400" b="1" baseline="0"/>
                  <a:t>долл.</a:t>
                </a:r>
                <a:r>
                  <a:rPr lang="en-US" sz="1400" b="1" baseline="0"/>
                  <a:t>/</a:t>
                </a:r>
                <a:r>
                  <a:rPr lang="ru-RU" sz="1400" b="1" baseline="0"/>
                  <a:t>тыс.куб.м.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Narrow" pitchFamily="34" charset="0"/>
              </a:defRPr>
            </a:pPr>
            <a:endParaRPr lang="ru-RU"/>
          </a:p>
        </c:txPr>
        <c:crossAx val="22087552"/>
        <c:crosses val="max"/>
        <c:crossBetween val="between"/>
      </c:valAx>
      <c:catAx>
        <c:axId val="22087552"/>
        <c:scaling>
          <c:orientation val="minMax"/>
        </c:scaling>
        <c:delete val="1"/>
        <c:axPos val="b"/>
        <c:majorTickMark val="out"/>
        <c:minorTickMark val="none"/>
        <c:tickLblPos val="nextTo"/>
        <c:crossAx val="220622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0494785390031101"/>
          <c:y val="2.4994902655374601E-2"/>
          <c:w val="0.205421016201151"/>
          <c:h val="0.3102307995133469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4395319320565"/>
          <c:y val="3.4506553446300776E-2"/>
          <c:w val="0.79440571843013907"/>
          <c:h val="0.87120819873638"/>
        </c:manualLayout>
      </c:layout>
      <c:barChart>
        <c:barDir val="col"/>
        <c:grouping val="clustered"/>
        <c:varyColors val="0"/>
        <c:ser>
          <c:idx val="0"/>
          <c:order val="0"/>
          <c:tx>
            <c:v>Реализованная прибыль/убыток от хеджирования</c:v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'[Диаграмма в Microsoft Word]Лист1'!$B$2:$AB$2</c:f>
              <c:strCache>
                <c:ptCount val="27"/>
                <c:pt idx="0">
                  <c:v>1Q'06</c:v>
                </c:pt>
                <c:pt idx="1">
                  <c:v>2Q'06</c:v>
                </c:pt>
                <c:pt idx="2">
                  <c:v>3Q'06</c:v>
                </c:pt>
                <c:pt idx="3">
                  <c:v>4Q'06</c:v>
                </c:pt>
                <c:pt idx="4">
                  <c:v>1Q'07</c:v>
                </c:pt>
                <c:pt idx="5">
                  <c:v>2Q'07</c:v>
                </c:pt>
                <c:pt idx="6">
                  <c:v>3Q'07</c:v>
                </c:pt>
                <c:pt idx="7">
                  <c:v>4Q'07</c:v>
                </c:pt>
                <c:pt idx="8">
                  <c:v>1Q'08</c:v>
                </c:pt>
                <c:pt idx="9">
                  <c:v>2Q'08</c:v>
                </c:pt>
                <c:pt idx="10">
                  <c:v>3Q'08</c:v>
                </c:pt>
                <c:pt idx="11">
                  <c:v>4Q'08</c:v>
                </c:pt>
                <c:pt idx="12">
                  <c:v>1Q'09</c:v>
                </c:pt>
                <c:pt idx="13">
                  <c:v>2Q'09</c:v>
                </c:pt>
                <c:pt idx="14">
                  <c:v>3Q'09</c:v>
                </c:pt>
                <c:pt idx="15">
                  <c:v>4Q'09</c:v>
                </c:pt>
                <c:pt idx="16">
                  <c:v>1Q'10</c:v>
                </c:pt>
                <c:pt idx="17">
                  <c:v>2Q'10</c:v>
                </c:pt>
                <c:pt idx="18">
                  <c:v>3Q'10</c:v>
                </c:pt>
                <c:pt idx="19">
                  <c:v>4Q'10</c:v>
                </c:pt>
                <c:pt idx="20">
                  <c:v>1Q'11</c:v>
                </c:pt>
                <c:pt idx="21">
                  <c:v>2Q'11</c:v>
                </c:pt>
                <c:pt idx="22">
                  <c:v>3Q'11</c:v>
                </c:pt>
                <c:pt idx="23">
                  <c:v>4Q'11</c:v>
                </c:pt>
                <c:pt idx="24">
                  <c:v>1Q'12</c:v>
                </c:pt>
                <c:pt idx="25">
                  <c:v>2Q'12</c:v>
                </c:pt>
                <c:pt idx="26">
                  <c:v>3Q'12</c:v>
                </c:pt>
              </c:strCache>
            </c:strRef>
          </c:cat>
          <c:val>
            <c:numRef>
              <c:f>'[Диаграмма в Microsoft Word]Лист1'!$B$3:$AB$3</c:f>
              <c:numCache>
                <c:formatCode>General</c:formatCode>
                <c:ptCount val="27"/>
                <c:pt idx="0">
                  <c:v>240</c:v>
                </c:pt>
                <c:pt idx="1">
                  <c:v>250</c:v>
                </c:pt>
                <c:pt idx="2">
                  <c:v>300</c:v>
                </c:pt>
                <c:pt idx="3">
                  <c:v>450</c:v>
                </c:pt>
                <c:pt idx="4">
                  <c:v>440</c:v>
                </c:pt>
                <c:pt idx="5">
                  <c:v>195</c:v>
                </c:pt>
                <c:pt idx="6">
                  <c:v>300</c:v>
                </c:pt>
                <c:pt idx="7">
                  <c:v>300</c:v>
                </c:pt>
                <c:pt idx="8">
                  <c:v>210</c:v>
                </c:pt>
                <c:pt idx="9">
                  <c:v>-420</c:v>
                </c:pt>
                <c:pt idx="10">
                  <c:v>-260</c:v>
                </c:pt>
                <c:pt idx="11">
                  <c:v>450</c:v>
                </c:pt>
                <c:pt idx="12">
                  <c:v>520</c:v>
                </c:pt>
                <c:pt idx="13">
                  <c:v>600</c:v>
                </c:pt>
                <c:pt idx="14">
                  <c:v>680</c:v>
                </c:pt>
                <c:pt idx="15">
                  <c:v>530</c:v>
                </c:pt>
                <c:pt idx="16">
                  <c:v>400</c:v>
                </c:pt>
                <c:pt idx="17">
                  <c:v>590</c:v>
                </c:pt>
                <c:pt idx="18">
                  <c:v>510</c:v>
                </c:pt>
                <c:pt idx="19">
                  <c:v>590</c:v>
                </c:pt>
                <c:pt idx="20">
                  <c:v>500</c:v>
                </c:pt>
                <c:pt idx="21">
                  <c:v>400</c:v>
                </c:pt>
                <c:pt idx="22">
                  <c:v>360</c:v>
                </c:pt>
                <c:pt idx="23">
                  <c:v>340</c:v>
                </c:pt>
                <c:pt idx="24">
                  <c:v>100</c:v>
                </c:pt>
                <c:pt idx="25">
                  <c:v>190</c:v>
                </c:pt>
                <c:pt idx="26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3528192"/>
        <c:axId val="23529728"/>
      </c:barChart>
      <c:lineChart>
        <c:grouping val="standard"/>
        <c:varyColors val="0"/>
        <c:ser>
          <c:idx val="1"/>
          <c:order val="1"/>
          <c:tx>
            <c:v>Реализованная прибыль/убыток от хеджирования за тыс.куб.м.</c:v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val>
            <c:numRef>
              <c:f>'[Диаграмма в Microsoft Word]Лист1'!$B$5:$AB$5</c:f>
              <c:numCache>
                <c:formatCode>General</c:formatCode>
                <c:ptCount val="27"/>
                <c:pt idx="0">
                  <c:v>64.285714285714292</c:v>
                </c:pt>
                <c:pt idx="1">
                  <c:v>64.285714285714292</c:v>
                </c:pt>
                <c:pt idx="2">
                  <c:v>71.428571428571431</c:v>
                </c:pt>
                <c:pt idx="3">
                  <c:v>107.14285714285714</c:v>
                </c:pt>
                <c:pt idx="4">
                  <c:v>99.999999999999986</c:v>
                </c:pt>
                <c:pt idx="5">
                  <c:v>42.857142857142854</c:v>
                </c:pt>
                <c:pt idx="6">
                  <c:v>53.571428571428569</c:v>
                </c:pt>
                <c:pt idx="7">
                  <c:v>49.999999999999993</c:v>
                </c:pt>
                <c:pt idx="8">
                  <c:v>35.714285714285715</c:v>
                </c:pt>
                <c:pt idx="9">
                  <c:v>-75</c:v>
                </c:pt>
                <c:pt idx="10">
                  <c:v>-46.428571428571431</c:v>
                </c:pt>
                <c:pt idx="11">
                  <c:v>78.571428571428569</c:v>
                </c:pt>
                <c:pt idx="12">
                  <c:v>85.714285714285708</c:v>
                </c:pt>
                <c:pt idx="13">
                  <c:v>96.428571428571431</c:v>
                </c:pt>
                <c:pt idx="14">
                  <c:v>107.14285714285714</c:v>
                </c:pt>
                <c:pt idx="15">
                  <c:v>78.571428571428569</c:v>
                </c:pt>
                <c:pt idx="16">
                  <c:v>64.285714285714292</c:v>
                </c:pt>
                <c:pt idx="17">
                  <c:v>78.571428571428569</c:v>
                </c:pt>
                <c:pt idx="18">
                  <c:v>66.071428571428569</c:v>
                </c:pt>
                <c:pt idx="19">
                  <c:v>75</c:v>
                </c:pt>
                <c:pt idx="20">
                  <c:v>60.714285714285708</c:v>
                </c:pt>
                <c:pt idx="21">
                  <c:v>53.571428571428569</c:v>
                </c:pt>
                <c:pt idx="22">
                  <c:v>39.285714285714285</c:v>
                </c:pt>
                <c:pt idx="23">
                  <c:v>32.142857142857146</c:v>
                </c:pt>
                <c:pt idx="24">
                  <c:v>14.285714285714286</c:v>
                </c:pt>
                <c:pt idx="25">
                  <c:v>21.428571428571427</c:v>
                </c:pt>
                <c:pt idx="26">
                  <c:v>7.1428571428571432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8992"/>
        <c:axId val="23667072"/>
      </c:lineChart>
      <c:catAx>
        <c:axId val="2352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itchFamily="34" charset="0"/>
              </a:defRPr>
            </a:pPr>
            <a:endParaRPr lang="ru-RU"/>
          </a:p>
        </c:txPr>
        <c:crossAx val="23529728"/>
        <c:crosses val="autoZero"/>
        <c:auto val="1"/>
        <c:lblAlgn val="ctr"/>
        <c:lblOffset val="100"/>
        <c:tickLblSkip val="2"/>
        <c:noMultiLvlLbl val="0"/>
      </c:catAx>
      <c:valAx>
        <c:axId val="23529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aseline="0">
                    <a:latin typeface="Arial Narrow" pitchFamily="34" charset="0"/>
                  </a:defRPr>
                </a:pPr>
                <a:r>
                  <a:rPr lang="ru-RU" sz="1500" baseline="0">
                    <a:latin typeface="Arial Narrow" pitchFamily="34" charset="0"/>
                  </a:rPr>
                  <a:t>Реализованная прибыль/убыток от хеджирования (млн. долл.)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Narrow" pitchFamily="34" charset="0"/>
              </a:defRPr>
            </a:pPr>
            <a:endParaRPr lang="ru-RU"/>
          </a:p>
        </c:txPr>
        <c:crossAx val="23528192"/>
        <c:crosses val="autoZero"/>
        <c:crossBetween val="between"/>
      </c:valAx>
      <c:valAx>
        <c:axId val="23667072"/>
        <c:scaling>
          <c:orientation val="minMax"/>
          <c:max val="120"/>
          <c:min val="-9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500" baseline="0">
                    <a:latin typeface="Arial Narrow" pitchFamily="34" charset="0"/>
                  </a:defRPr>
                </a:pPr>
                <a:r>
                  <a:rPr lang="ru-RU" sz="1500" baseline="0">
                    <a:latin typeface="Arial Narrow" pitchFamily="34" charset="0"/>
                  </a:rPr>
                  <a:t>Долл. за тыс.куб.м. добычи</a:t>
                </a:r>
              </a:p>
            </c:rich>
          </c:tx>
          <c:layout>
            <c:manualLayout>
              <c:xMode val="edge"/>
              <c:yMode val="edge"/>
              <c:x val="0.96513409874031075"/>
              <c:y val="0.139543431510523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Narrow" pitchFamily="34" charset="0"/>
              </a:defRPr>
            </a:pPr>
            <a:endParaRPr lang="ru-RU"/>
          </a:p>
        </c:txPr>
        <c:crossAx val="23668992"/>
        <c:crosses val="max"/>
        <c:crossBetween val="between"/>
        <c:majorUnit val="30"/>
      </c:valAx>
      <c:catAx>
        <c:axId val="2366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2366707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4924864113516159"/>
          <c:y val="0.82609741046943119"/>
          <c:w val="0.7597942313867404"/>
          <c:h val="0.17327233995626551"/>
        </c:manualLayout>
      </c:layout>
      <c:overlay val="0"/>
      <c:txPr>
        <a:bodyPr/>
        <a:lstStyle/>
        <a:p>
          <a:pPr>
            <a:defRPr sz="160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69238698633533E-2"/>
          <c:y val="6.6205236232320192E-2"/>
          <c:w val="0.87098744971289066"/>
          <c:h val="0.78301743278178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Денежные средства от операционной деятельности</c:v>
                </c:pt>
                <c:pt idx="1">
                  <c:v>Чистый доход</c:v>
                </c:pt>
                <c:pt idx="2">
                  <c:v>EBITDA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5.9</c:v>
                </c:pt>
                <c:pt idx="1">
                  <c:v>1.75</c:v>
                </c:pt>
                <c:pt idx="2">
                  <c:v>4.8499999999999996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-"/>
                  <c:y val="-2.525429394805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Денежные средства от операционной деятельности</c:v>
                </c:pt>
                <c:pt idx="1">
                  <c:v>Чистый доход</c:v>
                </c:pt>
                <c:pt idx="2">
                  <c:v>EBITDA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  <c:pt idx="1">
                  <c:v>-0.59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73184"/>
        <c:axId val="38575104"/>
      </c:barChart>
      <c:catAx>
        <c:axId val="38573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Arial Narrow" pitchFamily="34" charset="0"/>
              </a:defRPr>
            </a:pPr>
            <a:endParaRPr lang="ru-RU"/>
          </a:p>
        </c:txPr>
        <c:crossAx val="38575104"/>
        <c:crosses val="autoZero"/>
        <c:auto val="1"/>
        <c:lblAlgn val="ctr"/>
        <c:lblOffset val="100"/>
        <c:noMultiLvlLbl val="0"/>
      </c:catAx>
      <c:valAx>
        <c:axId val="38575104"/>
        <c:scaling>
          <c:orientation val="minMax"/>
          <c:max val="6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3857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9859045397102"/>
          <c:y val="0.35680760094592023"/>
          <c:w val="0.11312378496047847"/>
          <c:h val="0.20714555455683925"/>
        </c:manualLayout>
      </c:layout>
      <c:overlay val="0"/>
      <c:txPr>
        <a:bodyPr/>
        <a:lstStyle/>
        <a:p>
          <a:pPr>
            <a:defRPr sz="2000" b="1" i="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60102960885196"/>
          <c:y val="6.4763026199587875E-2"/>
          <c:w val="0.74884164538376563"/>
          <c:h val="0.73153916057937995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Традиционный газ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146</c:v>
                </c:pt>
                <c:pt idx="1">
                  <c:v>145</c:v>
                </c:pt>
                <c:pt idx="2">
                  <c:v>147</c:v>
                </c:pt>
                <c:pt idx="3">
                  <c:v>143</c:v>
                </c:pt>
                <c:pt idx="4">
                  <c:v>134</c:v>
                </c:pt>
                <c:pt idx="5">
                  <c:v>128</c:v>
                </c:pt>
                <c:pt idx="6">
                  <c:v>128</c:v>
                </c:pt>
                <c:pt idx="7">
                  <c:v>122</c:v>
                </c:pt>
                <c:pt idx="8">
                  <c:v>117</c:v>
                </c:pt>
                <c:pt idx="9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Сланцевый газ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6.0000000000000001E-3</c:v>
                </c:pt>
                <c:pt idx="1">
                  <c:v>0.06</c:v>
                </c:pt>
                <c:pt idx="2">
                  <c:v>0.22</c:v>
                </c:pt>
                <c:pt idx="3">
                  <c:v>0.38</c:v>
                </c:pt>
                <c:pt idx="4">
                  <c:v>0.55000000000000004</c:v>
                </c:pt>
                <c:pt idx="5">
                  <c:v>0.73</c:v>
                </c:pt>
                <c:pt idx="6">
                  <c:v>0.88</c:v>
                </c:pt>
                <c:pt idx="7">
                  <c:v>1.07</c:v>
                </c:pt>
                <c:pt idx="8">
                  <c:v>1.55</c:v>
                </c:pt>
                <c:pt idx="9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16608"/>
        <c:axId val="23718144"/>
      </c:areaChart>
      <c:catAx>
        <c:axId val="2371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latin typeface="Arial Narrow" pitchFamily="34" charset="0"/>
              </a:defRPr>
            </a:pPr>
            <a:endParaRPr lang="ru-RU"/>
          </a:p>
        </c:txPr>
        <c:crossAx val="23718144"/>
        <c:crosses val="autoZero"/>
        <c:auto val="1"/>
        <c:lblAlgn val="ctr"/>
        <c:lblOffset val="100"/>
        <c:tickLblSkip val="2"/>
        <c:noMultiLvlLbl val="0"/>
      </c:catAx>
      <c:valAx>
        <c:axId val="23718144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latin typeface="Arial Narrow" pitchFamily="34" charset="0"/>
              </a:defRPr>
            </a:pPr>
            <a:endParaRPr lang="ru-RU"/>
          </a:p>
        </c:txPr>
        <c:crossAx val="2371660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2000" baseline="0">
              <a:latin typeface="Arial Narrow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0.1613</cdr:x>
      <cdr:y>0.28986</cdr:y>
    </cdr:from>
    <cdr:to>
      <cdr:x>0.76609</cdr:x>
      <cdr:y>0.54289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8168727">
          <a:off x="2558040" y="-318255"/>
          <a:ext cx="1023077" cy="4003625"/>
        </a:xfrm>
        <a:prstGeom xmlns:a="http://schemas.openxmlformats.org/drawingml/2006/main" prst="downArrow">
          <a:avLst>
            <a:gd name="adj1" fmla="val 50000"/>
            <a:gd name="adj2" fmla="val 153328"/>
          </a:avLst>
        </a:prstGeom>
        <a:solidFill xmlns:a="http://schemas.openxmlformats.org/drawingml/2006/main">
          <a:schemeClr val="bg1">
            <a:lumMod val="50000"/>
            <a:alpha val="3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0.09566</cdr:x>
      <cdr:y>0.15847</cdr:y>
    </cdr:from>
    <cdr:to>
      <cdr:x>0.2176</cdr:x>
      <cdr:y>0.2738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676205" y="575863"/>
          <a:ext cx="862089" cy="41908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0.21634</cdr:x>
      <cdr:y>0.15322</cdr:y>
    </cdr:from>
    <cdr:to>
      <cdr:x>0.3478</cdr:x>
      <cdr:y>0.48601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1529328" y="556786"/>
          <a:ext cx="929364" cy="120927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0.34546</cdr:x>
      <cdr:y>0.43131</cdr:y>
    </cdr:from>
    <cdr:to>
      <cdr:x>0.47434</cdr:x>
      <cdr:y>0.47917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2442127" y="1567277"/>
          <a:ext cx="911087" cy="17393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0.47317</cdr:x>
      <cdr:y>0.43131</cdr:y>
    </cdr:from>
    <cdr:to>
      <cdr:x>0.59736</cdr:x>
      <cdr:y>0.44042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3344932" y="1567277"/>
          <a:ext cx="877956" cy="3313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0.68016</cdr:x>
      <cdr:y>0.43675</cdr:y>
    </cdr:from>
    <cdr:to>
      <cdr:x>1</cdr:x>
      <cdr:y>0.65137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5452867" y="1669352"/>
          <a:ext cx="2564169" cy="820324"/>
          <a:chOff x="3018425" y="1046634"/>
          <a:chExt cx="1419225" cy="514350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3018425" y="1046634"/>
            <a:ext cx="1419225" cy="5143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ru-RU" sz="1600" b="0" dirty="0">
                <a:latin typeface="Arial Narrow" pitchFamily="34" charset="0"/>
                <a:cs typeface="Times New Roman" pitchFamily="18" charset="0"/>
              </a:rPr>
              <a:t>Безубыточная цена </a:t>
            </a:r>
          </a:p>
          <a:p xmlns:a="http://schemas.openxmlformats.org/drawingml/2006/main">
            <a:pPr algn="ctr"/>
            <a:r>
              <a:rPr lang="ru-RU" sz="1600" b="0" dirty="0">
                <a:latin typeface="Arial Narrow" pitchFamily="34" charset="0"/>
                <a:cs typeface="Times New Roman" pitchFamily="18" charset="0"/>
              </a:rPr>
              <a:t>газа равна</a:t>
            </a:r>
            <a:r>
              <a:rPr lang="ru-RU" sz="1600" b="0" baseline="0" dirty="0">
                <a:latin typeface="Arial Narrow" pitchFamily="34" charset="0"/>
                <a:cs typeface="Times New Roman" pitchFamily="18" charset="0"/>
              </a:rPr>
              <a:t> нулю</a:t>
            </a:r>
            <a:endParaRPr lang="ru-RU" sz="1600" b="0" dirty="0">
              <a:latin typeface="Arial Narrow" pitchFamily="34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0.87478</cdr:x>
      <cdr:y>0.60064</cdr:y>
    </cdr:from>
    <cdr:to>
      <cdr:x>0.93835</cdr:x>
      <cdr:y>0.79341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6864908" y="2166030"/>
          <a:ext cx="498854" cy="69514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50000"/>
            </a:scheme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0.61206</cdr:x>
      <cdr:y>0.26303</cdr:y>
    </cdr:from>
    <cdr:to>
      <cdr:x>0.67728</cdr:x>
      <cdr:y>0.4126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4272620" y="784073"/>
          <a:ext cx="455314" cy="44585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50000"/>
            </a:scheme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0.54865</cdr:x>
      <cdr:y>0.08175</cdr:y>
    </cdr:from>
    <cdr:to>
      <cdr:x>0.78183</cdr:x>
      <cdr:y>0.22128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34565" y="195917"/>
          <a:ext cx="1034708" cy="334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0" dirty="0">
              <a:latin typeface="Arial Narrow" pitchFamily="34" charset="0"/>
              <a:cs typeface="Times New Roman" pitchFamily="18" charset="0"/>
            </a:rPr>
            <a:t>Среднегодовая</a:t>
          </a:r>
          <a:r>
            <a:rPr lang="ru-RU" sz="1600" b="0" baseline="0" dirty="0">
              <a:latin typeface="Arial Narrow" pitchFamily="34" charset="0"/>
              <a:cs typeface="Times New Roman" pitchFamily="18" charset="0"/>
            </a:rPr>
            <a:t> (за 10 мес. 2012 г.) </a:t>
          </a:r>
        </a:p>
        <a:p xmlns:a="http://schemas.openxmlformats.org/drawingml/2006/main">
          <a:pPr algn="ctr"/>
          <a:r>
            <a:rPr lang="ru-RU" sz="1600" b="0" baseline="0" dirty="0">
              <a:latin typeface="Arial Narrow" pitchFamily="34" charset="0"/>
              <a:cs typeface="Times New Roman" pitchFamily="18" charset="0"/>
            </a:rPr>
            <a:t>цена газа на Хенри </a:t>
          </a:r>
          <a:r>
            <a:rPr lang="ru-RU" sz="1600" b="0" baseline="0" dirty="0" err="1">
              <a:latin typeface="Arial Narrow" pitchFamily="34" charset="0"/>
              <a:cs typeface="Times New Roman" pitchFamily="18" charset="0"/>
            </a:rPr>
            <a:t>Хаб</a:t>
          </a:r>
          <a:endParaRPr lang="ru-RU" sz="1600" b="0" dirty="0">
            <a:latin typeface="Arial Narrow" pitchFamily="34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0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6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2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4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3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2F3A-51BB-41E4-B806-473EB45F5429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49" y="116632"/>
            <a:ext cx="2024236" cy="93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8064" y="1268760"/>
            <a:ext cx="3699845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Первые 5 лет «сланцевой революции» – что мы теперь знаем наверняка?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789040"/>
            <a:ext cx="3995936" cy="2592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300" b="1" dirty="0" smtClean="0">
                <a:solidFill>
                  <a:schemeClr val="tx2"/>
                </a:solidFill>
              </a:rPr>
              <a:t>Экономика добычи </a:t>
            </a:r>
          </a:p>
          <a:p>
            <a:pPr algn="l"/>
            <a:r>
              <a:rPr lang="ru-RU" sz="3300" b="1" dirty="0" smtClean="0">
                <a:solidFill>
                  <a:schemeClr val="tx2"/>
                </a:solidFill>
              </a:rPr>
              <a:t>сланцевого газа</a:t>
            </a:r>
          </a:p>
          <a:p>
            <a:pPr algn="l"/>
            <a:endParaRPr lang="ru-RU" sz="2400" dirty="0" smtClean="0">
              <a:solidFill>
                <a:schemeClr val="tx2"/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tx2"/>
                </a:solidFill>
              </a:rPr>
              <a:t>С</a:t>
            </a:r>
            <a:r>
              <a:rPr lang="ru-RU" sz="2600" b="1" dirty="0" smtClean="0">
                <a:solidFill>
                  <a:schemeClr val="tx2"/>
                </a:solidFill>
              </a:rPr>
              <a:t>. Мельникова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algn="r"/>
            <a:endParaRPr lang="ru-RU" sz="21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100" b="1" dirty="0" smtClean="0">
                <a:solidFill>
                  <a:schemeClr val="tx2"/>
                </a:solidFill>
              </a:rPr>
              <a:t>4 апреля 2013 г., </a:t>
            </a:r>
          </a:p>
          <a:p>
            <a:pPr algn="r"/>
            <a:r>
              <a:rPr lang="ru-RU" sz="2100" b="1" dirty="0" smtClean="0">
                <a:solidFill>
                  <a:schemeClr val="tx2"/>
                </a:solidFill>
              </a:rPr>
              <a:t>Харьков, Украина</a:t>
            </a:r>
            <a:endParaRPr lang="ru-RU" sz="2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Прибыли/убытки от хеджирования своей продукции компании </a:t>
            </a:r>
            <a:r>
              <a:rPr lang="en-US" sz="2800" b="1" dirty="0">
                <a:solidFill>
                  <a:schemeClr val="tx2"/>
                </a:solidFill>
              </a:rPr>
              <a:t>Chesapeake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16623"/>
              </p:ext>
            </p:extLst>
          </p:nvPr>
        </p:nvGraphicFramePr>
        <p:xfrm>
          <a:off x="323528" y="1196753"/>
          <a:ext cx="82296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494116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 </a:t>
            </a:r>
            <a:r>
              <a:rPr lang="ru-RU" b="1" dirty="0">
                <a:solidFill>
                  <a:schemeClr val="tx2"/>
                </a:solidFill>
              </a:rPr>
              <a:t>01.01.2006 </a:t>
            </a:r>
            <a:r>
              <a:rPr lang="en-US" b="1" dirty="0">
                <a:solidFill>
                  <a:schemeClr val="tx2"/>
                </a:solidFill>
              </a:rPr>
              <a:t>Chesapeake </a:t>
            </a:r>
            <a:r>
              <a:rPr lang="ru-RU" b="1" dirty="0">
                <a:solidFill>
                  <a:schemeClr val="tx2"/>
                </a:solidFill>
              </a:rPr>
              <a:t>заработала на подобных операциях 8,7 млрд. долларов, что в пересчете на единицу </a:t>
            </a:r>
            <a:r>
              <a:rPr lang="ru-RU" b="1" dirty="0" smtClean="0">
                <a:solidFill>
                  <a:schemeClr val="tx2"/>
                </a:solidFill>
              </a:rPr>
              <a:t>продукции </a:t>
            </a:r>
            <a:r>
              <a:rPr lang="ru-RU" b="1" dirty="0">
                <a:solidFill>
                  <a:schemeClr val="tx2"/>
                </a:solidFill>
              </a:rPr>
              <a:t>составляет около 50 долл./тыс. куб. </a:t>
            </a:r>
            <a:r>
              <a:rPr lang="ru-RU" b="1" dirty="0" smtClean="0">
                <a:solidFill>
                  <a:schemeClr val="tx2"/>
                </a:solidFill>
              </a:rPr>
              <a:t>м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Финансовые схемы на основе продаж еще не добытых объемов газа,  огромные кредиты, перекрестное субсидирование от продажи нефти и </a:t>
            </a:r>
            <a:r>
              <a:rPr lang="en-US" b="1" i="1" dirty="0">
                <a:solidFill>
                  <a:schemeClr val="tx2"/>
                </a:solidFill>
              </a:rPr>
              <a:t>NGL </a:t>
            </a:r>
            <a:r>
              <a:rPr lang="ru-RU" b="1" i="1" dirty="0">
                <a:solidFill>
                  <a:schemeClr val="tx2"/>
                </a:solidFill>
              </a:rPr>
              <a:t>способствовали удержанию цен на газ на очень низком уровне и фактически создали экономическую ловушку для некоторых компаний сектора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3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n-lt"/>
              </a:rPr>
              <a:t>Некоторые показатели деятельности компании 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Chesapeake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в 2011-2012 гг., млрд. долл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26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США: экология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Отчет о влиянии метода </a:t>
            </a:r>
            <a:r>
              <a:rPr lang="ru-RU" dirty="0" err="1"/>
              <a:t>гидроразрыва</a:t>
            </a:r>
            <a:r>
              <a:rPr lang="ru-RU" dirty="0"/>
              <a:t> пласта на окружающую среду </a:t>
            </a:r>
            <a:r>
              <a:rPr lang="en-US" dirty="0"/>
              <a:t>Environmental Protection Agency</a:t>
            </a:r>
            <a:r>
              <a:rPr lang="ru-RU" dirty="0"/>
              <a:t> (</a:t>
            </a:r>
            <a:r>
              <a:rPr lang="en-US" dirty="0"/>
              <a:t>EPA</a:t>
            </a:r>
            <a:r>
              <a:rPr lang="ru-RU" dirty="0"/>
              <a:t>) обещает опубликовать в 2014 г., анализ начат в 2010 году.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Основные экологические проблемы газосланцевых </a:t>
            </a:r>
            <a:r>
              <a:rPr lang="ru-RU" b="1" dirty="0" err="1"/>
              <a:t>плеев</a:t>
            </a:r>
            <a:r>
              <a:rPr lang="ru-RU" b="1" dirty="0"/>
              <a:t>:</a:t>
            </a:r>
          </a:p>
          <a:p>
            <a:r>
              <a:rPr lang="ru-RU" dirty="0"/>
              <a:t>- сейсмические риски;</a:t>
            </a:r>
          </a:p>
          <a:p>
            <a:r>
              <a:rPr lang="ru-RU" dirty="0"/>
              <a:t>- загрязнение грунтовых вод;</a:t>
            </a:r>
          </a:p>
          <a:p>
            <a:r>
              <a:rPr lang="ru-RU" dirty="0"/>
              <a:t>- выбросы;</a:t>
            </a:r>
          </a:p>
          <a:p>
            <a:r>
              <a:rPr lang="ru-RU" dirty="0"/>
              <a:t>- поверхностные загрязнения воды и почвы.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Большинство </a:t>
            </a:r>
            <a:r>
              <a:rPr lang="ru-RU" dirty="0"/>
              <a:t>экологических проблем можно решить путем установления более жесткого контроля за промыслами и процессом добычи газа, что скажется на себестоимости добычи. </a:t>
            </a:r>
          </a:p>
          <a:p>
            <a:pPr marL="0" indent="0">
              <a:buNone/>
            </a:pPr>
            <a:r>
              <a:rPr lang="ru-RU" dirty="0"/>
              <a:t>Одним из наиболее важных на сегодняшний день является вопрос о влиянии ГРП на возникновение сейсмической активности и различного рода оползней.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9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2"/>
            <a:ext cx="7211144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Текущее отношение ЕС к </a:t>
            </a:r>
            <a:r>
              <a:rPr lang="ru-RU" sz="3200" b="1" dirty="0" err="1" smtClean="0">
                <a:solidFill>
                  <a:schemeClr val="tx2"/>
                </a:solidFill>
              </a:rPr>
              <a:t>гидроразрыву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6" name="Объект 5" descr="http://media.economist.com/sites/default/files/imagecache/full-width/images/print-edition/20130202_WBM95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51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Европа: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общественные протесты </a:t>
            </a:r>
            <a:r>
              <a:rPr lang="en-US" sz="2800" b="1" dirty="0" err="1" smtClean="0">
                <a:solidFill>
                  <a:schemeClr val="tx2"/>
                </a:solidFill>
              </a:rPr>
              <a:t>vs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гидроразрыва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579296" cy="50014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 smtClean="0"/>
              <a:t>Великобритания: </a:t>
            </a:r>
            <a:r>
              <a:rPr lang="ru-RU" sz="2300" dirty="0" smtClean="0"/>
              <a:t>работы компании </a:t>
            </a:r>
            <a:r>
              <a:rPr lang="en-US" sz="2300" dirty="0" err="1" smtClean="0"/>
              <a:t>Cuadrilla</a:t>
            </a:r>
            <a:r>
              <a:rPr lang="en-US" sz="2300" dirty="0" smtClean="0"/>
              <a:t> </a:t>
            </a:r>
            <a:r>
              <a:rPr lang="ru-RU" sz="2300" dirty="0" smtClean="0"/>
              <a:t>в Ланкашире по разведке на сланцевый газ были остановлены в мае 2011 года и вновь возобновлены в 2013 после решения правительства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Франция:</a:t>
            </a:r>
            <a:r>
              <a:rPr lang="ru-RU" sz="2300" dirty="0" smtClean="0"/>
              <a:t> действует мораторий, социалисты выступают против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Германия:</a:t>
            </a:r>
            <a:r>
              <a:rPr lang="ru-RU" sz="2300" dirty="0" smtClean="0"/>
              <a:t> мораторий действовал в 2011-2012, в феврале 2013 года предложен проект закона, разрешающий </a:t>
            </a:r>
            <a:r>
              <a:rPr lang="ru-RU" sz="2300" dirty="0" err="1" smtClean="0"/>
              <a:t>гидроразрыв</a:t>
            </a:r>
            <a:r>
              <a:rPr lang="ru-RU" sz="2300" dirty="0" smtClean="0"/>
              <a:t> кроме природоохранных территорий и вблизи источников воды при очень жестком контроле за безопасностью работ. 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Румыния:</a:t>
            </a:r>
            <a:r>
              <a:rPr lang="ru-RU" sz="2300" dirty="0" smtClean="0"/>
              <a:t> 1.02.2013 сняла мораторий и разрешила компании </a:t>
            </a:r>
            <a:r>
              <a:rPr lang="en-US" sz="2300" dirty="0" smtClean="0"/>
              <a:t>Chevron </a:t>
            </a:r>
            <a:r>
              <a:rPr lang="ru-RU" sz="2300" dirty="0" smtClean="0"/>
              <a:t>продолжать работы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Болгария: </a:t>
            </a:r>
            <a:r>
              <a:rPr lang="ru-RU" sz="2300" dirty="0" smtClean="0"/>
              <a:t>5.02.2013 продлила мораторий</a:t>
            </a:r>
            <a:endParaRPr lang="ru-RU" sz="2300" dirty="0"/>
          </a:p>
          <a:p>
            <a:pPr>
              <a:spcBef>
                <a:spcPts val="0"/>
              </a:spcBef>
            </a:pPr>
            <a:r>
              <a:rPr lang="ru-RU" sz="2300" b="1" dirty="0" smtClean="0"/>
              <a:t>Чехия: </a:t>
            </a:r>
            <a:r>
              <a:rPr lang="ru-RU" sz="2300" dirty="0" smtClean="0"/>
              <a:t>мораторий с мая 2012 года, пока не снят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Литва: </a:t>
            </a:r>
            <a:r>
              <a:rPr lang="ru-RU" sz="2300" dirty="0" smtClean="0"/>
              <a:t>неопределенность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Швейцария</a:t>
            </a:r>
            <a:r>
              <a:rPr lang="ru-RU" sz="2300" dirty="0" smtClean="0"/>
              <a:t> (кантон </a:t>
            </a:r>
            <a:r>
              <a:rPr lang="ru-RU" sz="2300" dirty="0" err="1" smtClean="0"/>
              <a:t>Фрибург</a:t>
            </a:r>
            <a:r>
              <a:rPr lang="ru-RU" sz="2300" dirty="0" smtClean="0"/>
              <a:t>): мораторий с апреля 2012 года </a:t>
            </a:r>
            <a:endParaRPr lang="ru-RU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34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Перспектива добычи сланцевого газа в Европе, млрд. </a:t>
            </a:r>
            <a:r>
              <a:rPr lang="ru-RU" sz="3200" b="1" dirty="0" err="1">
                <a:solidFill>
                  <a:schemeClr val="tx2"/>
                </a:solidFill>
              </a:rPr>
              <a:t>куб.м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74182"/>
              </p:ext>
            </p:extLst>
          </p:nvPr>
        </p:nvGraphicFramePr>
        <p:xfrm>
          <a:off x="251520" y="1268760"/>
          <a:ext cx="437322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9637" y="6021288"/>
            <a:ext cx="3586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ENTSOG TYNDP 2013-2022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3" y="1484784"/>
            <a:ext cx="38799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Десятилетний план </a:t>
            </a:r>
            <a:r>
              <a:rPr lang="ru-RU" sz="2000" b="1" dirty="0" smtClean="0"/>
              <a:t> </a:t>
            </a:r>
            <a:r>
              <a:rPr lang="en-US" sz="2000" b="1" dirty="0" smtClean="0"/>
              <a:t>TYNDP 2013-2022:</a:t>
            </a:r>
          </a:p>
          <a:p>
            <a:r>
              <a:rPr lang="ru-RU" sz="2000" dirty="0" smtClean="0"/>
              <a:t>Добыча сланцевого газа возможна  </a:t>
            </a:r>
            <a:r>
              <a:rPr lang="ru-RU" sz="2000" dirty="0"/>
              <a:t>к 2020 году в объеме 1 </a:t>
            </a:r>
            <a:r>
              <a:rPr lang="ru-RU" sz="2000" dirty="0" err="1"/>
              <a:t>млрд.куб.м</a:t>
            </a:r>
            <a:r>
              <a:rPr lang="ru-RU" sz="2000" dirty="0"/>
              <a:t>. и к 2022 году – 1,9 </a:t>
            </a:r>
            <a:r>
              <a:rPr lang="ru-RU" sz="2000" dirty="0" err="1"/>
              <a:t>млрд.куб.м</a:t>
            </a:r>
            <a:r>
              <a:rPr lang="ru-RU" sz="2000" dirty="0"/>
              <a:t>. </a:t>
            </a:r>
            <a:r>
              <a:rPr lang="ru-RU" sz="2000" dirty="0" smtClean="0"/>
              <a:t>в Великобритании</a:t>
            </a:r>
            <a:r>
              <a:rPr lang="ru-RU" sz="2000" dirty="0"/>
              <a:t>. Про «сланцевую лабораторию Европы» Польшу </a:t>
            </a:r>
            <a:r>
              <a:rPr lang="ru-RU" sz="2000" dirty="0" smtClean="0"/>
              <a:t>сказано, </a:t>
            </a:r>
            <a:r>
              <a:rPr lang="ru-RU" sz="2000" dirty="0"/>
              <a:t>что ресурсы здесь могут быть значительными, но разведывательные работы находятся на ранней стадии, поэтому оценить извлекаемые ресурсы </a:t>
            </a:r>
            <a:r>
              <a:rPr lang="ru-RU" sz="2000" dirty="0" smtClean="0"/>
              <a:t>пока невозможно. 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0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942"/>
            <a:ext cx="634704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Некоторые структурные изменения на рынке США за последние пять лет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06733"/>
              </p:ext>
            </p:extLst>
          </p:nvPr>
        </p:nvGraphicFramePr>
        <p:xfrm>
          <a:off x="251520" y="1124744"/>
          <a:ext cx="8712968" cy="36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5194936"/>
            <a:ext cx="8784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период 2006-2011 гг. несмотря на рост ВВП, общий спрос на первичную энергию в США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снизился, потребление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газа значительно возросло, в отличие от потребления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угля. Нужды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экономики США во многом решаются именно за счет переизбытка газа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9154"/>
            <a:ext cx="72008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Соотношение количества действующих буровых на газ и объемов его добычи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5172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Технология бурения с несколькими горизонтальными стволами и кустовое бурение, на фоне применения прочих методов интенсификации притока газа в скважине, разорвали традиционную зависимость между числом действующих буровых (скважин) и объемами добычи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45139"/>
              </p:ext>
            </p:extLst>
          </p:nvPr>
        </p:nvGraphicFramePr>
        <p:xfrm>
          <a:off x="385192" y="102262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19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696744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Структура стоимости газа на устье скважины в США в целом и сланцевого газа компании </a:t>
            </a:r>
            <a:r>
              <a:rPr lang="en-US" sz="2000" b="1" dirty="0">
                <a:solidFill>
                  <a:schemeClr val="tx2"/>
                </a:solidFill>
              </a:rPr>
              <a:t>Chesapeake </a:t>
            </a:r>
            <a:r>
              <a:rPr lang="ru-RU" sz="2000" b="1" dirty="0">
                <a:solidFill>
                  <a:schemeClr val="tx2"/>
                </a:solidFill>
              </a:rPr>
              <a:t>относительно цены </a:t>
            </a:r>
            <a:r>
              <a:rPr lang="en-US" sz="2000" b="1" dirty="0">
                <a:solidFill>
                  <a:schemeClr val="tx2"/>
                </a:solidFill>
              </a:rPr>
              <a:t>HH</a:t>
            </a:r>
            <a:r>
              <a:rPr lang="ru-RU" sz="2000" b="1" dirty="0">
                <a:solidFill>
                  <a:schemeClr val="tx2"/>
                </a:solidFill>
              </a:rPr>
              <a:t> в 2007-2011 гг., долл./тыс. куб. м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15461" y="1275501"/>
            <a:ext cx="8921035" cy="5105827"/>
            <a:chOff x="0" y="0"/>
            <a:chExt cx="7069206" cy="363378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7069206" cy="3633788"/>
              <a:chOff x="0" y="0"/>
              <a:chExt cx="7069206" cy="3633788"/>
            </a:xfrm>
          </p:grpSpPr>
          <p:graphicFrame>
            <p:nvGraphicFramePr>
              <p:cNvPr id="22" name="Диаграмма 2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1571295"/>
                  </p:ext>
                </p:extLst>
              </p:nvPr>
            </p:nvGraphicFramePr>
            <p:xfrm>
              <a:off x="0" y="0"/>
              <a:ext cx="7069206" cy="36337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694497" y="1174670"/>
                <a:ext cx="894521" cy="260085"/>
              </a:xfrm>
              <a:prstGeom prst="lin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579081" y="1260821"/>
                <a:ext cx="879611" cy="168953"/>
              </a:xfrm>
              <a:prstGeom prst="lin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2452068" y="1267434"/>
                <a:ext cx="909429" cy="92778"/>
              </a:xfrm>
              <a:prstGeom prst="lin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325054" y="1353573"/>
                <a:ext cx="906117" cy="139161"/>
              </a:xfrm>
              <a:prstGeom prst="lin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7456" y="762000"/>
              <a:ext cx="918127" cy="681038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42127" y="681038"/>
              <a:ext cx="919369" cy="19050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353214" y="871538"/>
              <a:ext cx="861391" cy="339587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89018" y="672756"/>
              <a:ext cx="877957" cy="770282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8650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Полный </a:t>
            </a:r>
            <a:r>
              <a:rPr lang="ru-RU" sz="3200" dirty="0"/>
              <a:t>цикл затрат на добычу сланцевого газа компании </a:t>
            </a:r>
            <a:r>
              <a:rPr lang="en-US" sz="3200" dirty="0"/>
              <a:t>Southwestern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1598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64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41905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Цена безубыточности* сланцевого газа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98870"/>
              </p:ext>
            </p:extLst>
          </p:nvPr>
        </p:nvGraphicFramePr>
        <p:xfrm>
          <a:off x="540817" y="1268760"/>
          <a:ext cx="8017036" cy="382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515719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Если продукты газодобычи </a:t>
            </a:r>
            <a:r>
              <a:rPr lang="ru-RU" b="1" dirty="0">
                <a:solidFill>
                  <a:schemeClr val="tx2"/>
                </a:solidFill>
              </a:rPr>
              <a:t>включают в себя жирный газ, </a:t>
            </a:r>
            <a:r>
              <a:rPr lang="en-US" b="1" dirty="0">
                <a:solidFill>
                  <a:schemeClr val="tx2"/>
                </a:solidFill>
              </a:rPr>
              <a:t>NGL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Natural Gas Liquids</a:t>
            </a:r>
            <a:r>
              <a:rPr lang="ru-RU" b="1" dirty="0">
                <a:solidFill>
                  <a:schemeClr val="tx2"/>
                </a:solidFill>
              </a:rPr>
              <a:t>) либо нефть, в силу небывало высокого отрыва цен на </a:t>
            </a:r>
            <a:r>
              <a:rPr lang="en-US" b="1" dirty="0">
                <a:solidFill>
                  <a:schemeClr val="tx2"/>
                </a:solidFill>
              </a:rPr>
              <a:t>NGL</a:t>
            </a:r>
            <a:r>
              <a:rPr lang="ru-RU" b="1" dirty="0">
                <a:solidFill>
                  <a:schemeClr val="tx2"/>
                </a:solidFill>
              </a:rPr>
              <a:t> и нефть от цены сухого газа, экономика добычи сланцевого газа оказывается заметно более благоприятной для производителя – газ, по сути, становится побочным продуктом с практически нулевой ценой добычи. </a:t>
            </a:r>
          </a:p>
        </p:txBody>
      </p:sp>
    </p:spTree>
    <p:extLst>
      <p:ext uri="{BB962C8B-B14F-4D97-AF65-F5344CB8AC3E}">
        <p14:creationId xmlns:p14="http://schemas.microsoft.com/office/powerpoint/2010/main" val="42985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212"/>
            <a:ext cx="6203032" cy="9905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Динамика добычи и цен на углеводороды в США в 2007-2012 гг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96752"/>
            <a:ext cx="9036497" cy="4248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589240"/>
            <a:ext cx="854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Однако массовое смещение интереса компаний к добыче жидких углеводородов потенциально способно привести и к их перепроизводству. Увеличение добычи </a:t>
            </a:r>
            <a:r>
              <a:rPr lang="en-US" b="1" dirty="0">
                <a:solidFill>
                  <a:schemeClr val="tx2"/>
                </a:solidFill>
              </a:rPr>
              <a:t>NGL </a:t>
            </a:r>
            <a:r>
              <a:rPr lang="ru-RU" b="1" dirty="0">
                <a:solidFill>
                  <a:schemeClr val="tx2"/>
                </a:solidFill>
              </a:rPr>
              <a:t>в США уже сопровождается некоторым снижением их цен</a:t>
            </a:r>
          </a:p>
        </p:txBody>
      </p:sp>
    </p:spTree>
    <p:extLst>
      <p:ext uri="{BB962C8B-B14F-4D97-AF65-F5344CB8AC3E}">
        <p14:creationId xmlns:p14="http://schemas.microsoft.com/office/powerpoint/2010/main" val="199220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8477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Прибыль/убыток от хеджирования крупнейшими независимыми компаниями по добыче сланцевого газа  в сравнении со </a:t>
            </a:r>
            <a:r>
              <a:rPr lang="ru-RU" sz="2400" b="1" dirty="0" err="1">
                <a:solidFill>
                  <a:schemeClr val="tx2"/>
                </a:solidFill>
              </a:rPr>
              <a:t>спотовой</a:t>
            </a:r>
            <a:r>
              <a:rPr lang="ru-RU" sz="2400" b="1" dirty="0">
                <a:solidFill>
                  <a:schemeClr val="tx2"/>
                </a:solidFill>
              </a:rPr>
              <a:t> ценой на Хенри </a:t>
            </a:r>
            <a:r>
              <a:rPr lang="ru-RU" sz="2400" b="1" dirty="0" err="1">
                <a:solidFill>
                  <a:schemeClr val="tx2"/>
                </a:solidFill>
              </a:rPr>
              <a:t>Хаб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474532"/>
              </p:ext>
            </p:extLst>
          </p:nvPr>
        </p:nvGraphicFramePr>
        <p:xfrm>
          <a:off x="251520" y="1772816"/>
          <a:ext cx="8712968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78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032" y="145926"/>
            <a:ext cx="620303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Схема реализации договора </a:t>
            </a:r>
            <a:r>
              <a:rPr lang="en-US" sz="2800" b="1" dirty="0">
                <a:solidFill>
                  <a:schemeClr val="tx2"/>
                </a:solidFill>
              </a:rPr>
              <a:t>VPP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Объект 3" descr="C:\Users\slava\Desktop\5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4"/>
          <a:stretch/>
        </p:blipFill>
        <p:spPr bwMode="auto">
          <a:xfrm>
            <a:off x="287016" y="1124744"/>
            <a:ext cx="8856984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58052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 последние пять лет </a:t>
            </a:r>
            <a:r>
              <a:rPr lang="en-US" b="1" dirty="0">
                <a:solidFill>
                  <a:schemeClr val="tx2"/>
                </a:solidFill>
              </a:rPr>
              <a:t>Chesapeake </a:t>
            </a:r>
            <a:r>
              <a:rPr lang="ru-RU" b="1" dirty="0">
                <a:solidFill>
                  <a:schemeClr val="tx2"/>
                </a:solidFill>
              </a:rPr>
              <a:t>реализовал 10 договоров по схеме </a:t>
            </a:r>
            <a:r>
              <a:rPr lang="en-US" b="1" dirty="0">
                <a:solidFill>
                  <a:schemeClr val="tx2"/>
                </a:solidFill>
              </a:rPr>
              <a:t>VPP</a:t>
            </a:r>
            <a:r>
              <a:rPr lang="ru-RU" b="1" dirty="0">
                <a:solidFill>
                  <a:schemeClr val="tx2"/>
                </a:solidFill>
              </a:rPr>
              <a:t> на общую сумму 6,4 млрд. долл. </a:t>
            </a:r>
            <a:r>
              <a:rPr lang="ru-RU" b="1" dirty="0" smtClean="0">
                <a:solidFill>
                  <a:schemeClr val="tx2"/>
                </a:solidFill>
              </a:rPr>
              <a:t> при средней цене </a:t>
            </a:r>
            <a:r>
              <a:rPr lang="ru-RU" b="1" dirty="0">
                <a:solidFill>
                  <a:schemeClr val="tx2"/>
                </a:solidFill>
              </a:rPr>
              <a:t>в 165 долл./тыс. куб. м).</a:t>
            </a:r>
          </a:p>
        </p:txBody>
      </p:sp>
    </p:spTree>
    <p:extLst>
      <p:ext uri="{BB962C8B-B14F-4D97-AF65-F5344CB8AC3E}">
        <p14:creationId xmlns:p14="http://schemas.microsoft.com/office/powerpoint/2010/main" val="3896556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792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Некоторые структурные изменения на рынке США за последние пять лет</vt:lpstr>
      <vt:lpstr>Соотношение количества действующих буровых на газ и объемов его добычи</vt:lpstr>
      <vt:lpstr>Структура стоимости газа на устье скважины в США в целом и сланцевого газа компании Chesapeake относительно цены HH в 2007-2011 гг., долл./тыс. куб. м</vt:lpstr>
      <vt:lpstr>Полный цикл затрат на добычу сланцевого газа компании Southwestern</vt:lpstr>
      <vt:lpstr>Цена безубыточности* сланцевого газа </vt:lpstr>
      <vt:lpstr>Динамика добычи и цен на углеводороды в США в 2007-2012 гг.</vt:lpstr>
      <vt:lpstr>Прибыль/убыток от хеджирования крупнейшими независимыми компаниями по добыче сланцевого газа  в сравнении со спотовой ценой на Хенри Хаб</vt:lpstr>
      <vt:lpstr>Схема реализации договора VPP</vt:lpstr>
      <vt:lpstr>Прибыли/убытки от хеджирования своей продукции компании Chesapeake</vt:lpstr>
      <vt:lpstr>Некоторые показатели деятельности компании Chesapeake в 2011-2012 гг., млрд. долл.</vt:lpstr>
      <vt:lpstr>США: экология</vt:lpstr>
      <vt:lpstr>Текущее отношение ЕС к гидроразрыву</vt:lpstr>
      <vt:lpstr>Европа:  общественные протесты vs гидроразрыва</vt:lpstr>
      <vt:lpstr>Перспектива добычи сланцевого газа в Европе, млрд. куб.м.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Мельникова</dc:creator>
  <cp:lastModifiedBy>Светлана Мельникова</cp:lastModifiedBy>
  <cp:revision>26</cp:revision>
  <dcterms:created xsi:type="dcterms:W3CDTF">2012-11-25T13:44:39Z</dcterms:created>
  <dcterms:modified xsi:type="dcterms:W3CDTF">2013-04-03T19:50:07Z</dcterms:modified>
</cp:coreProperties>
</file>