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91" r:id="rId3"/>
    <p:sldId id="297" r:id="rId4"/>
    <p:sldId id="298" r:id="rId5"/>
    <p:sldId id="295" r:id="rId6"/>
    <p:sldId id="293" r:id="rId7"/>
    <p:sldId id="290" r:id="rId8"/>
    <p:sldId id="296" r:id="rId9"/>
    <p:sldId id="302" r:id="rId10"/>
    <p:sldId id="299" r:id="rId11"/>
    <p:sldId id="300" r:id="rId12"/>
    <p:sldId id="301" r:id="rId13"/>
    <p:sldId id="26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3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5465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294" userDrawn="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СЙ" initials="М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5959"/>
    <a:srgbClr val="C0504D"/>
    <a:srgbClr val="030409"/>
    <a:srgbClr val="7260A0"/>
    <a:srgbClr val="E6B9B8"/>
    <a:srgbClr val="B0B0B0"/>
    <a:srgbClr val="8EB4E3"/>
    <a:srgbClr val="558ED5"/>
    <a:srgbClr val="23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1" autoAdjust="0"/>
    <p:restoredTop sz="95175" autoAdjust="0"/>
  </p:normalViewPr>
  <p:slideViewPr>
    <p:cSldViewPr>
      <p:cViewPr>
        <p:scale>
          <a:sx n="100" d="100"/>
          <a:sy n="100" d="100"/>
        </p:scale>
        <p:origin x="-1066" y="67"/>
      </p:cViewPr>
      <p:guideLst>
        <p:guide orient="horz" pos="663"/>
        <p:guide orient="horz" pos="3974"/>
        <p:guide orient="horz" pos="3294"/>
        <p:guide pos="340"/>
        <p:guide pos="54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F09FFB6-05F4-4CD3-9311-E8B4EF399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40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ru-RU" smtClean="0">
                <a:latin typeface="Arial" charset="0"/>
              </a:rPr>
              <a:t>VFYNBRJH1794</a:t>
            </a:r>
            <a:endParaRPr lang="ru-RU" altLang="ru-RU" smtClean="0">
              <a:latin typeface="Arial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8C3366-AAE0-498B-B96E-24ADED15BC6A}" type="slidenum">
              <a:rPr lang="ru-RU" altLang="ru-RU" smtClean="0"/>
              <a:pPr eaLnBrk="1" hangingPunct="1">
                <a:spcBef>
                  <a:spcPct val="0"/>
                </a:spcBef>
              </a:pPr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4049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/>
        </p:nvGraphicFramePr>
        <p:xfrm>
          <a:off x="4252913" y="0"/>
          <a:ext cx="4891087" cy="443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6" name="Image" r:id="rId3" imgW="8228571" imgH="8711111" progId="Photoshop.Image.6">
                  <p:embed/>
                </p:oleObj>
              </mc:Choice>
              <mc:Fallback>
                <p:oleObj name="Image" r:id="rId3" imgW="8228571" imgH="8711111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252913" y="0"/>
                        <a:ext cx="4891087" cy="443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7A98CD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8" descr="Light horizontal"/>
          <p:cNvSpPr>
            <a:spLocks noChangeArrowheads="1"/>
          </p:cNvSpPr>
          <p:nvPr/>
        </p:nvSpPr>
        <p:spPr bwMode="gray">
          <a:xfrm>
            <a:off x="0" y="9525"/>
            <a:ext cx="1476375" cy="6848475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ltGray">
          <a:xfrm flipV="1">
            <a:off x="0" y="4267200"/>
            <a:ext cx="9144000" cy="1106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ltGray">
          <a:xfrm>
            <a:off x="1474788" y="5156200"/>
            <a:ext cx="7129462" cy="504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4254500" y="6088063"/>
            <a:ext cx="1079500" cy="603250"/>
            <a:chOff x="2680" y="3678"/>
            <a:chExt cx="680" cy="380"/>
          </a:xfrm>
        </p:grpSpPr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200" b="1" smtClean="0">
                  <a:solidFill>
                    <a:schemeClr val="tx2"/>
                  </a:solidFill>
                  <a:latin typeface="Verdana" pitchFamily="34" charset="0"/>
                </a:rPr>
                <a:t>LOGO</a:t>
              </a: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3548063"/>
            <a:ext cx="7239000" cy="1371600"/>
          </a:xfrm>
        </p:spPr>
        <p:txBody>
          <a:bodyPr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14488" y="5224463"/>
            <a:ext cx="6858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2315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2ABFE-D078-4F64-B19F-813BE4E4E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9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CAD7F-E4C4-41B9-BF09-3FFCDBC29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6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688" y="319088"/>
            <a:ext cx="71628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6325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77666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1889F-E2A4-4CD0-BE34-95BC2D1C8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24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688" y="319088"/>
            <a:ext cx="71628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B5CB9-8D17-490B-BD35-BAEDB187C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9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615B4-7EE9-4DA0-9A1B-E2733D580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3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8DEE9-0AFF-45AF-836E-CFB0BDB49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9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9309F-63ED-4BD4-852A-B272FC67E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9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F3BA5-E288-4BA5-AACA-7F23E20E0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8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4D3C8-C4B2-4A65-906E-E56814B31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7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7EA52-93A6-45D1-81AE-182983482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8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1FB64-DB71-43C1-B7D9-43564C364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4811D-70B7-4548-A1C9-DA2DA213F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5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 descr="Light horizontal"/>
          <p:cNvSpPr>
            <a:spLocks noChangeArrowheads="1"/>
          </p:cNvSpPr>
          <p:nvPr/>
        </p:nvSpPr>
        <p:spPr bwMode="gray">
          <a:xfrm>
            <a:off x="0" y="0"/>
            <a:ext cx="46831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7" name="Rectangle 16"/>
          <p:cNvSpPr>
            <a:spLocks noChangeArrowheads="1"/>
          </p:cNvSpPr>
          <p:nvPr/>
        </p:nvSpPr>
        <p:spPr bwMode="invGray">
          <a:xfrm>
            <a:off x="0" y="-26988"/>
            <a:ext cx="9144000" cy="6921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28" name="Line 17"/>
          <p:cNvSpPr>
            <a:spLocks noChangeShapeType="1"/>
          </p:cNvSpPr>
          <p:nvPr/>
        </p:nvSpPr>
        <p:spPr bwMode="gray">
          <a:xfrm>
            <a:off x="468313" y="6410325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" name="AutoShape 18"/>
          <p:cNvSpPr>
            <a:spLocks noChangeArrowheads="1"/>
          </p:cNvSpPr>
          <p:nvPr/>
        </p:nvSpPr>
        <p:spPr bwMode="blackWhite">
          <a:xfrm>
            <a:off x="468313" y="233363"/>
            <a:ext cx="7488237" cy="720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Name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6513"/>
            <a:ext cx="21336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pPr>
              <a:defRPr/>
            </a:pPr>
            <a:fld id="{EAE08197-EC81-4861-B10B-C558D273D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47688" y="319088"/>
            <a:ext cx="71628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b="1" smtClean="0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1036" name="AutoShape 14"/>
          <p:cNvSpPr>
            <a:spLocks noChangeArrowheads="1"/>
          </p:cNvSpPr>
          <p:nvPr/>
        </p:nvSpPr>
        <p:spPr bwMode="ltGray">
          <a:xfrm rot="5400000">
            <a:off x="8397876" y="-136525"/>
            <a:ext cx="284162" cy="750887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  <p:sldLayoutId id="214748401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7156" y="980728"/>
            <a:ext cx="7345362" cy="1973932"/>
          </a:xfrm>
        </p:spPr>
        <p:txBody>
          <a:bodyPr/>
          <a:lstStyle/>
          <a:p>
            <a:pPr algn="ctr">
              <a:defRPr/>
            </a:pPr>
            <a:r>
              <a:rPr lang="ru-RU" sz="2400" dirty="0"/>
              <a:t>АДАПТАЦИЯ МИРОВОЙ НЕФТЕПЕРЕРАБАТЫВАЮЩЕЙ ПРОМЫШЛЕННОСТИ К МЕНЯЮЩЕМУСЯ </a:t>
            </a:r>
            <a:r>
              <a:rPr lang="ru-RU" sz="2400" dirty="0" smtClean="0"/>
              <a:t>СЫРЬЮ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6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4293096"/>
            <a:ext cx="7128792" cy="432048"/>
          </a:xfrm>
        </p:spPr>
        <p:txBody>
          <a:bodyPr/>
          <a:lstStyle/>
          <a:p>
            <a:r>
              <a:rPr lang="ru-RU" altLang="ru-RU" sz="2000" dirty="0"/>
              <a:t>Капустин Никита </a:t>
            </a:r>
            <a:r>
              <a:rPr lang="ru-RU" altLang="ru-RU" sz="2000" dirty="0" smtClean="0"/>
              <a:t>Олегович</a:t>
            </a:r>
          </a:p>
        </p:txBody>
      </p:sp>
      <p:pic>
        <p:nvPicPr>
          <p:cNvPr id="1126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6092825"/>
            <a:ext cx="14890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2124075" y="5260975"/>
            <a:ext cx="49684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Arial" charset="0"/>
              </a:rPr>
              <a:t>Институт энергетических исследований РАН</a:t>
            </a:r>
            <a:endParaRPr lang="ru-RU" altLang="ru-RU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1512888" y="5734050"/>
            <a:ext cx="7091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sz="1600" dirty="0" smtClean="0">
                <a:latin typeface="Arial" charset="0"/>
              </a:rPr>
              <a:t>Москва</a:t>
            </a:r>
            <a:r>
              <a:rPr lang="en-US" altLang="ru-RU" sz="1600" dirty="0" smtClean="0">
                <a:latin typeface="Arial" charset="0"/>
              </a:rPr>
              <a:t>                                                                           </a:t>
            </a:r>
            <a:r>
              <a:rPr lang="ru-RU" altLang="ru-RU" sz="1600" i="1" dirty="0" smtClean="0">
                <a:latin typeface="Arial" charset="0"/>
              </a:rPr>
              <a:t>1</a:t>
            </a:r>
            <a:r>
              <a:rPr lang="en-US" altLang="ru-RU" sz="1600" i="1" dirty="0" smtClean="0">
                <a:latin typeface="Arial" charset="0"/>
              </a:rPr>
              <a:t>3</a:t>
            </a:r>
            <a:r>
              <a:rPr lang="ru-RU" altLang="ru-RU" sz="1600" i="1" dirty="0" smtClean="0">
                <a:latin typeface="Arial" charset="0"/>
              </a:rPr>
              <a:t> февраля </a:t>
            </a:r>
            <a:r>
              <a:rPr lang="en-US" altLang="ru-RU" sz="1600" i="1" dirty="0" smtClean="0">
                <a:latin typeface="Arial" charset="0"/>
              </a:rPr>
              <a:t>201</a:t>
            </a:r>
            <a:r>
              <a:rPr lang="ru-RU" altLang="ru-RU" sz="1600" i="1" dirty="0" smtClean="0">
                <a:latin typeface="Arial" charset="0"/>
              </a:rPr>
              <a:t>8</a:t>
            </a:r>
            <a:endParaRPr lang="ru-RU" altLang="ru-RU" sz="1600" b="1" dirty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ru-RU" altLang="ru-RU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Модернизация в России…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615B4-7EE9-4DA0-9A1B-E2733D5805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87" y="65088"/>
            <a:ext cx="10810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288280" cy="313309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19672" y="4581128"/>
            <a:ext cx="528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Прирост мощностей вторичных процессов нефтепереработки в 2015 - 2025 годы к 2015 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4284" y="5805264"/>
            <a:ext cx="2563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Источник: ИНЭИ 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400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…и ее цена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615B4-7EE9-4DA0-9A1B-E2733D5805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87" y="65088"/>
            <a:ext cx="10810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7"/>
            <a:ext cx="5606137" cy="34643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41071" y="5013176"/>
            <a:ext cx="5226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Капиталовложения (левая ось) и накопленные капиталовложения (правая ось) в нефтепереработку в России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989930"/>
            <a:ext cx="2563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Источник: ИНЭИ 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4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Экспортные ниши Российской НПП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615B4-7EE9-4DA0-9A1B-E2733D5805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87" y="65088"/>
            <a:ext cx="10810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5256584" cy="354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47252" y="492933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Доли ключевых направлений экспорта Российских нефтепродуктов и рыночные ниши России в 2016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74870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Источник</a:t>
            </a:r>
            <a:r>
              <a:rPr lang="en-US" i="1" dirty="0"/>
              <a:t>: British Petroleum Company. BP Statistical Review of World Energy 2017. London</a:t>
            </a:r>
            <a:r>
              <a:rPr lang="ru-RU" i="1" dirty="0"/>
              <a:t>: </a:t>
            </a:r>
            <a:r>
              <a:rPr lang="en-US" i="1" dirty="0"/>
              <a:t>British Petroleum Co</a:t>
            </a:r>
            <a:r>
              <a:rPr lang="ru-RU" i="1" dirty="0"/>
              <a:t>, 2017.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39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476375" y="5233988"/>
            <a:ext cx="7096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Arial" charset="0"/>
              </a:rPr>
              <a:t>Институт Энергетических Исследований (ИНЭИ РАН)</a:t>
            </a:r>
            <a:endParaRPr lang="ru-RU" alt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1600200" y="4293096"/>
            <a:ext cx="6972300" cy="6397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2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  <a:endParaRPr lang="ru-RU" sz="32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9156" name="Прямоугольник 4"/>
          <p:cNvSpPr>
            <a:spLocks noChangeArrowheads="1"/>
          </p:cNvSpPr>
          <p:nvPr/>
        </p:nvSpPr>
        <p:spPr bwMode="auto">
          <a:xfrm>
            <a:off x="1500783" y="332656"/>
            <a:ext cx="7467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800" dirty="0"/>
              <a:t>Капустин Никита </a:t>
            </a:r>
            <a:r>
              <a:rPr lang="ru-RU" altLang="ru-RU" sz="2800" dirty="0" smtClean="0"/>
              <a:t>Олегович</a:t>
            </a:r>
            <a:endParaRPr lang="ru-RU" sz="2800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4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arn-CL" sz="24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-mail: </a:t>
            </a:r>
            <a:r>
              <a:rPr lang="arn-CL" sz="2400" i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nikita.kapustin@mail.ru</a:t>
            </a:r>
            <a:endParaRPr lang="ru-RU" sz="2400" b="1" i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084612"/>
            <a:ext cx="14890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688" y="319088"/>
            <a:ext cx="7336680" cy="563562"/>
          </a:xfrm>
        </p:spPr>
        <p:txBody>
          <a:bodyPr/>
          <a:lstStyle/>
          <a:p>
            <a:r>
              <a:rPr lang="ru-RU" sz="2400" b="1" dirty="0" smtClean="0"/>
              <a:t>Перспективы мировой нефтепереработки до 2025 года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615B4-7EE9-4DA0-9A1B-E2733D5805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87" y="65088"/>
            <a:ext cx="10810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16824" cy="43204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7212" y="5805264"/>
            <a:ext cx="2563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Источник: ИНЭИ РАН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14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Основные вызовы для мировой нефтепереработки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Стагнирующий</a:t>
            </a:r>
            <a:r>
              <a:rPr lang="ru-RU" dirty="0" smtClean="0"/>
              <a:t> спрос в развитых странах и </a:t>
            </a:r>
            <a:r>
              <a:rPr lang="ru-RU" dirty="0" err="1" smtClean="0"/>
              <a:t>межтопливная</a:t>
            </a:r>
            <a:r>
              <a:rPr lang="ru-RU" dirty="0" smtClean="0"/>
              <a:t> конкуренция</a:t>
            </a:r>
          </a:p>
          <a:p>
            <a:r>
              <a:rPr lang="ru-RU" dirty="0" smtClean="0"/>
              <a:t>Ужесточение требований к качеству топлив</a:t>
            </a:r>
          </a:p>
          <a:p>
            <a:r>
              <a:rPr lang="ru-RU" dirty="0" smtClean="0"/>
              <a:t>Вымещение высокосернистых и тяжелых нефтепродуктов</a:t>
            </a:r>
          </a:p>
          <a:p>
            <a:r>
              <a:rPr lang="ru-RU" dirty="0"/>
              <a:t>и</a:t>
            </a:r>
            <a:r>
              <a:rPr lang="ru-RU" dirty="0" smtClean="0"/>
              <a:t>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615B4-7EE9-4DA0-9A1B-E2733D5805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87" y="65088"/>
            <a:ext cx="10810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81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…ухудшающееся качество сырья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615B4-7EE9-4DA0-9A1B-E2733D5805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7106" name="Picture 2" descr="C:\Users\admin\Downloads\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29" y="1782108"/>
            <a:ext cx="7361558" cy="39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87" y="65088"/>
            <a:ext cx="10810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760093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Среднее содержание серы в нефти, перерабатываемой в США</a:t>
            </a:r>
          </a:p>
        </p:txBody>
      </p:sp>
    </p:spTree>
    <p:extLst>
      <p:ext uri="{BB962C8B-B14F-4D97-AF65-F5344CB8AC3E}">
        <p14:creationId xmlns:p14="http://schemas.microsoft.com/office/powerpoint/2010/main" val="4247556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Все большую важность приобретают вторичные процессы переработки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615B4-7EE9-4DA0-9A1B-E2733D5805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87" y="65088"/>
            <a:ext cx="10810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523918"/>
              </p:ext>
            </p:extLst>
          </p:nvPr>
        </p:nvGraphicFramePr>
        <p:xfrm>
          <a:off x="467544" y="1844824"/>
          <a:ext cx="8568951" cy="39141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7858"/>
                <a:gridCol w="1696518"/>
                <a:gridCol w="2631637"/>
                <a:gridCol w="2182938"/>
              </a:tblGrid>
              <a:tr h="470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Конверсионные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Гидрооблагораживающие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Октаноповышающие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США и Канада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Латинская Америка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Африка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67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 и Прикаспийский регион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0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Ближний Восток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Прочая Азия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3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57332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Источник</a:t>
            </a:r>
            <a:r>
              <a:rPr lang="en-US" i="1" dirty="0"/>
              <a:t>: Organization of the Petroleum Exporting Countries. </a:t>
            </a:r>
            <a:r>
              <a:rPr lang="ru-RU" i="1" dirty="0"/>
              <a:t>2017 </a:t>
            </a:r>
            <a:r>
              <a:rPr lang="en-US" i="1" dirty="0"/>
              <a:t>OPEC World Oil Outlook</a:t>
            </a:r>
            <a:r>
              <a:rPr lang="ru-RU" i="1" dirty="0"/>
              <a:t>.</a:t>
            </a:r>
            <a:endParaRPr lang="ru-RU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12474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Совокупный прирост вторичных мощностей по регионам мира за период с 2017 по 2022 год</a:t>
            </a:r>
          </a:p>
        </p:txBody>
      </p:sp>
    </p:spTree>
    <p:extLst>
      <p:ext uri="{BB962C8B-B14F-4D97-AF65-F5344CB8AC3E}">
        <p14:creationId xmlns:p14="http://schemas.microsoft.com/office/powerpoint/2010/main" val="384795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Сырьевые перспективы мировой нефтяной промышленности…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615B4-7EE9-4DA0-9A1B-E2733D5805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87" y="65088"/>
            <a:ext cx="10810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048672" cy="39604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5768389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Источник: </a:t>
            </a:r>
            <a:r>
              <a:rPr lang="en-US" i="1" dirty="0"/>
              <a:t>EIA. World Shale Resource </a:t>
            </a:r>
            <a:r>
              <a:rPr lang="en-US" i="1" dirty="0" smtClean="0"/>
              <a:t>Assessments</a:t>
            </a:r>
            <a:r>
              <a:rPr lang="ru-RU" i="1" dirty="0" smtClean="0"/>
              <a:t>; </a:t>
            </a:r>
            <a:r>
              <a:rPr lang="en-US" i="1" dirty="0"/>
              <a:t>USGS. Heavy Oil and Natural Bitumen—Strategic Petroleum Resources.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9587" y="5287228"/>
            <a:ext cx="4305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Ресурсная база нетрадиционной нефти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04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…и их особенности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615B4-7EE9-4DA0-9A1B-E2733D5805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87" y="65088"/>
            <a:ext cx="10810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2055" y="551723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Источник: Прогноз развития энергетики мира и России, ИНЭИ РАН, АЦ при правительстве РФ, Москва, 2016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136049"/>
              </p:ext>
            </p:extLst>
          </p:nvPr>
        </p:nvGraphicFramePr>
        <p:xfrm>
          <a:off x="548999" y="1844824"/>
          <a:ext cx="8532947" cy="2838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2543"/>
                <a:gridCol w="727677"/>
                <a:gridCol w="1368152"/>
                <a:gridCol w="720080"/>
                <a:gridCol w="648072"/>
                <a:gridCol w="648072"/>
                <a:gridCol w="1080120"/>
                <a:gridCol w="864096"/>
                <a:gridCol w="1224135"/>
              </a:tblGrid>
              <a:tr h="26348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Сланцевая нефть (LTO)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Традиционная нефть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Тяжелая нефть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78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Усреднённый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Eagle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Ford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Bakken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WTI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Brent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Arabian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Light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WCS (Канада)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Merey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(Венесуэла)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</a:tr>
              <a:tr h="26348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API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</a:tr>
              <a:tr h="65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кг/м</a:t>
                      </a:r>
                      <a:r>
                        <a:rPr lang="ru-RU" sz="16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aseline="30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790,7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858,2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</a:tr>
              <a:tr h="39522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Сернистость,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244" marR="45244" marT="0" marB="0" anchor="b"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52055" y="1381418"/>
            <a:ext cx="8484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товарных характеристик традиционных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8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Фракционный состав так же значительно разнится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615B4-7EE9-4DA0-9A1B-E2733D5805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87" y="65088"/>
            <a:ext cx="10810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2055" y="551723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Источник: Прогноз развития энергетики мира и России, ИНЭИ РАН, АЦ при правительстве РФ, Москва, 2016</a:t>
            </a: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72" y="1124744"/>
            <a:ext cx="7560840" cy="380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2452" y="4974694"/>
            <a:ext cx="7118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фракционного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новых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традиционных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73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Нетрадиционная нефть уже оказывает влияние на региональные рынки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615B4-7EE9-4DA0-9A1B-E2733D5805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60" y="2060848"/>
            <a:ext cx="706596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6021288"/>
            <a:ext cx="5236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Источник: </a:t>
            </a:r>
            <a:r>
              <a:rPr lang="en-US" i="1" dirty="0" smtClean="0"/>
              <a:t>US Energy Information Administration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1751" y="5013176"/>
            <a:ext cx="4152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Структура импорта </a:t>
            </a:r>
            <a:r>
              <a:rPr lang="ru-RU" b="1" dirty="0" err="1" smtClean="0"/>
              <a:t>нефтей</a:t>
            </a:r>
            <a:r>
              <a:rPr lang="ru-RU" b="1" dirty="0" smtClean="0"/>
              <a:t> в США</a:t>
            </a: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87" y="65088"/>
            <a:ext cx="1081087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2872" y="119675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A75959"/>
                </a:solidFill>
              </a:rPr>
              <a:t>Парадоксально, </a:t>
            </a:r>
            <a:r>
              <a:rPr lang="ru-RU" dirty="0" err="1" smtClean="0">
                <a:solidFill>
                  <a:srgbClr val="A75959"/>
                </a:solidFill>
              </a:rPr>
              <a:t>высококомплексные</a:t>
            </a:r>
            <a:r>
              <a:rPr lang="ru-RU" dirty="0" smtClean="0">
                <a:solidFill>
                  <a:srgbClr val="A75959"/>
                </a:solidFill>
              </a:rPr>
              <a:t> НПЗ США оказываются не заинтересованы в добываемой в стране легкой нефти…</a:t>
            </a:r>
            <a:endParaRPr lang="ru-RU" dirty="0">
              <a:solidFill>
                <a:srgbClr val="A7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57952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134l">
  <a:themeElements>
    <a:clrScheme name="cdb2004134l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cdb2004134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34l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4l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34l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cdb2004134l</Template>
  <TotalTime>21111</TotalTime>
  <Words>444</Words>
  <Application>Microsoft Office PowerPoint</Application>
  <PresentationFormat>Экран (4:3)</PresentationFormat>
  <Paragraphs>131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cdb2004134l</vt:lpstr>
      <vt:lpstr>Image</vt:lpstr>
      <vt:lpstr>АДАПТАЦИЯ МИРОВОЙ НЕФТЕПЕРЕРАБАТЫВАЮЩЕЙ ПРОМЫШЛЕННОСТИ К МЕНЯЮЩЕМУСЯ СЫРЬЮ</vt:lpstr>
      <vt:lpstr>Перспективы мировой нефтепереработки до 2025 года</vt:lpstr>
      <vt:lpstr>Основные вызовы для мировой нефтепереработки</vt:lpstr>
      <vt:lpstr>…ухудшающееся качество сырья</vt:lpstr>
      <vt:lpstr>Все большую важность приобретают вторичные процессы переработки</vt:lpstr>
      <vt:lpstr>Сырьевые перспективы мировой нефтяной промышленности…</vt:lpstr>
      <vt:lpstr>…и их особенности</vt:lpstr>
      <vt:lpstr>Фракционный состав так же значительно разнится</vt:lpstr>
      <vt:lpstr>Нетрадиционная нефть уже оказывает влияние на региональные рынки</vt:lpstr>
      <vt:lpstr>Модернизация в России…</vt:lpstr>
      <vt:lpstr>…и ее цена</vt:lpstr>
      <vt:lpstr>Экспортные ниши Российской НПП</vt:lpstr>
      <vt:lpstr>Презентация PowerPoint</vt:lpstr>
    </vt:vector>
  </TitlesOfParts>
  <Company>ИНЭИ РАН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положения экспортной политики ОАО «Газпром»</dc:title>
  <dc:creator>Татьяна Митрова</dc:creator>
  <cp:lastModifiedBy>admin</cp:lastModifiedBy>
  <cp:revision>550</cp:revision>
  <dcterms:created xsi:type="dcterms:W3CDTF">2007-11-22T08:21:35Z</dcterms:created>
  <dcterms:modified xsi:type="dcterms:W3CDTF">2018-02-12T19:09:48Z</dcterms:modified>
</cp:coreProperties>
</file>