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0" r:id="rId6"/>
    <p:sldId id="272" r:id="rId7"/>
    <p:sldId id="271" r:id="rId8"/>
    <p:sldId id="263" r:id="rId9"/>
    <p:sldId id="273" r:id="rId10"/>
    <p:sldId id="276" r:id="rId11"/>
    <p:sldId id="259" r:id="rId12"/>
    <p:sldId id="269" r:id="rId13"/>
    <p:sldId id="274" r:id="rId14"/>
    <p:sldId id="275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25" y="-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A04-4139-4EEA-BA20-12020560583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D501-D4A2-43F4-906B-D07043CA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6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A04-4139-4EEA-BA20-12020560583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D501-D4A2-43F4-906B-D07043CA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5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A04-4139-4EEA-BA20-12020560583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D501-D4A2-43F4-906B-D07043CA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6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A04-4139-4EEA-BA20-12020560583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D501-D4A2-43F4-906B-D07043CA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A04-4139-4EEA-BA20-12020560583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D501-D4A2-43F4-906B-D07043CA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8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A04-4139-4EEA-BA20-12020560583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D501-D4A2-43F4-906B-D07043CA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49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A04-4139-4EEA-BA20-12020560583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D501-D4A2-43F4-906B-D07043CA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3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A04-4139-4EEA-BA20-12020560583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D501-D4A2-43F4-906B-D07043CA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9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A04-4139-4EEA-BA20-12020560583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D501-D4A2-43F4-906B-D07043CA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5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A04-4139-4EEA-BA20-12020560583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D501-D4A2-43F4-906B-D07043CA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4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A04-4139-4EEA-BA20-12020560583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D501-D4A2-43F4-906B-D07043CA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5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29A04-4139-4EEA-BA20-120205605837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AD501-D4A2-43F4-906B-D07043CA3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5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429000"/>
            <a:ext cx="7772400" cy="1470025"/>
          </a:xfrm>
        </p:spPr>
        <p:txBody>
          <a:bodyPr/>
          <a:lstStyle/>
          <a:p>
            <a:r>
              <a:rPr lang="ru-RU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поставок американского СПГ в Европу</a:t>
            </a:r>
            <a:endParaRPr lang="ru-RU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smtClean="0"/>
              <a:t>Светлана Мельникова</a:t>
            </a:r>
          </a:p>
          <a:p>
            <a:r>
              <a:rPr lang="ru-RU" sz="2400" b="1" smtClean="0"/>
              <a:t>ИНЭИ РАН</a:t>
            </a:r>
          </a:p>
          <a:p>
            <a:r>
              <a:rPr lang="ru-RU" sz="2400" b="1" smtClean="0"/>
              <a:t>Минск, 12 апреля 2016 года</a:t>
            </a:r>
            <a:endParaRPr lang="ru-RU" sz="24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05"/>
            <a:ext cx="9155303" cy="262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71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31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Прибыльность/убыточность поставок американского СПГ в Великобританию в зависимости от стоимости сырья и цен </a:t>
            </a:r>
            <a:r>
              <a:rPr lang="ru-RU" sz="31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</a:t>
            </a:r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073473" cy="32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56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затрат на поставки СПГ с </a:t>
            </a:r>
            <a:r>
              <a:rPr lang="en-US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Sabine Pass </a:t>
            </a:r>
            <a:r>
              <a:rPr lang="ru-RU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Европу, </a:t>
            </a:r>
            <a:r>
              <a:rPr lang="en-US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$/MBTU</a:t>
            </a:r>
            <a:endParaRPr lang="ru-RU" sz="28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187"/>
            <a:ext cx="9144000" cy="549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2051720" y="2492896"/>
            <a:ext cx="2592288" cy="1296144"/>
          </a:xfrm>
          <a:prstGeom prst="wedgeRectCallout">
            <a:avLst>
              <a:gd name="adj1" fmla="val -54407"/>
              <a:gd name="adj2" fmla="val 69561"/>
            </a:avLst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95736" y="249289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C00000"/>
                </a:solidFill>
              </a:rPr>
              <a:t>При оценке краткосрочных затрат исключили стоимость сжижения</a:t>
            </a:r>
            <a:endParaRPr lang="ru-RU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1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26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долгосрочных и краткосрочных издержек на поставку американского СПГ в Европу</a:t>
            </a:r>
            <a:endParaRPr lang="ru-RU" sz="24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8028384" cy="486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078"/>
            <a:ext cx="3981950" cy="145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098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929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долгосрочных и краткосрочных издержек на поставку американского СПГ в Европу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2" y="2132856"/>
            <a:ext cx="900100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2093397" cy="108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394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ru-RU" sz="24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долгосрочных и краткосрочных издержек на поставку американского СПГ в Европу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928992" cy="48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1" y="1340768"/>
            <a:ext cx="4411216" cy="4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873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77672" cy="648072"/>
          </a:xfrm>
        </p:spPr>
        <p:txBody>
          <a:bodyPr>
            <a:normAutofit/>
          </a:bodyPr>
          <a:lstStyle/>
          <a:p>
            <a:r>
              <a:rPr lang="ru-RU" sz="32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котировок компании </a:t>
            </a:r>
            <a:r>
              <a:rPr lang="en-US" sz="32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Cheniere Energy</a:t>
            </a:r>
            <a:endParaRPr lang="ru-RU" sz="32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3649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14096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Начало стр-ва 1-2 очередей </a:t>
            </a:r>
            <a:r>
              <a:rPr lang="en-US" b="1" smtClean="0"/>
              <a:t>SP</a:t>
            </a:r>
            <a:endParaRPr lang="ru-RU" b="1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79512" y="3114647"/>
            <a:ext cx="2088232" cy="772781"/>
          </a:xfrm>
          <a:prstGeom prst="wedgeRectCallout">
            <a:avLst>
              <a:gd name="adj1" fmla="val 20317"/>
              <a:gd name="adj2" fmla="val 89326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602281" y="1957929"/>
            <a:ext cx="2232248" cy="672616"/>
          </a:xfrm>
          <a:prstGeom prst="wedgeRectCallout">
            <a:avLst>
              <a:gd name="adj1" fmla="val 22597"/>
              <a:gd name="adj2" fmla="val 213821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46297" y="198884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Начало стр-ва 3-4 очередей </a:t>
            </a:r>
            <a:r>
              <a:rPr lang="en-US" b="1" smtClean="0"/>
              <a:t>SP</a:t>
            </a:r>
            <a:endParaRPr lang="ru-RU" b="1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164288" y="1529172"/>
            <a:ext cx="1476165" cy="646331"/>
          </a:xfrm>
          <a:prstGeom prst="wedgeRectCallout">
            <a:avLst>
              <a:gd name="adj1" fmla="val 20634"/>
              <a:gd name="adj2" fmla="val 236731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344308" y="155679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Первая партия СПГ</a:t>
            </a:r>
            <a:endParaRPr lang="ru-RU" b="1"/>
          </a:p>
        </p:txBody>
      </p:sp>
      <p:sp>
        <p:nvSpPr>
          <p:cNvPr id="3" name="TextBox 2"/>
          <p:cNvSpPr txBox="1"/>
          <p:nvPr/>
        </p:nvSpPr>
        <p:spPr>
          <a:xfrm>
            <a:off x="179513" y="5733256"/>
            <a:ext cx="8460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/>
              <a:t>Капитальные вложения компании </a:t>
            </a:r>
            <a:r>
              <a:rPr lang="en-US" sz="2000" b="1" smtClean="0"/>
              <a:t>Cheniere Energy </a:t>
            </a:r>
            <a:r>
              <a:rPr lang="ru-RU" sz="2000" b="1" smtClean="0"/>
              <a:t>во все свои проекты по производству СПГ по состоянию </a:t>
            </a:r>
            <a:r>
              <a:rPr lang="ru-RU" sz="2000" b="1" smtClean="0"/>
              <a:t>на </a:t>
            </a:r>
            <a:r>
              <a:rPr lang="ru-RU" sz="2000" b="1" smtClean="0"/>
              <a:t>февраль 2016 года составили 30 млрд. долл.</a:t>
            </a:r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val="215766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Мировой рынок СПГ по итогам 2015 года</a:t>
            </a:r>
            <a:endParaRPr lang="ru-RU" sz="28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9"/>
            <a:ext cx="6876256" cy="312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483" y="4797152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solidFill>
                  <a:srgbClr val="0070C0"/>
                </a:solidFill>
              </a:rPr>
              <a:t>Импорт СПГ странами Европы, 2010-2015 гг., млн.т</a:t>
            </a:r>
            <a:r>
              <a:rPr lang="ru-RU" b="1" smtClean="0">
                <a:solidFill>
                  <a:srgbClr val="0070C0"/>
                </a:solidFill>
              </a:rPr>
              <a:t>. (без учета реэкспорта)</a:t>
            </a:r>
            <a:endParaRPr lang="ru-RU" b="1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09982"/>
            <a:ext cx="5178724" cy="274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8264" y="112474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0070C0"/>
                </a:solidFill>
              </a:rPr>
              <a:t>Мировые мощности по производству СПГ</a:t>
            </a:r>
            <a:endParaRPr lang="ru-RU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0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Строящиеся заводы по производству СПГ в США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64705"/>
            <a:ext cx="5616624" cy="34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7802" y="4365104"/>
            <a:ext cx="5545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mtClean="0"/>
              <a:t>Проект		Мощность	Ввод</a:t>
            </a:r>
          </a:p>
          <a:p>
            <a:r>
              <a:rPr lang="en-US" smtClean="0"/>
              <a:t>Sabine Pass (1-4)	24,5</a:t>
            </a:r>
            <a:r>
              <a:rPr lang="ru-RU" smtClean="0"/>
              <a:t> млрд.к.м</a:t>
            </a:r>
            <a:r>
              <a:rPr lang="en-US" smtClean="0"/>
              <a:t>	2016-2017</a:t>
            </a:r>
          </a:p>
          <a:p>
            <a:r>
              <a:rPr lang="en-US" smtClean="0"/>
              <a:t>Cone Point	7,1</a:t>
            </a:r>
            <a:r>
              <a:rPr lang="ru-RU" smtClean="0"/>
              <a:t> млрд.к.м</a:t>
            </a:r>
            <a:r>
              <a:rPr lang="en-US" smtClean="0"/>
              <a:t>	2017</a:t>
            </a:r>
          </a:p>
          <a:p>
            <a:r>
              <a:rPr lang="en-US" smtClean="0"/>
              <a:t>Cameron		16,3</a:t>
            </a:r>
            <a:r>
              <a:rPr lang="ru-RU" smtClean="0"/>
              <a:t> млрд.к.м</a:t>
            </a:r>
            <a:r>
              <a:rPr lang="en-US" smtClean="0"/>
              <a:t>	2018-19</a:t>
            </a:r>
          </a:p>
          <a:p>
            <a:r>
              <a:rPr lang="en-US" smtClean="0"/>
              <a:t>Freeport		18</a:t>
            </a:r>
            <a:r>
              <a:rPr lang="ru-RU" smtClean="0"/>
              <a:t> млрд.к.м</a:t>
            </a:r>
            <a:r>
              <a:rPr lang="en-US" smtClean="0"/>
              <a:t>	2018-19</a:t>
            </a:r>
          </a:p>
          <a:p>
            <a:r>
              <a:rPr lang="en-US" smtClean="0"/>
              <a:t>Corpus Christi	18,4</a:t>
            </a:r>
            <a:r>
              <a:rPr lang="ru-RU" smtClean="0"/>
              <a:t> млрд.к.м</a:t>
            </a:r>
            <a:r>
              <a:rPr lang="en-US" smtClean="0"/>
              <a:t>	2019</a:t>
            </a:r>
          </a:p>
          <a:p>
            <a:r>
              <a:rPr lang="en-US" smtClean="0"/>
              <a:t>Sabine Pass (5-6)	12</a:t>
            </a:r>
            <a:r>
              <a:rPr lang="ru-RU" smtClean="0"/>
              <a:t> млрд.к.м</a:t>
            </a:r>
            <a:r>
              <a:rPr lang="en-US" smtClean="0"/>
              <a:t>	2019</a:t>
            </a:r>
            <a:endParaRPr lang="ru-RU" smtClean="0"/>
          </a:p>
          <a:p>
            <a:r>
              <a:rPr lang="ru-RU"/>
              <a:t>	</a:t>
            </a:r>
            <a:r>
              <a:rPr lang="ru-RU" smtClean="0"/>
              <a:t>	</a:t>
            </a:r>
            <a:r>
              <a:rPr lang="ru-RU" b="1" smtClean="0"/>
              <a:t>96 млрд.куб.м.</a:t>
            </a:r>
            <a:r>
              <a:rPr lang="en-US" smtClean="0"/>
              <a:t>	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89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Американские новации в практике мирового бизнеса СПГ</a:t>
            </a:r>
            <a:endParaRPr lang="ru-RU" sz="32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smtClean="0"/>
              <a:t>Практически все американские проекты осуществляются на базе простаивающих регазификационных терминалов, чья инфраструктура  используется при их перепрофилировании в заводы СПГ. Капитальные затраты в американских проектах – самые низкие в мире.</a:t>
            </a:r>
            <a:endParaRPr lang="ru-RU" sz="20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t="8831"/>
          <a:stretch/>
        </p:blipFill>
        <p:spPr bwMode="auto">
          <a:xfrm>
            <a:off x="139593" y="2636913"/>
            <a:ext cx="8884625" cy="420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184993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17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Американские новации в практике мирового бизнеса СПГ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001419"/>
          </a:xfrm>
        </p:spPr>
        <p:txBody>
          <a:bodyPr>
            <a:normAutofit/>
          </a:bodyPr>
          <a:lstStyle/>
          <a:p>
            <a:r>
              <a:rPr lang="ru-RU" sz="2000" smtClean="0"/>
              <a:t>Долгосрочный </a:t>
            </a:r>
            <a:r>
              <a:rPr lang="ru-RU" sz="2000" smtClean="0"/>
              <a:t>характер контрактов (20 лет)</a:t>
            </a:r>
          </a:p>
          <a:p>
            <a:r>
              <a:rPr lang="ru-RU" sz="2000" smtClean="0"/>
              <a:t>Принцип </a:t>
            </a:r>
            <a:r>
              <a:rPr lang="en-US" sz="2000" smtClean="0"/>
              <a:t>Take-or-pay</a:t>
            </a:r>
          </a:p>
          <a:p>
            <a:r>
              <a:rPr lang="ru-RU" sz="2000"/>
              <a:t>Толлинговая схема ((</a:t>
            </a:r>
            <a:r>
              <a:rPr lang="en-US" sz="2000"/>
              <a:t>liquefaction fee</a:t>
            </a:r>
            <a:r>
              <a:rPr lang="ru-RU" sz="2000"/>
              <a:t> для проекта </a:t>
            </a:r>
            <a:r>
              <a:rPr lang="en-US" sz="2000"/>
              <a:t>Sabine Pass</a:t>
            </a:r>
            <a:r>
              <a:rPr lang="ru-RU" sz="2000"/>
              <a:t> определен в диапазоне $2,25-3/</a:t>
            </a:r>
            <a:r>
              <a:rPr lang="en-US" sz="2000"/>
              <a:t>MBTU</a:t>
            </a:r>
            <a:r>
              <a:rPr lang="ru-RU" sz="2000"/>
              <a:t> ($80-107/тыс. м3), для проекта </a:t>
            </a:r>
            <a:r>
              <a:rPr lang="en-US" sz="2000"/>
              <a:t>Corpus Christi </a:t>
            </a:r>
            <a:r>
              <a:rPr lang="ru-RU" sz="2000"/>
              <a:t>– уже $3,5/</a:t>
            </a:r>
            <a:r>
              <a:rPr lang="en-US" sz="2000"/>
              <a:t>MBTU</a:t>
            </a:r>
            <a:r>
              <a:rPr lang="ru-RU" sz="2000"/>
              <a:t> ($125/тыс. м3)). </a:t>
            </a:r>
          </a:p>
          <a:p>
            <a:r>
              <a:rPr lang="ru-RU" sz="2000" smtClean="0"/>
              <a:t>Ценовая </a:t>
            </a:r>
            <a:r>
              <a:rPr lang="ru-RU" sz="2000" smtClean="0"/>
              <a:t>привязка к котировкам </a:t>
            </a:r>
            <a:r>
              <a:rPr lang="en-US" sz="2000" smtClean="0"/>
              <a:t>Henry Hub </a:t>
            </a:r>
            <a:r>
              <a:rPr lang="ru-RU" sz="2000" smtClean="0"/>
              <a:t>или европейским хабам</a:t>
            </a:r>
          </a:p>
          <a:p>
            <a:r>
              <a:rPr lang="ru-RU" sz="2000" smtClean="0"/>
              <a:t>Отсутствие географической привязки для конечных поставок</a:t>
            </a:r>
          </a:p>
          <a:p>
            <a:r>
              <a:rPr lang="ru-RU" sz="2000" smtClean="0"/>
              <a:t>Неучастие в прибылях</a:t>
            </a:r>
            <a:r>
              <a:rPr lang="en-US" sz="2000" smtClean="0"/>
              <a:t>/</a:t>
            </a:r>
            <a:r>
              <a:rPr lang="ru-RU" sz="2000" smtClean="0"/>
              <a:t>убытках от конечных продаж.</a:t>
            </a:r>
            <a:endParaRPr lang="ru-RU" sz="20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70559"/>
            <a:ext cx="5940152" cy="288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363339"/>
            <a:ext cx="1886991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70C0"/>
                </a:solidFill>
              </a:rPr>
              <a:t>Американские </a:t>
            </a:r>
            <a:endParaRPr lang="ru-RU" sz="2000" b="1" smtClean="0">
              <a:solidFill>
                <a:srgbClr val="0070C0"/>
              </a:solidFill>
            </a:endParaRPr>
          </a:p>
          <a:p>
            <a:r>
              <a:rPr lang="ru-RU" sz="2000" b="1" smtClean="0">
                <a:solidFill>
                  <a:srgbClr val="0070C0"/>
                </a:solidFill>
              </a:rPr>
              <a:t>контракты СПГ</a:t>
            </a:r>
          </a:p>
          <a:p>
            <a:endParaRPr lang="ru-RU" b="1"/>
          </a:p>
          <a:p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54780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мировых цен СПГ, </a:t>
            </a:r>
            <a:r>
              <a:rPr lang="en-US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$/</a:t>
            </a:r>
            <a:r>
              <a:rPr lang="ru-RU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тыс.куб.м</a:t>
            </a:r>
            <a:endParaRPr lang="ru-RU" sz="28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9043859" cy="586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1196752"/>
            <a:ext cx="1728192" cy="4752528"/>
          </a:xfrm>
          <a:prstGeom prst="rect">
            <a:avLst/>
          </a:prstGeom>
          <a:solidFill>
            <a:srgbClr val="FF6600">
              <a:alpha val="35000"/>
            </a:srgbClr>
          </a:solidFill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796136" y="1196752"/>
            <a:ext cx="3096344" cy="1080120"/>
          </a:xfrm>
          <a:prstGeom prst="wedgeRectCallout">
            <a:avLst>
              <a:gd name="adj1" fmla="val -72069"/>
              <a:gd name="adj2" fmla="val 47200"/>
            </a:avLst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1232023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mtClean="0"/>
              <a:t>Основная </a:t>
            </a:r>
            <a:r>
              <a:rPr lang="ru-RU" sz="1400" b="1"/>
              <a:t>доля </a:t>
            </a:r>
            <a:r>
              <a:rPr lang="ru-RU" sz="1400" b="1" smtClean="0"/>
              <a:t>контрактов </a:t>
            </a:r>
            <a:r>
              <a:rPr lang="ru-RU" sz="1400" b="1"/>
              <a:t>была </a:t>
            </a:r>
            <a:r>
              <a:rPr lang="ru-RU" sz="1400" b="1" smtClean="0"/>
              <a:t>заключена в </a:t>
            </a:r>
            <a:r>
              <a:rPr lang="ru-RU" sz="1400" b="1"/>
              <a:t>2013 </a:t>
            </a:r>
            <a:r>
              <a:rPr lang="ru-RU" sz="1400" b="1" smtClean="0"/>
              <a:t>году, </a:t>
            </a:r>
            <a:r>
              <a:rPr lang="ru-RU" sz="1400" b="1"/>
              <a:t>и только 14 млрд м3 были законтрактованы в 2014-15 </a:t>
            </a:r>
            <a:r>
              <a:rPr lang="ru-RU" sz="1400" b="1" smtClean="0"/>
              <a:t>гг. </a:t>
            </a:r>
            <a:endParaRPr lang="ru-RU" sz="1400" b="1"/>
          </a:p>
        </p:txBody>
      </p:sp>
    </p:spTree>
    <p:extLst>
      <p:ext uri="{BB962C8B-B14F-4D97-AF65-F5344CB8AC3E}">
        <p14:creationId xmlns:p14="http://schemas.microsoft.com/office/powerpoint/2010/main" val="2390552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Ценовой дифференциал между котировками европейских хабов и </a:t>
            </a:r>
            <a:r>
              <a:rPr lang="en-US" sz="32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Henry Hub</a:t>
            </a:r>
            <a:endParaRPr lang="ru-RU" sz="32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7" y="1556792"/>
            <a:ext cx="908707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75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8494" y="188640"/>
            <a:ext cx="4114800" cy="1584176"/>
          </a:xfrm>
        </p:spPr>
        <p:txBody>
          <a:bodyPr>
            <a:normAutofit/>
          </a:bodyPr>
          <a:lstStyle/>
          <a:p>
            <a:r>
              <a:rPr lang="ru-RU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Поставки американского СПГ в ценовой ситуации 2014 года</a:t>
            </a:r>
            <a:endParaRPr lang="ru-RU" sz="28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70" y="3072120"/>
            <a:ext cx="8004230" cy="378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8462"/>
            <a:ext cx="5076058" cy="298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15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Поставки американского СПГ в Европу, </a:t>
            </a:r>
            <a:r>
              <a:rPr lang="en-US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$/</a:t>
            </a:r>
            <a:r>
              <a:rPr lang="ru-RU" sz="28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тыс.куб.м</a:t>
            </a:r>
            <a:endParaRPr lang="ru-RU" sz="280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392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63778"/>
            <a:ext cx="4427984" cy="239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4995799"/>
            <a:ext cx="3728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Доходность</a:t>
            </a:r>
            <a:r>
              <a:rPr lang="en-US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убыточность</a:t>
            </a:r>
          </a:p>
          <a:p>
            <a:r>
              <a:rPr lang="ru-RU" sz="2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поставок с </a:t>
            </a:r>
            <a:r>
              <a:rPr lang="en-US" sz="2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Sabine Pass </a:t>
            </a:r>
            <a:r>
              <a:rPr lang="ru-RU" sz="2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Европу</a:t>
            </a:r>
          </a:p>
        </p:txBody>
      </p:sp>
    </p:spTree>
    <p:extLst>
      <p:ext uri="{BB962C8B-B14F-4D97-AF65-F5344CB8AC3E}">
        <p14:creationId xmlns:p14="http://schemas.microsoft.com/office/powerpoint/2010/main" val="42472834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338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Перспективы поставок американского СПГ в Европу</vt:lpstr>
      <vt:lpstr>Мировой рынок СПГ по итогам 2015 года</vt:lpstr>
      <vt:lpstr>Строящиеся заводы по производству СПГ в США</vt:lpstr>
      <vt:lpstr>Американские новации в практике мирового бизнеса СПГ</vt:lpstr>
      <vt:lpstr>Американские новации в практике мирового бизнеса СПГ</vt:lpstr>
      <vt:lpstr>Динамика мировых цен СПГ, $/тыс.куб.м</vt:lpstr>
      <vt:lpstr>Ценовой дифференциал между котировками европейских хабов и Henry Hub</vt:lpstr>
      <vt:lpstr>Поставки американского СПГ в ценовой ситуации 2014 года</vt:lpstr>
      <vt:lpstr>Поставки американского СПГ в Европу, $/тыс.куб.м</vt:lpstr>
      <vt:lpstr>Прибыльность/убыточность поставок американского СПГ в Великобританию в зависимости от стоимости сырья и цен реализации</vt:lpstr>
      <vt:lpstr>Оценка затрат на поставки СПГ с Sabine Pass в Европу, $/MBTU</vt:lpstr>
      <vt:lpstr>Оценка долгосрочных и краткосрочных издержек на поставку американского СПГ в Европу</vt:lpstr>
      <vt:lpstr>Оценка долгосрочных и краткосрочных издержек на поставку американского СПГ в Европу</vt:lpstr>
      <vt:lpstr>Оценка долгосрочных и краткосрочных издержек на поставку американского СПГ в Европу</vt:lpstr>
      <vt:lpstr>Динамика котировок компании Cheniere Energy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Перспективаы поставок американского СПГ в Европу</dc:title>
  <dc:creator>Светлана Мельникова</dc:creator>
  <cp:lastModifiedBy>Светлана Мельникова</cp:lastModifiedBy>
  <cp:revision>28</cp:revision>
  <dcterms:created xsi:type="dcterms:W3CDTF">2016-04-07T11:02:19Z</dcterms:created>
  <dcterms:modified xsi:type="dcterms:W3CDTF">2016-04-11T04:16:38Z</dcterms:modified>
</cp:coreProperties>
</file>