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sldIdLst>
    <p:sldId id="259" r:id="rId2"/>
    <p:sldId id="310" r:id="rId3"/>
    <p:sldId id="304" r:id="rId4"/>
    <p:sldId id="312" r:id="rId5"/>
    <p:sldId id="313" r:id="rId6"/>
  </p:sldIdLst>
  <p:sldSz cx="9144000" cy="6858000" type="screen4x3"/>
  <p:notesSz cx="6802438" cy="99345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29" autoAdjust="0"/>
    <p:restoredTop sz="50000" autoAdjust="0"/>
  </p:normalViewPr>
  <p:slideViewPr>
    <p:cSldViewPr>
      <p:cViewPr>
        <p:scale>
          <a:sx n="120" d="100"/>
          <a:sy n="120" d="100"/>
        </p:scale>
        <p:origin x="-1518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Верхний колонтитул 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1" name="Дата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798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3BB9F7F-22DB-4A2F-8E78-11DD46135044}" type="datetimeFigureOut">
              <a:rPr lang="ru-RU"/>
              <a:pPr>
                <a:defRPr/>
              </a:pPr>
              <a:t>23.11.2018</a:t>
            </a:fld>
            <a:endParaRPr lang="ru-RU"/>
          </a:p>
        </p:txBody>
      </p:sp>
      <p:sp>
        <p:nvSpPr>
          <p:cNvPr id="6148" name="Образ слайда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7575" y="744538"/>
            <a:ext cx="4967288" cy="372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2053" name="Заметки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43538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04" tIns="45752" rIns="91504" bIns="457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2054" name="Нижний колонтитул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6100"/>
            <a:ext cx="29479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5" name="Номер слайда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6100"/>
            <a:ext cx="294798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25E9A0D-C9A2-4A9F-B9FE-8305237C5E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83256-E1C7-49F8-BED0-3D718A34776D}" type="datetimeFigureOut">
              <a:rPr lang="ru-RU"/>
              <a:pPr>
                <a:defRPr/>
              </a:pPr>
              <a:t>23.11.2018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A45BB-327B-4F85-9AAA-1B7C5A3CEB6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A437F-1B5A-441E-AF23-4F8DC1E70C63}" type="datetimeFigureOut">
              <a:rPr lang="ru-RU"/>
              <a:pPr>
                <a:defRPr/>
              </a:pPr>
              <a:t>23.11.2018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A5AC-B8D9-40DA-B5C4-8FFDAB112C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9785E-29CF-40B1-B9E2-B4A6CA6BCF89}" type="datetimeFigureOut">
              <a:rPr lang="ru-RU"/>
              <a:pPr>
                <a:defRPr/>
              </a:pPr>
              <a:t>23.11.2018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BC3BD-0006-4CBF-B859-203F5BBB5F1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5908A-7636-469B-B76B-B86D4729E66F}" type="datetimeFigureOut">
              <a:rPr lang="ru-RU"/>
              <a:pPr>
                <a:defRPr/>
              </a:pPr>
              <a:t>23.11.2018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37A30-E4CE-4EA2-BC83-EF85F5D54AF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247C4-3DBB-4EB7-9AB5-D18E26B832AE}" type="datetimeFigureOut">
              <a:rPr lang="ru-RU"/>
              <a:pPr>
                <a:defRPr/>
              </a:pPr>
              <a:t>23.11.2018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E7FCF-AB34-4A91-BBD6-AB95B74726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D128C-3B9B-4334-8291-41EB55A4860B}" type="datetimeFigureOut">
              <a:rPr lang="ru-RU"/>
              <a:pPr>
                <a:defRPr/>
              </a:pPr>
              <a:t>23.11.2018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3BC0B-1ED2-45B5-8F6B-FA75498A885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B6671-18FE-45C9-A77F-30E0A3985099}" type="datetimeFigureOut">
              <a:rPr lang="ru-RU"/>
              <a:pPr>
                <a:defRPr/>
              </a:pPr>
              <a:t>23.11.2018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62FD2-0576-4A56-B945-A0290A0D79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66AE8-990D-464C-8DC7-57C12A6BBBF8}" type="datetimeFigureOut">
              <a:rPr lang="ru-RU"/>
              <a:pPr>
                <a:defRPr/>
              </a:pPr>
              <a:t>23.11.2018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45EB7-AE83-4FF6-9111-91A634E97F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D02C6-60D9-4DDE-AC5D-AD37B8CB1D65}" type="datetimeFigureOut">
              <a:rPr lang="ru-RU"/>
              <a:pPr>
                <a:defRPr/>
              </a:pPr>
              <a:t>23.11.2018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191A4-4C47-41EC-AC5C-5E9AA46D69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9032C-CD7E-48B3-A3F3-01D27CFE1FC6}" type="datetimeFigureOut">
              <a:rPr lang="ru-RU"/>
              <a:pPr>
                <a:defRPr/>
              </a:pPr>
              <a:t>23.11.2018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E4A33-6B6C-4434-8807-418B0D3014C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4474B-9360-4751-80F8-DDB7174E1A8A}" type="datetimeFigureOut">
              <a:rPr lang="ru-RU"/>
              <a:pPr>
                <a:defRPr/>
              </a:pPr>
              <a:t>23.11.2018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7C476-8B30-4A53-8BBA-D453D7F13AC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Дата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06F04971-C4C9-4836-BC94-E7879BB0F37C}" type="datetimeFigureOut">
              <a:rPr lang="ru-RU"/>
              <a:pPr>
                <a:defRPr/>
              </a:pPr>
              <a:t>23.11.2018</a:t>
            </a:fld>
            <a:endParaRPr lang="ru-RU"/>
          </a:p>
        </p:txBody>
      </p:sp>
      <p:sp>
        <p:nvSpPr>
          <p:cNvPr id="1029" name="Нижний колонтитул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Номер слайда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FE7A28EB-05D6-415F-9603-450183D985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8" descr="Хороший фон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9"/>
          <p:cNvSpPr txBox="1">
            <a:spLocks noChangeArrowheads="1"/>
          </p:cNvSpPr>
          <p:nvPr/>
        </p:nvSpPr>
        <p:spPr bwMode="auto">
          <a:xfrm>
            <a:off x="3200400" y="6248400"/>
            <a:ext cx="30480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en-US" sz="1300" b="1" dirty="0">
                <a:latin typeface="Arial" pitchFamily="34" charset="0"/>
                <a:cs typeface="Arial" pitchFamily="34" charset="0"/>
              </a:rPr>
              <a:t>Москва – </a:t>
            </a:r>
            <a:r>
              <a:rPr lang="ru-RU" altLang="en-US" sz="1300" b="1" dirty="0" smtClean="0">
                <a:latin typeface="Arial" pitchFamily="34" charset="0"/>
                <a:cs typeface="Arial" pitchFamily="34" charset="0"/>
              </a:rPr>
              <a:t>29.11.2018 </a:t>
            </a:r>
            <a:endParaRPr lang="ru-RU" altLang="en-US" sz="13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5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0" y="1268413"/>
            <a:ext cx="914400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0000" dir="5400000" algn="ctr" rotWithShape="0">
              <a:srgbClr val="000000">
                <a:alpha val="35999"/>
              </a:srgbClr>
            </a:outerShdw>
          </a:effectLst>
        </p:spPr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sz="2800" b="1" dirty="0">
                <a:latin typeface="Arial" pitchFamily="34" charset="0"/>
                <a:cs typeface="Arial" pitchFamily="34" charset="0"/>
              </a:rPr>
              <a:t>Роль силовой электроники в управлении процессами генерации, передачи и распределения электрической энергии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39750" y="4292600"/>
            <a:ext cx="820896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150000"/>
              </a:lnSpc>
            </a:pPr>
            <a:r>
              <a:rPr lang="ru-RU" altLang="en-US" b="1" dirty="0">
                <a:latin typeface="Arial" pitchFamily="34" charset="0"/>
                <a:cs typeface="Arial" pitchFamily="34" charset="0"/>
              </a:rPr>
              <a:t>Зам. Генерального директора			 Д.И. Панфилов 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en-US" b="1" dirty="0">
                <a:latin typeface="Arial" pitchFamily="34" charset="0"/>
                <a:cs typeface="Arial" pitchFamily="34" charset="0"/>
              </a:rPr>
              <a:t>АО «ЭНИН» по науке, д.т.н., проф.</a:t>
            </a:r>
            <a:endParaRPr lang="ru-RU" altLang="en-US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4" name="Picture 6" descr="Копия Приказ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1863" y="115888"/>
            <a:ext cx="28940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ChangeArrowheads="1"/>
          </p:cNvSpPr>
          <p:nvPr/>
        </p:nvSpPr>
        <p:spPr bwMode="auto">
          <a:xfrm>
            <a:off x="179512" y="692696"/>
            <a:ext cx="8856984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defTabSz="954088" eaLnBrk="1" hangingPunct="1">
              <a:tabLst>
                <a:tab pos="7175500" algn="l"/>
              </a:tabLst>
            </a:pPr>
            <a:r>
              <a:rPr lang="ru-RU" altLang="en-US" sz="16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Устройства силовой электроники </a:t>
            </a:r>
            <a:r>
              <a:rPr lang="ru-RU" altLang="en-US" sz="16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– современный инструмент достижения экономического </a:t>
            </a:r>
            <a:r>
              <a:rPr lang="ru-RU" altLang="en-US" sz="16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эффекта за счёт эффективного управления процессами генерации, передачи и распределения электрической энергии</a:t>
            </a:r>
            <a:r>
              <a:rPr lang="ru-RU" altLang="en-US" sz="16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lang="ru-RU" altLang="en-US" sz="1600" b="1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3075" name="Rectangle 6"/>
          <p:cNvSpPr txBox="1">
            <a:spLocks noGrp="1" noChangeArrowheads="1"/>
          </p:cNvSpPr>
          <p:nvPr/>
        </p:nvSpPr>
        <p:spPr bwMode="auto">
          <a:xfrm>
            <a:off x="6902450" y="64484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AE9963FE-7190-407F-91C6-6813D9C9F50D}" type="slidenum">
              <a:rPr lang="ru-RU" altLang="ru-RU" sz="120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2</a:t>
            </a:fld>
            <a:endParaRPr lang="ru-RU" altLang="ru-RU" sz="120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3076" name="Picture 6" descr="Копия Прика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44450"/>
            <a:ext cx="1259632" cy="53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Рисунок 23" descr="20161014_13465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1556792"/>
            <a:ext cx="187220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82" name="Прямоугольник 22"/>
          <p:cNvSpPr>
            <a:spLocks noChangeArrowheads="1"/>
          </p:cNvSpPr>
          <p:nvPr/>
        </p:nvSpPr>
        <p:spPr bwMode="auto">
          <a:xfrm>
            <a:off x="323528" y="3789040"/>
            <a:ext cx="8640960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1400" dirty="0" smtClean="0"/>
              <a:t>1. Широкий </a:t>
            </a:r>
            <a:r>
              <a:rPr lang="ru-RU" sz="1400" dirty="0" smtClean="0"/>
              <a:t>диапазон мощностей устройств силовой электроники (от сотен МВт до десятков кВт), высокое быстродействие, надежность, возможность использования в любых местах энергосистемы.</a:t>
            </a:r>
          </a:p>
          <a:p>
            <a:pPr algn="just">
              <a:spcAft>
                <a:spcPts val="1200"/>
              </a:spcAft>
            </a:pPr>
            <a:r>
              <a:rPr lang="ru-RU" sz="1400" dirty="0" smtClean="0"/>
              <a:t>2</a:t>
            </a:r>
            <a:r>
              <a:rPr lang="ru-RU" sz="1400" dirty="0"/>
              <a:t>. Управление всем спектром параметров электрической энергии: напряжением, током, частотой, мощностью.</a:t>
            </a:r>
          </a:p>
          <a:p>
            <a:pPr algn="just">
              <a:spcAft>
                <a:spcPts val="1200"/>
              </a:spcAft>
            </a:pPr>
            <a:r>
              <a:rPr lang="ru-RU" sz="1400" dirty="0" smtClean="0"/>
              <a:t>3</a:t>
            </a:r>
            <a:r>
              <a:rPr lang="ru-RU" sz="1400" dirty="0"/>
              <a:t>. Управление режимами работы как в отдельных элементах, так и в энергосистеме в целом. Повышение </a:t>
            </a:r>
            <a:r>
              <a:rPr lang="ru-RU" sz="1400" dirty="0" smtClean="0"/>
              <a:t>устойчивости и надёжности </a:t>
            </a:r>
            <a:r>
              <a:rPr lang="ru-RU" sz="1400" dirty="0"/>
              <a:t>работы </a:t>
            </a:r>
            <a:r>
              <a:rPr lang="ru-RU" sz="1400" dirty="0" smtClean="0"/>
              <a:t>энергосистем. Интеграция ВИЭ </a:t>
            </a:r>
            <a:r>
              <a:rPr lang="ru-RU" sz="1400" dirty="0"/>
              <a:t>в </a:t>
            </a:r>
            <a:r>
              <a:rPr lang="ru-RU" sz="1400" dirty="0" smtClean="0"/>
              <a:t>распределенную энергетику. Решение </a:t>
            </a:r>
            <a:r>
              <a:rPr lang="ru-RU" sz="1400" dirty="0" smtClean="0"/>
              <a:t>задач энергосбережения.</a:t>
            </a:r>
            <a:endParaRPr lang="ru-RU" sz="1400" dirty="0" smtClean="0"/>
          </a:p>
        </p:txBody>
      </p:sp>
      <p:sp>
        <p:nvSpPr>
          <p:cNvPr id="3085" name="AutoShape 13" descr="Статические тиристорные компенсатор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87" name="AutoShape 15" descr="Статические тиристорные компенсатор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89" name="Picture 17" descr="D:\Рабочий стол - Асташев\prod-52-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628800"/>
            <a:ext cx="2016224" cy="16561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  <p:sp>
        <p:nvSpPr>
          <p:cNvPr id="16" name="TextBox 15"/>
          <p:cNvSpPr txBox="1"/>
          <p:nvPr/>
        </p:nvSpPr>
        <p:spPr>
          <a:xfrm>
            <a:off x="395536" y="3284984"/>
            <a:ext cx="20162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err="1" smtClean="0"/>
              <a:t>Фазоповоротное</a:t>
            </a:r>
            <a:r>
              <a:rPr lang="ru-RU" sz="900" b="1" dirty="0" smtClean="0"/>
              <a:t> устройство</a:t>
            </a:r>
            <a:endParaRPr lang="ru-RU" sz="9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948264" y="3284984"/>
            <a:ext cx="17281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/>
              <a:t>Малогабаритные устройства продольной компенсации</a:t>
            </a:r>
            <a:endParaRPr lang="ru-RU" sz="9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572000" y="328498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/>
              <a:t>Регулятор-стабилизатор переменного напряжения (бустер) </a:t>
            </a:r>
            <a:endParaRPr lang="ru-RU" sz="900" b="1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1628800"/>
            <a:ext cx="1800200" cy="1656184"/>
          </a:xfrm>
          <a:prstGeom prst="rect">
            <a:avLst/>
          </a:prstGeom>
          <a:noFill/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19" name="Picture 16" descr="D:\Рабочий стол - Асташев\stk-00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27784" y="1628800"/>
            <a:ext cx="1872208" cy="1656184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2555776" y="3284984"/>
            <a:ext cx="2016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 smtClean="0"/>
              <a:t>Статический </a:t>
            </a:r>
            <a:r>
              <a:rPr lang="ru-RU" sz="900" b="1" dirty="0" err="1" smtClean="0"/>
              <a:t>тиристорный</a:t>
            </a:r>
            <a:r>
              <a:rPr lang="ru-RU" sz="900" b="1" dirty="0" smtClean="0"/>
              <a:t> компенсатор</a:t>
            </a:r>
            <a:endParaRPr lang="ru-RU" sz="900" b="1" dirty="0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107504" y="116632"/>
            <a:ext cx="7561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defTabSz="954088" eaLnBrk="1" hangingPunct="1">
              <a:tabLst>
                <a:tab pos="7175500" algn="l"/>
              </a:tabLst>
            </a:pPr>
            <a:r>
              <a:rPr lang="ru-RU" altLang="en-US" sz="22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Роль силовой электроники в современной электроэнергетике</a:t>
            </a:r>
            <a:r>
              <a:rPr lang="ru-RU" altLang="en-US" sz="22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endParaRPr lang="ru-RU" altLang="en-US" sz="22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51520" y="5877272"/>
            <a:ext cx="8568952" cy="83671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1400" b="1" dirty="0" smtClean="0">
                <a:solidFill>
                  <a:srgbClr val="000000"/>
                </a:solidFill>
                <a:latin typeface="Arial" charset="0"/>
              </a:rPr>
              <a:t>С развитием технологий генерации, передачи и </a:t>
            </a:r>
            <a:r>
              <a:rPr lang="ru-RU" sz="1400" b="1" dirty="0" smtClean="0">
                <a:solidFill>
                  <a:srgbClr val="000000"/>
                </a:solidFill>
                <a:latin typeface="Arial" charset="0"/>
              </a:rPr>
              <a:t>распределения </a:t>
            </a:r>
            <a:r>
              <a:rPr lang="ru-RU" sz="1400" b="1" dirty="0" smtClean="0">
                <a:solidFill>
                  <a:srgbClr val="000000"/>
                </a:solidFill>
                <a:latin typeface="Arial" charset="0"/>
              </a:rPr>
              <a:t>электроэнергии место и роль силовой электроники в повышении эффективности работы энергосистем будет постоянно возрастать.</a:t>
            </a:r>
            <a:endParaRPr lang="ru-RU" sz="1400" b="1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 txBox="1">
            <a:spLocks noChangeArrowheads="1"/>
          </p:cNvSpPr>
          <p:nvPr/>
        </p:nvSpPr>
        <p:spPr bwMode="auto">
          <a:xfrm>
            <a:off x="251520" y="116632"/>
            <a:ext cx="7704856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defTabSz="954088" eaLnBrk="1" hangingPunct="1">
              <a:tabLst>
                <a:tab pos="7175500" algn="l"/>
              </a:tabLst>
            </a:pPr>
            <a:r>
              <a:rPr lang="ru-RU" altLang="en-US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Актуальные научно-практические задачи создания </a:t>
            </a:r>
            <a:r>
              <a:rPr lang="ru-RU" altLang="en-US" sz="2000" b="1" dirty="0">
                <a:latin typeface="Arial" pitchFamily="34" charset="0"/>
                <a:ea typeface="Calibri" pitchFamily="34" charset="0"/>
                <a:cs typeface="Arial" pitchFamily="34" charset="0"/>
              </a:rPr>
              <a:t>современных устройств силовой электроники</a:t>
            </a:r>
          </a:p>
        </p:txBody>
      </p:sp>
      <p:sp>
        <p:nvSpPr>
          <p:cNvPr id="5" name="Скругленный прямоугольник 4">
            <a:extLst>
              <a:ext uri="{FF2B5EF4-FFF2-40B4-BE49-F238E27FC236}"/>
            </a:extLst>
          </p:cNvPr>
          <p:cNvSpPr/>
          <p:nvPr/>
        </p:nvSpPr>
        <p:spPr>
          <a:xfrm>
            <a:off x="250825" y="765175"/>
            <a:ext cx="8364538" cy="93662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271463" indent="-271463" eaLnBrk="1" hangingPunct="1">
              <a:buFont typeface="Wingdings" pitchFamily="2" charset="2"/>
              <a:buChar char="ü"/>
              <a:defRPr/>
            </a:pPr>
            <a:r>
              <a:rPr lang="ru-RU" altLang="ru-RU" sz="1400" b="1" dirty="0">
                <a:latin typeface="Arial" pitchFamily="34" charset="0"/>
                <a:cs typeface="Arial" pitchFamily="34" charset="0"/>
              </a:rPr>
              <a:t>Разработка новых принципов построения и способов управления </a:t>
            </a:r>
            <a:r>
              <a:rPr lang="ru-RU" altLang="ru-RU" sz="1400" dirty="0">
                <a:latin typeface="Arial" pitchFamily="34" charset="0"/>
                <a:cs typeface="Arial" pitchFamily="34" charset="0"/>
              </a:rPr>
              <a:t>ключевыми полупроводниковыми преобразователями электроэнергии</a:t>
            </a:r>
            <a:r>
              <a:rPr lang="ru-RU" altLang="ru-RU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400" dirty="0">
                <a:latin typeface="Arial" pitchFamily="34" charset="0"/>
                <a:cs typeface="Arial" pitchFamily="34" charset="0"/>
              </a:rPr>
              <a:t>для управления </a:t>
            </a:r>
            <a:r>
              <a:rPr lang="ru-RU" altLang="ru-RU" sz="1400" b="1" u="sng" dirty="0">
                <a:latin typeface="Arial" pitchFamily="34" charset="0"/>
                <a:cs typeface="Arial" pitchFamily="34" charset="0"/>
              </a:rPr>
              <a:t>режимами работы </a:t>
            </a:r>
            <a:r>
              <a:rPr lang="ru-RU" altLang="ru-RU" sz="1400" dirty="0">
                <a:latin typeface="Arial" pitchFamily="34" charset="0"/>
                <a:cs typeface="Arial" pitchFamily="34" charset="0"/>
              </a:rPr>
              <a:t>линий электропередачи</a:t>
            </a:r>
            <a:r>
              <a:rPr lang="ru-RU" altLang="ru-RU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400" b="1" u="sng" dirty="0">
                <a:latin typeface="Arial" pitchFamily="34" charset="0"/>
                <a:cs typeface="Arial" pitchFamily="34" charset="0"/>
              </a:rPr>
              <a:t>с предельно высоким качеством регулируемой электроэнергии;</a:t>
            </a:r>
          </a:p>
        </p:txBody>
      </p:sp>
      <p:sp>
        <p:nvSpPr>
          <p:cNvPr id="7" name="Скругленный прямоугольник 6">
            <a:extLst>
              <a:ext uri="{FF2B5EF4-FFF2-40B4-BE49-F238E27FC236}"/>
            </a:extLst>
          </p:cNvPr>
          <p:cNvSpPr/>
          <p:nvPr/>
        </p:nvSpPr>
        <p:spPr>
          <a:xfrm>
            <a:off x="250825" y="1773238"/>
            <a:ext cx="8364538" cy="55245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71463" indent="-271463" eaLnBrk="1" hangingPunct="1">
              <a:buFont typeface="Wingdings" pitchFamily="2" charset="2"/>
              <a:buChar char="ü"/>
              <a:defRPr/>
            </a:pP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Обеспечение заданной точности регулирования параметров </a:t>
            </a:r>
            <a:r>
              <a:rPr lang="ru-RU" altLang="ru-RU" sz="1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электроэнергии при минимальных аппаратных затратах на оборудование</a:t>
            </a: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</a:p>
        </p:txBody>
      </p:sp>
      <p:sp>
        <p:nvSpPr>
          <p:cNvPr id="8" name="Скругленный прямоугольник 7">
            <a:extLst>
              <a:ext uri="{FF2B5EF4-FFF2-40B4-BE49-F238E27FC236}"/>
            </a:extLst>
          </p:cNvPr>
          <p:cNvSpPr/>
          <p:nvPr/>
        </p:nvSpPr>
        <p:spPr>
          <a:xfrm>
            <a:off x="250825" y="2420938"/>
            <a:ext cx="8356600" cy="100806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271463" indent="-271463" eaLnBrk="1" hangingPunct="1">
              <a:buFont typeface="Wingdings" pitchFamily="2" charset="2"/>
              <a:buChar char="ü"/>
              <a:defRPr/>
            </a:pPr>
            <a:r>
              <a:rPr lang="ru-RU" altLang="ru-RU" sz="1400" b="1" dirty="0">
                <a:latin typeface="Arial" pitchFamily="34" charset="0"/>
                <a:cs typeface="Arial" pitchFamily="34" charset="0"/>
              </a:rPr>
              <a:t>Достижение технико-экономических показателей устройств не уступающих, а в ряде случаев превосходящих лучшие мировые аналоги. </a:t>
            </a:r>
            <a:r>
              <a:rPr lang="ru-RU" altLang="ru-RU" sz="1400" dirty="0">
                <a:latin typeface="Arial" pitchFamily="34" charset="0"/>
                <a:cs typeface="Arial" pitchFamily="34" charset="0"/>
              </a:rPr>
              <a:t>Создание технических решений, позволяющих масштабировать и адаптировать разрабатываемое устройство к конкретным условиям эксплуатации; </a:t>
            </a:r>
          </a:p>
        </p:txBody>
      </p:sp>
      <p:sp>
        <p:nvSpPr>
          <p:cNvPr id="9" name="Скругленный прямоугольник 8">
            <a:extLst>
              <a:ext uri="{FF2B5EF4-FFF2-40B4-BE49-F238E27FC236}"/>
            </a:extLst>
          </p:cNvPr>
          <p:cNvSpPr/>
          <p:nvPr/>
        </p:nvSpPr>
        <p:spPr>
          <a:xfrm>
            <a:off x="273050" y="3482975"/>
            <a:ext cx="8331200" cy="37782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71463" indent="-271463" eaLnBrk="1" hangingPunct="1">
              <a:buFont typeface="Wingdings" pitchFamily="2" charset="2"/>
              <a:buChar char="ü"/>
              <a:defRPr/>
            </a:pP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Достижение максимального быстродействия </a:t>
            </a:r>
            <a:r>
              <a:rPr lang="ru-RU" altLang="ru-RU" sz="1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работы устройств (в пределах 20 мс);</a:t>
            </a:r>
          </a:p>
        </p:txBody>
      </p:sp>
      <p:sp>
        <p:nvSpPr>
          <p:cNvPr id="10" name="Скругленный прямоугольник 9">
            <a:extLst>
              <a:ext uri="{FF2B5EF4-FFF2-40B4-BE49-F238E27FC236}"/>
            </a:extLst>
          </p:cNvPr>
          <p:cNvSpPr/>
          <p:nvPr/>
        </p:nvSpPr>
        <p:spPr>
          <a:xfrm>
            <a:off x="250825" y="3933825"/>
            <a:ext cx="8353425" cy="70643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271463" indent="-271463" eaLnBrk="1" hangingPunct="1">
              <a:buFont typeface="Wingdings" pitchFamily="2" charset="2"/>
              <a:buChar char="ü"/>
              <a:defRPr/>
            </a:pPr>
            <a:r>
              <a:rPr lang="ru-RU" altLang="ru-RU" sz="1400" b="1" dirty="0">
                <a:latin typeface="Arial" pitchFamily="34" charset="0"/>
                <a:cs typeface="Arial" pitchFamily="34" charset="0"/>
              </a:rPr>
              <a:t>Разработка математических и физических моделей устройств</a:t>
            </a:r>
            <a:r>
              <a:rPr lang="ru-RU" altLang="ru-RU" sz="1400" dirty="0">
                <a:latin typeface="Arial" pitchFamily="34" charset="0"/>
                <a:cs typeface="Arial" pitchFamily="34" charset="0"/>
              </a:rPr>
              <a:t>, упрощающих процесс проектирования и исследования работы как самих устройств так и их влияние на режимы работы энергосистемы; </a:t>
            </a:r>
            <a:endParaRPr lang="en-US" alt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>
            <a:extLst>
              <a:ext uri="{FF2B5EF4-FFF2-40B4-BE49-F238E27FC236}"/>
            </a:extLst>
          </p:cNvPr>
          <p:cNvSpPr/>
          <p:nvPr/>
        </p:nvSpPr>
        <p:spPr>
          <a:xfrm>
            <a:off x="263525" y="4724400"/>
            <a:ext cx="8340725" cy="54451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71463" indent="-271463" eaLnBrk="1" hangingPunct="1">
              <a:buFont typeface="Wingdings" pitchFamily="2" charset="2"/>
              <a:buChar char="ü"/>
              <a:defRPr/>
            </a:pP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Разработка новых алгоритмов управления и программно-аппаратного обеспечения </a:t>
            </a:r>
            <a:r>
              <a:rPr lang="ru-RU" altLang="ru-RU" sz="1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для работы устройств силовой электроники </a:t>
            </a:r>
            <a:r>
              <a:rPr lang="ru-RU" altLang="ru-RU" sz="1400" b="1" u="sng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активно-адаптивных сетях; </a:t>
            </a:r>
          </a:p>
        </p:txBody>
      </p:sp>
      <p:sp>
        <p:nvSpPr>
          <p:cNvPr id="12" name="Скругленный прямоугольник 11">
            <a:extLst>
              <a:ext uri="{FF2B5EF4-FFF2-40B4-BE49-F238E27FC236}"/>
            </a:extLst>
          </p:cNvPr>
          <p:cNvSpPr/>
          <p:nvPr/>
        </p:nvSpPr>
        <p:spPr>
          <a:xfrm>
            <a:off x="251520" y="5373216"/>
            <a:ext cx="8364537" cy="53022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271463" indent="-271463" eaLnBrk="1" hangingPunct="1">
              <a:buFont typeface="Wingdings" pitchFamily="2" charset="2"/>
              <a:buChar char="ü"/>
              <a:defRPr/>
            </a:pPr>
            <a:r>
              <a:rPr lang="ru-RU" altLang="ru-RU" sz="1400" b="1" dirty="0">
                <a:latin typeface="Arial" pitchFamily="34" charset="0"/>
                <a:cs typeface="Arial" pitchFamily="34" charset="0"/>
              </a:rPr>
              <a:t>Максимальное использование </a:t>
            </a:r>
            <a:r>
              <a:rPr lang="ru-RU" altLang="ru-RU" sz="1400" b="1" u="sng" dirty="0">
                <a:latin typeface="Arial" pitchFamily="34" charset="0"/>
                <a:cs typeface="Arial" pitchFamily="34" charset="0"/>
              </a:rPr>
              <a:t>отечественной элементной базы;</a:t>
            </a:r>
            <a:endParaRPr lang="ru-RU" alt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>
            <a:extLst>
              <a:ext uri="{FF2B5EF4-FFF2-40B4-BE49-F238E27FC236}"/>
            </a:extLst>
          </p:cNvPr>
          <p:cNvSpPr/>
          <p:nvPr/>
        </p:nvSpPr>
        <p:spPr>
          <a:xfrm>
            <a:off x="236538" y="6021388"/>
            <a:ext cx="8367712" cy="576262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71463" indent="-271463" eaLnBrk="1" hangingPunct="1">
              <a:buFont typeface="Wingdings" pitchFamily="2" charset="2"/>
              <a:buChar char="ü"/>
              <a:defRPr/>
            </a:pP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Защита интеллектуальной </a:t>
            </a: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собственности.</a:t>
            </a:r>
            <a:endParaRPr lang="ru-RU" altLang="ru-RU" sz="1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07" name="Rectangle 6"/>
          <p:cNvSpPr txBox="1">
            <a:spLocks noGrp="1" noChangeArrowheads="1"/>
          </p:cNvSpPr>
          <p:nvPr/>
        </p:nvSpPr>
        <p:spPr bwMode="auto">
          <a:xfrm>
            <a:off x="6902450" y="64484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55C8FC93-72C3-44A3-99F1-3DB2A53A922D}" type="slidenum">
              <a:rPr lang="ru-RU" altLang="ru-RU" sz="120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3</a:t>
            </a:fld>
            <a:endParaRPr lang="ru-RU" altLang="ru-RU" sz="120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4108" name="Picture 6" descr="Копия Прика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44450"/>
            <a:ext cx="1187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 txBox="1">
            <a:spLocks noChangeArrowheads="1"/>
          </p:cNvSpPr>
          <p:nvPr/>
        </p:nvSpPr>
        <p:spPr bwMode="auto">
          <a:xfrm>
            <a:off x="107504" y="0"/>
            <a:ext cx="727233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defTabSz="954088" eaLnBrk="1" hangingPunct="1">
              <a:tabLst>
                <a:tab pos="7175500" algn="l"/>
              </a:tabLst>
            </a:pPr>
            <a:r>
              <a:rPr lang="ru-RU" altLang="en-US" sz="2400" b="1" dirty="0">
                <a:latin typeface="Arial" pitchFamily="34" charset="0"/>
                <a:ea typeface="Calibri" pitchFamily="34" charset="0"/>
                <a:cs typeface="Arial" pitchFamily="34" charset="0"/>
              </a:rPr>
              <a:t>Вектор развития </a:t>
            </a:r>
          </a:p>
        </p:txBody>
      </p:sp>
      <p:sp>
        <p:nvSpPr>
          <p:cNvPr id="5123" name="Rectangle 6"/>
          <p:cNvSpPr txBox="1">
            <a:spLocks noGrp="1" noChangeArrowheads="1"/>
          </p:cNvSpPr>
          <p:nvPr/>
        </p:nvSpPr>
        <p:spPr bwMode="auto">
          <a:xfrm>
            <a:off x="6902450" y="64484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D5A05922-AF41-41C5-8850-9A4884948DB3}" type="slidenum">
              <a:rPr lang="ru-RU" altLang="ru-RU" sz="120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4</a:t>
            </a:fld>
            <a:endParaRPr lang="ru-RU" altLang="ru-RU" sz="120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5124" name="Picture 6" descr="Копия Прика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44450"/>
            <a:ext cx="1187624" cy="450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251520" y="476672"/>
            <a:ext cx="8640960" cy="3168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600"/>
              </a:spcAft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Текущее 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состояние.</a:t>
            </a:r>
          </a:p>
          <a:p>
            <a:pPr indent="35718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России сложились научные школы по разработке устройств силовой электроники;</a:t>
            </a: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Налажены устойчивые связи учебных, научных и производственных предприятий в сфере разработки и производства изделий силовой электроники;</a:t>
            </a: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Предпринимаются практические усилия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разработке инновационных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технологий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силовой электроники  для электроэнергетики;</a:t>
            </a:r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Наблюдается устойчивая тенденция к расширению сфер применения устройств силовой электроники в современной электроэнергетике и наделению их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всё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большим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интеллектом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 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Имеется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понимание необходимости использования сквозных технологий и новых подходов при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создании и внедрении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современных отечественных инновационных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технологий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силовой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электроники в электроэнергетику.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528" y="3933056"/>
            <a:ext cx="8640960" cy="280831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600"/>
              </a:spcAft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Задачи, решаемые в проекте «Цифровая энергетика и силовая электроника»: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  <a:defRPr/>
            </a:pP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Координация работ научных школ, научно-исследовательских институтов, отечественных производителей и компаний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электросетевого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комплекса по внедрению технологий силовой электроники в отечественной электроэнергетике;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  <a:defRPr/>
            </a:pP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Создание отечественного инновационного оборудования силовой электроники для решения комплекса задач в рамках концепции цифровой энергетики;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  <a:defRPr/>
            </a:pP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Развитие и продвижение отечественных инновационных технологий и решений в области силовой электроники на российском и зарубежных рынках;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  <a:defRPr/>
            </a:pP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Подготовка специалистов, способных в условиях цифровой энергетики разрабатывать, внедрять и эксплуатировать современные устройства силовой электроники. 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 txBox="1">
            <a:spLocks noGrp="1" noChangeArrowheads="1"/>
          </p:cNvSpPr>
          <p:nvPr/>
        </p:nvSpPr>
        <p:spPr bwMode="auto">
          <a:xfrm>
            <a:off x="6902450" y="64484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D5A05922-AF41-41C5-8850-9A4884948DB3}" type="slidenum">
              <a:rPr lang="ru-RU" altLang="ru-RU" sz="120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5</a:t>
            </a:fld>
            <a:endParaRPr lang="ru-RU" altLang="ru-RU" sz="120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5124" name="Picture 6" descr="Копия Прика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4321" y="188640"/>
            <a:ext cx="2659679" cy="1008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547664" y="2780928"/>
            <a:ext cx="65982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3590</TotalTime>
  <Pages>0</Pages>
  <Words>487</Words>
  <Characters>0</Characters>
  <Application>Microsoft Office PowerPoint</Application>
  <DocSecurity>0</DocSecurity>
  <PresentationFormat>Экран (4:3)</PresentationFormat>
  <Lines>0</Lines>
  <Paragraphs>40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ENIN</Company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panfilov</dc:creator>
  <cp:lastModifiedBy>panfilov</cp:lastModifiedBy>
  <cp:revision>418</cp:revision>
  <cp:lastPrinted>2018-07-14T14:09:11Z</cp:lastPrinted>
  <dcterms:created xsi:type="dcterms:W3CDTF">2012-12-06T11:48:20Z</dcterms:created>
  <dcterms:modified xsi:type="dcterms:W3CDTF">2018-11-23T11:28:01Z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1033-8.1.0.3377</vt:lpwstr>
  </property>
</Properties>
</file>