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51" r:id="rId2"/>
  </p:sldMasterIdLst>
  <p:notesMasterIdLst>
    <p:notesMasterId r:id="rId21"/>
  </p:notesMasterIdLst>
  <p:sldIdLst>
    <p:sldId id="261" r:id="rId3"/>
    <p:sldId id="281" r:id="rId4"/>
    <p:sldId id="282" r:id="rId5"/>
    <p:sldId id="283" r:id="rId6"/>
    <p:sldId id="284" r:id="rId7"/>
    <p:sldId id="285" r:id="rId8"/>
    <p:sldId id="286" r:id="rId9"/>
    <p:sldId id="265" r:id="rId10"/>
    <p:sldId id="287" r:id="rId11"/>
    <p:sldId id="270" r:id="rId12"/>
    <p:sldId id="274" r:id="rId13"/>
    <p:sldId id="268" r:id="rId14"/>
    <p:sldId id="275" r:id="rId15"/>
    <p:sldId id="271" r:id="rId16"/>
    <p:sldId id="272" r:id="rId17"/>
    <p:sldId id="273" r:id="rId18"/>
    <p:sldId id="288" r:id="rId19"/>
    <p:sldId id="278" r:id="rId20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67" autoAdjust="0"/>
  </p:normalViewPr>
  <p:slideViewPr>
    <p:cSldViewPr>
      <p:cViewPr>
        <p:scale>
          <a:sx n="100" d="100"/>
          <a:sy n="100" d="100"/>
        </p:scale>
        <p:origin x="864" y="21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42F5B-E379-4FEA-8C32-4C6F27D25EF7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757948B-0481-4E1C-B182-533A9DA408D8}">
      <dgm:prSet phldrT="[Текст]"/>
      <dgm:spPr/>
      <dgm:t>
        <a:bodyPr/>
        <a:lstStyle/>
        <a:p>
          <a:r>
            <a:rPr lang="ru-RU" dirty="0"/>
            <a:t>Минэнерго России</a:t>
          </a:r>
        </a:p>
      </dgm:t>
    </dgm:pt>
    <dgm:pt modelId="{1716F3AC-3832-4B55-ACBC-E0FDEC5C91CE}" type="parTrans" cxnId="{D3B08425-C7B5-41D2-9D98-1EBD2F831F7A}">
      <dgm:prSet/>
      <dgm:spPr/>
      <dgm:t>
        <a:bodyPr/>
        <a:lstStyle/>
        <a:p>
          <a:endParaRPr lang="ru-RU"/>
        </a:p>
      </dgm:t>
    </dgm:pt>
    <dgm:pt modelId="{C6571ABC-DAAD-4AC9-B807-0D5C287236AD}" type="sibTrans" cxnId="{D3B08425-C7B5-41D2-9D98-1EBD2F831F7A}">
      <dgm:prSet/>
      <dgm:spPr/>
      <dgm:t>
        <a:bodyPr/>
        <a:lstStyle/>
        <a:p>
          <a:endParaRPr lang="ru-RU"/>
        </a:p>
      </dgm:t>
    </dgm:pt>
    <dgm:pt modelId="{D9CC0DFA-768B-42A7-8B9A-8287A62A8B06}">
      <dgm:prSet phldrT="[Текст]"/>
      <dgm:spPr/>
      <dgm:t>
        <a:bodyPr/>
        <a:lstStyle/>
        <a:p>
          <a:r>
            <a:rPr lang="ru-RU" dirty="0"/>
            <a:t>Бизнес</a:t>
          </a:r>
        </a:p>
      </dgm:t>
    </dgm:pt>
    <dgm:pt modelId="{CE30138F-9E61-4065-9266-570B875CDC5F}" type="parTrans" cxnId="{055161F6-32A5-4D92-A216-25DBD5B39319}">
      <dgm:prSet/>
      <dgm:spPr/>
      <dgm:t>
        <a:bodyPr/>
        <a:lstStyle/>
        <a:p>
          <a:endParaRPr lang="ru-RU"/>
        </a:p>
      </dgm:t>
    </dgm:pt>
    <dgm:pt modelId="{645265AD-5B04-4C32-ABE4-217011295CB4}" type="sibTrans" cxnId="{055161F6-32A5-4D92-A216-25DBD5B39319}">
      <dgm:prSet/>
      <dgm:spPr/>
      <dgm:t>
        <a:bodyPr/>
        <a:lstStyle/>
        <a:p>
          <a:endParaRPr lang="ru-RU"/>
        </a:p>
      </dgm:t>
    </dgm:pt>
    <dgm:pt modelId="{E4D25DEE-4DB3-4AE2-BDA0-D5337B443F09}">
      <dgm:prSet phldrT="[Текст]"/>
      <dgm:spPr/>
      <dgm:t>
        <a:bodyPr/>
        <a:lstStyle/>
        <a:p>
          <a:r>
            <a:rPr lang="ru-RU" dirty="0"/>
            <a:t>Научное сообщество</a:t>
          </a:r>
        </a:p>
      </dgm:t>
    </dgm:pt>
    <dgm:pt modelId="{7C30AF2B-BC70-43D5-96D0-37FF7E27A2F0}" type="parTrans" cxnId="{9D049CE7-97E4-4264-AA19-DABE26C0DA8F}">
      <dgm:prSet/>
      <dgm:spPr/>
      <dgm:t>
        <a:bodyPr/>
        <a:lstStyle/>
        <a:p>
          <a:endParaRPr lang="ru-RU"/>
        </a:p>
      </dgm:t>
    </dgm:pt>
    <dgm:pt modelId="{10FD62BE-8DF9-468A-88CB-4BBB464C6065}" type="sibTrans" cxnId="{9D049CE7-97E4-4264-AA19-DABE26C0DA8F}">
      <dgm:prSet/>
      <dgm:spPr/>
      <dgm:t>
        <a:bodyPr/>
        <a:lstStyle/>
        <a:p>
          <a:endParaRPr lang="ru-RU"/>
        </a:p>
      </dgm:t>
    </dgm:pt>
    <dgm:pt modelId="{A71ED572-94BF-429A-ABC5-D927F239C3C2}" type="pres">
      <dgm:prSet presAssocID="{A6D42F5B-E379-4FEA-8C32-4C6F27D25EF7}" presName="compositeShape" presStyleCnt="0">
        <dgm:presLayoutVars>
          <dgm:chMax val="7"/>
          <dgm:dir/>
          <dgm:resizeHandles val="exact"/>
        </dgm:presLayoutVars>
      </dgm:prSet>
      <dgm:spPr/>
    </dgm:pt>
    <dgm:pt modelId="{E08A57DB-1FF6-479B-96F3-01BC5FC2D7E6}" type="pres">
      <dgm:prSet presAssocID="{A6D42F5B-E379-4FEA-8C32-4C6F27D25EF7}" presName="wedge1" presStyleLbl="node1" presStyleIdx="0" presStyleCnt="3"/>
      <dgm:spPr/>
    </dgm:pt>
    <dgm:pt modelId="{5FC0CF44-100C-4012-B623-C0928F10AFE1}" type="pres">
      <dgm:prSet presAssocID="{A6D42F5B-E379-4FEA-8C32-4C6F27D25EF7}" presName="dummy1a" presStyleCnt="0"/>
      <dgm:spPr/>
    </dgm:pt>
    <dgm:pt modelId="{A07A58FE-EA14-4D23-A7FD-07413878FBE2}" type="pres">
      <dgm:prSet presAssocID="{A6D42F5B-E379-4FEA-8C32-4C6F27D25EF7}" presName="dummy1b" presStyleCnt="0"/>
      <dgm:spPr/>
    </dgm:pt>
    <dgm:pt modelId="{3491B43D-5A65-4FDF-AA6F-EE20F2177854}" type="pres">
      <dgm:prSet presAssocID="{A6D42F5B-E379-4FEA-8C32-4C6F27D25EF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6CFB9D5-2090-4615-A897-BA092606ED57}" type="pres">
      <dgm:prSet presAssocID="{A6D42F5B-E379-4FEA-8C32-4C6F27D25EF7}" presName="wedge2" presStyleLbl="node1" presStyleIdx="1" presStyleCnt="3"/>
      <dgm:spPr/>
    </dgm:pt>
    <dgm:pt modelId="{71C3F8BF-AFD3-4AFF-9BB5-08270532C3F4}" type="pres">
      <dgm:prSet presAssocID="{A6D42F5B-E379-4FEA-8C32-4C6F27D25EF7}" presName="dummy2a" presStyleCnt="0"/>
      <dgm:spPr/>
    </dgm:pt>
    <dgm:pt modelId="{E8122E01-24D8-4295-AAFC-C8261A99F9B9}" type="pres">
      <dgm:prSet presAssocID="{A6D42F5B-E379-4FEA-8C32-4C6F27D25EF7}" presName="dummy2b" presStyleCnt="0"/>
      <dgm:spPr/>
    </dgm:pt>
    <dgm:pt modelId="{03E63798-9D18-4030-AB4B-E10950EDFFEF}" type="pres">
      <dgm:prSet presAssocID="{A6D42F5B-E379-4FEA-8C32-4C6F27D25EF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D657FB1-06D9-4275-B0AD-D27E234773CF}" type="pres">
      <dgm:prSet presAssocID="{A6D42F5B-E379-4FEA-8C32-4C6F27D25EF7}" presName="wedge3" presStyleLbl="node1" presStyleIdx="2" presStyleCnt="3"/>
      <dgm:spPr/>
    </dgm:pt>
    <dgm:pt modelId="{4FE9F2B5-49E3-489B-82A5-AF98C380E5FE}" type="pres">
      <dgm:prSet presAssocID="{A6D42F5B-E379-4FEA-8C32-4C6F27D25EF7}" presName="dummy3a" presStyleCnt="0"/>
      <dgm:spPr/>
    </dgm:pt>
    <dgm:pt modelId="{3830BDF4-A3A1-45C4-96FF-FEA3AEBBC007}" type="pres">
      <dgm:prSet presAssocID="{A6D42F5B-E379-4FEA-8C32-4C6F27D25EF7}" presName="dummy3b" presStyleCnt="0"/>
      <dgm:spPr/>
    </dgm:pt>
    <dgm:pt modelId="{51F6A918-25FE-43D7-9702-5C22ACEE44F9}" type="pres">
      <dgm:prSet presAssocID="{A6D42F5B-E379-4FEA-8C32-4C6F27D25EF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FE290ECE-D038-4705-90A1-6700D7C2EAB6}" type="pres">
      <dgm:prSet presAssocID="{C6571ABC-DAAD-4AC9-B807-0D5C287236AD}" presName="arrowWedge1" presStyleLbl="fgSibTrans2D1" presStyleIdx="0" presStyleCnt="3"/>
      <dgm:spPr/>
    </dgm:pt>
    <dgm:pt modelId="{00ECEB14-B6E0-45C8-9444-F4360EB35040}" type="pres">
      <dgm:prSet presAssocID="{645265AD-5B04-4C32-ABE4-217011295CB4}" presName="arrowWedge2" presStyleLbl="fgSibTrans2D1" presStyleIdx="1" presStyleCnt="3"/>
      <dgm:spPr/>
    </dgm:pt>
    <dgm:pt modelId="{1E2D0491-4302-4C30-B919-4900D82C2BDD}" type="pres">
      <dgm:prSet presAssocID="{10FD62BE-8DF9-468A-88CB-4BBB464C6065}" presName="arrowWedge3" presStyleLbl="fgSibTrans2D1" presStyleIdx="2" presStyleCnt="3"/>
      <dgm:spPr/>
    </dgm:pt>
  </dgm:ptLst>
  <dgm:cxnLst>
    <dgm:cxn modelId="{D3B08425-C7B5-41D2-9D98-1EBD2F831F7A}" srcId="{A6D42F5B-E379-4FEA-8C32-4C6F27D25EF7}" destId="{4757948B-0481-4E1C-B182-533A9DA408D8}" srcOrd="0" destOrd="0" parTransId="{1716F3AC-3832-4B55-ACBC-E0FDEC5C91CE}" sibTransId="{C6571ABC-DAAD-4AC9-B807-0D5C287236AD}"/>
    <dgm:cxn modelId="{FAE73C27-4A51-4BA5-9C58-EA31A670AB9A}" type="presOf" srcId="{4757948B-0481-4E1C-B182-533A9DA408D8}" destId="{3491B43D-5A65-4FDF-AA6F-EE20F2177854}" srcOrd="1" destOrd="0" presId="urn:microsoft.com/office/officeart/2005/8/layout/cycle8"/>
    <dgm:cxn modelId="{649C055F-2F88-44AD-949E-7303C4A75659}" type="presOf" srcId="{D9CC0DFA-768B-42A7-8B9A-8287A62A8B06}" destId="{03E63798-9D18-4030-AB4B-E10950EDFFEF}" srcOrd="1" destOrd="0" presId="urn:microsoft.com/office/officeart/2005/8/layout/cycle8"/>
    <dgm:cxn modelId="{5B45B14A-845B-4BD7-B03A-98706876EC12}" type="presOf" srcId="{A6D42F5B-E379-4FEA-8C32-4C6F27D25EF7}" destId="{A71ED572-94BF-429A-ABC5-D927F239C3C2}" srcOrd="0" destOrd="0" presId="urn:microsoft.com/office/officeart/2005/8/layout/cycle8"/>
    <dgm:cxn modelId="{7A8CF95A-B136-483B-91FE-2B799C4E6668}" type="presOf" srcId="{4757948B-0481-4E1C-B182-533A9DA408D8}" destId="{E08A57DB-1FF6-479B-96F3-01BC5FC2D7E6}" srcOrd="0" destOrd="0" presId="urn:microsoft.com/office/officeart/2005/8/layout/cycle8"/>
    <dgm:cxn modelId="{F4341BBD-E37D-412D-8857-704E21FFF383}" type="presOf" srcId="{E4D25DEE-4DB3-4AE2-BDA0-D5337B443F09}" destId="{51F6A918-25FE-43D7-9702-5C22ACEE44F9}" srcOrd="1" destOrd="0" presId="urn:microsoft.com/office/officeart/2005/8/layout/cycle8"/>
    <dgm:cxn modelId="{D1C4FDD7-CA31-4EB3-BAB7-76F84715A79E}" type="presOf" srcId="{E4D25DEE-4DB3-4AE2-BDA0-D5337B443F09}" destId="{BD657FB1-06D9-4275-B0AD-D27E234773CF}" srcOrd="0" destOrd="0" presId="urn:microsoft.com/office/officeart/2005/8/layout/cycle8"/>
    <dgm:cxn modelId="{A3E847E2-8BB1-4702-BE85-1B7B7AED847B}" type="presOf" srcId="{D9CC0DFA-768B-42A7-8B9A-8287A62A8B06}" destId="{D6CFB9D5-2090-4615-A897-BA092606ED57}" srcOrd="0" destOrd="0" presId="urn:microsoft.com/office/officeart/2005/8/layout/cycle8"/>
    <dgm:cxn modelId="{9D049CE7-97E4-4264-AA19-DABE26C0DA8F}" srcId="{A6D42F5B-E379-4FEA-8C32-4C6F27D25EF7}" destId="{E4D25DEE-4DB3-4AE2-BDA0-D5337B443F09}" srcOrd="2" destOrd="0" parTransId="{7C30AF2B-BC70-43D5-96D0-37FF7E27A2F0}" sibTransId="{10FD62BE-8DF9-468A-88CB-4BBB464C6065}"/>
    <dgm:cxn modelId="{055161F6-32A5-4D92-A216-25DBD5B39319}" srcId="{A6D42F5B-E379-4FEA-8C32-4C6F27D25EF7}" destId="{D9CC0DFA-768B-42A7-8B9A-8287A62A8B06}" srcOrd="1" destOrd="0" parTransId="{CE30138F-9E61-4065-9266-570B875CDC5F}" sibTransId="{645265AD-5B04-4C32-ABE4-217011295CB4}"/>
    <dgm:cxn modelId="{9D7944CF-4F7A-45C6-BE10-598B285E9D95}" type="presParOf" srcId="{A71ED572-94BF-429A-ABC5-D927F239C3C2}" destId="{E08A57DB-1FF6-479B-96F3-01BC5FC2D7E6}" srcOrd="0" destOrd="0" presId="urn:microsoft.com/office/officeart/2005/8/layout/cycle8"/>
    <dgm:cxn modelId="{69A2B983-B375-49E2-A8CC-57CB54B7F02E}" type="presParOf" srcId="{A71ED572-94BF-429A-ABC5-D927F239C3C2}" destId="{5FC0CF44-100C-4012-B623-C0928F10AFE1}" srcOrd="1" destOrd="0" presId="urn:microsoft.com/office/officeart/2005/8/layout/cycle8"/>
    <dgm:cxn modelId="{7178D92A-FBE3-42A2-B2D2-A3010667B8CE}" type="presParOf" srcId="{A71ED572-94BF-429A-ABC5-D927F239C3C2}" destId="{A07A58FE-EA14-4D23-A7FD-07413878FBE2}" srcOrd="2" destOrd="0" presId="urn:microsoft.com/office/officeart/2005/8/layout/cycle8"/>
    <dgm:cxn modelId="{595D438B-BB4E-4F77-BF77-E68A7DDF3318}" type="presParOf" srcId="{A71ED572-94BF-429A-ABC5-D927F239C3C2}" destId="{3491B43D-5A65-4FDF-AA6F-EE20F2177854}" srcOrd="3" destOrd="0" presId="urn:microsoft.com/office/officeart/2005/8/layout/cycle8"/>
    <dgm:cxn modelId="{85B5F06D-BA14-4215-A36F-0ABF4C3FEA53}" type="presParOf" srcId="{A71ED572-94BF-429A-ABC5-D927F239C3C2}" destId="{D6CFB9D5-2090-4615-A897-BA092606ED57}" srcOrd="4" destOrd="0" presId="urn:microsoft.com/office/officeart/2005/8/layout/cycle8"/>
    <dgm:cxn modelId="{3417E04D-CD5E-4BD8-8D98-804F258B2F96}" type="presParOf" srcId="{A71ED572-94BF-429A-ABC5-D927F239C3C2}" destId="{71C3F8BF-AFD3-4AFF-9BB5-08270532C3F4}" srcOrd="5" destOrd="0" presId="urn:microsoft.com/office/officeart/2005/8/layout/cycle8"/>
    <dgm:cxn modelId="{4FD1EBD2-F944-4C8F-A685-F5D837FAC836}" type="presParOf" srcId="{A71ED572-94BF-429A-ABC5-D927F239C3C2}" destId="{E8122E01-24D8-4295-AAFC-C8261A99F9B9}" srcOrd="6" destOrd="0" presId="urn:microsoft.com/office/officeart/2005/8/layout/cycle8"/>
    <dgm:cxn modelId="{DA7A753D-2D47-4DC4-B1A0-00CBCA87621D}" type="presParOf" srcId="{A71ED572-94BF-429A-ABC5-D927F239C3C2}" destId="{03E63798-9D18-4030-AB4B-E10950EDFFEF}" srcOrd="7" destOrd="0" presId="urn:microsoft.com/office/officeart/2005/8/layout/cycle8"/>
    <dgm:cxn modelId="{CE6E0250-98EF-4608-8083-5EB56EEF87CF}" type="presParOf" srcId="{A71ED572-94BF-429A-ABC5-D927F239C3C2}" destId="{BD657FB1-06D9-4275-B0AD-D27E234773CF}" srcOrd="8" destOrd="0" presId="urn:microsoft.com/office/officeart/2005/8/layout/cycle8"/>
    <dgm:cxn modelId="{0BB34004-A668-46FC-B940-12725912CA32}" type="presParOf" srcId="{A71ED572-94BF-429A-ABC5-D927F239C3C2}" destId="{4FE9F2B5-49E3-489B-82A5-AF98C380E5FE}" srcOrd="9" destOrd="0" presId="urn:microsoft.com/office/officeart/2005/8/layout/cycle8"/>
    <dgm:cxn modelId="{D53BACEF-DB73-48D8-8636-34ACC409FC46}" type="presParOf" srcId="{A71ED572-94BF-429A-ABC5-D927F239C3C2}" destId="{3830BDF4-A3A1-45C4-96FF-FEA3AEBBC007}" srcOrd="10" destOrd="0" presId="urn:microsoft.com/office/officeart/2005/8/layout/cycle8"/>
    <dgm:cxn modelId="{9C504481-AC36-4193-A9A7-55054B58EAA3}" type="presParOf" srcId="{A71ED572-94BF-429A-ABC5-D927F239C3C2}" destId="{51F6A918-25FE-43D7-9702-5C22ACEE44F9}" srcOrd="11" destOrd="0" presId="urn:microsoft.com/office/officeart/2005/8/layout/cycle8"/>
    <dgm:cxn modelId="{329F4999-D077-45F7-AD91-6B215141CC10}" type="presParOf" srcId="{A71ED572-94BF-429A-ABC5-D927F239C3C2}" destId="{FE290ECE-D038-4705-90A1-6700D7C2EAB6}" srcOrd="12" destOrd="0" presId="urn:microsoft.com/office/officeart/2005/8/layout/cycle8"/>
    <dgm:cxn modelId="{0F05D05B-1744-4076-B9F1-2B6E2DED017B}" type="presParOf" srcId="{A71ED572-94BF-429A-ABC5-D927F239C3C2}" destId="{00ECEB14-B6E0-45C8-9444-F4360EB35040}" srcOrd="13" destOrd="0" presId="urn:microsoft.com/office/officeart/2005/8/layout/cycle8"/>
    <dgm:cxn modelId="{5C452DEB-1EB8-466E-A704-29EDBBE9F33E}" type="presParOf" srcId="{A71ED572-94BF-429A-ABC5-D927F239C3C2}" destId="{1E2D0491-4302-4C30-B919-4900D82C2BD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A57DB-1FF6-479B-96F3-01BC5FC2D7E6}">
      <dsp:nvSpPr>
        <dsp:cNvPr id="0" name=""/>
        <dsp:cNvSpPr/>
      </dsp:nvSpPr>
      <dsp:spPr>
        <a:xfrm>
          <a:off x="767382" y="248067"/>
          <a:ext cx="3205796" cy="3205796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Минэнерго России</a:t>
          </a:r>
        </a:p>
      </dsp:txBody>
      <dsp:txXfrm>
        <a:off x="2456912" y="927391"/>
        <a:ext cx="1144927" cy="954106"/>
      </dsp:txXfrm>
    </dsp:sp>
    <dsp:sp modelId="{D6CFB9D5-2090-4615-A897-BA092606ED57}">
      <dsp:nvSpPr>
        <dsp:cNvPr id="0" name=""/>
        <dsp:cNvSpPr/>
      </dsp:nvSpPr>
      <dsp:spPr>
        <a:xfrm>
          <a:off x="701357" y="362560"/>
          <a:ext cx="3205796" cy="3205796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Бизнес</a:t>
          </a:r>
        </a:p>
      </dsp:txBody>
      <dsp:txXfrm>
        <a:off x="1464642" y="2442511"/>
        <a:ext cx="1717390" cy="839613"/>
      </dsp:txXfrm>
    </dsp:sp>
    <dsp:sp modelId="{BD657FB1-06D9-4275-B0AD-D27E234773CF}">
      <dsp:nvSpPr>
        <dsp:cNvPr id="0" name=""/>
        <dsp:cNvSpPr/>
      </dsp:nvSpPr>
      <dsp:spPr>
        <a:xfrm>
          <a:off x="635333" y="248067"/>
          <a:ext cx="3205796" cy="3205796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Научное сообщество</a:t>
          </a:r>
        </a:p>
      </dsp:txBody>
      <dsp:txXfrm>
        <a:off x="1006671" y="927391"/>
        <a:ext cx="1144927" cy="954106"/>
      </dsp:txXfrm>
    </dsp:sp>
    <dsp:sp modelId="{FE290ECE-D038-4705-90A1-6700D7C2EAB6}">
      <dsp:nvSpPr>
        <dsp:cNvPr id="0" name=""/>
        <dsp:cNvSpPr/>
      </dsp:nvSpPr>
      <dsp:spPr>
        <a:xfrm>
          <a:off x="569192" y="49613"/>
          <a:ext cx="3602704" cy="3602704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CEB14-B6E0-45C8-9444-F4360EB35040}">
      <dsp:nvSpPr>
        <dsp:cNvPr id="0" name=""/>
        <dsp:cNvSpPr/>
      </dsp:nvSpPr>
      <dsp:spPr>
        <a:xfrm>
          <a:off x="502903" y="163903"/>
          <a:ext cx="3602704" cy="3602704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D0491-4302-4C30-B919-4900D82C2BDD}">
      <dsp:nvSpPr>
        <dsp:cNvPr id="0" name=""/>
        <dsp:cNvSpPr/>
      </dsp:nvSpPr>
      <dsp:spPr>
        <a:xfrm>
          <a:off x="436615" y="49613"/>
          <a:ext cx="3602704" cy="3602704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47553-BB88-4D47-941A-478B8E610E7F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B5BB6-2D8D-49E1-8542-BAEE392995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0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12598C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B5BB6-2D8D-49E1-8542-BAEE392995D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676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12598C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B5BB6-2D8D-49E1-8542-BAEE392995D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1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:\RegDocs\Модернизация_МежПравКомиссия\Подложка\shapka-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1129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496" y="1"/>
            <a:ext cx="7836872" cy="89408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pic>
        <p:nvPicPr>
          <p:cNvPr id="4" name="Picture 4" descr="C:\Users\davydova\Desktop\ger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174" y="191223"/>
            <a:ext cx="1013414" cy="742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8049344" y="620852"/>
            <a:ext cx="3994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fld id="{FB019C00-61BC-446C-855F-DBAC96639365}" type="slidenum">
              <a:rPr lang="ru-RU" sz="1400" b="1" smtClean="0">
                <a:solidFill>
                  <a:schemeClr val="accent1"/>
                </a:solidFill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sz="1400" b="1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951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Обложка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71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 userDrawn="1"/>
        </p:nvSpPr>
        <p:spPr bwMode="auto">
          <a:xfrm>
            <a:off x="4170498" y="6415095"/>
            <a:ext cx="156329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3468C"/>
                </a:solidFill>
                <a:cs typeface="Arial" charset="0"/>
              </a:rPr>
              <a:t>март</a:t>
            </a:r>
            <a:r>
              <a:rPr lang="en-US" dirty="0">
                <a:solidFill>
                  <a:srgbClr val="03468C"/>
                </a:solidFill>
                <a:cs typeface="Arial" charset="0"/>
              </a:rPr>
              <a:t> 20</a:t>
            </a:r>
            <a:r>
              <a:rPr lang="ru-RU" dirty="0">
                <a:solidFill>
                  <a:srgbClr val="03468C"/>
                </a:solidFill>
                <a:cs typeface="Arial" charset="0"/>
              </a:rPr>
              <a:t>10</a:t>
            </a:r>
          </a:p>
        </p:txBody>
      </p:sp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445430" y="212726"/>
            <a:ext cx="9056423" cy="619125"/>
            <a:chOff x="259" y="134"/>
            <a:chExt cx="5266" cy="390"/>
          </a:xfrm>
        </p:grpSpPr>
        <p:pic>
          <p:nvPicPr>
            <p:cNvPr id="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9" y="134"/>
              <a:ext cx="351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60" y="134"/>
              <a:ext cx="365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0"/>
            <p:cNvPicPr>
              <a:picLocks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14" y="434"/>
              <a:ext cx="4534" cy="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256" y="259"/>
              <a:ext cx="323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" name="Заголовок 25"/>
          <p:cNvSpPr>
            <a:spLocks noGrp="1"/>
          </p:cNvSpPr>
          <p:nvPr>
            <p:ph type="title"/>
          </p:nvPr>
        </p:nvSpPr>
        <p:spPr>
          <a:xfrm>
            <a:off x="1447376" y="3000372"/>
            <a:ext cx="6999233" cy="661308"/>
          </a:xfrm>
          <a:solidFill>
            <a:srgbClr val="03468C"/>
          </a:solidFill>
          <a:ln w="9525">
            <a:noFill/>
            <a:miter lim="800000"/>
            <a:headEnd/>
            <a:tailEnd/>
          </a:ln>
        </p:spPr>
        <p:txBody>
          <a:bodyPr tIns="108000" bIns="108000">
            <a:spAutoFit/>
          </a:bodyPr>
          <a:lstStyle>
            <a:lvl1pPr marL="0" algn="ctr" defTabSz="914400" rtl="0" eaLnBrk="1" latinLnBrk="0" hangingPunct="1">
              <a:lnSpc>
                <a:spcPct val="120000"/>
              </a:lnSpc>
              <a:spcBef>
                <a:spcPct val="50000"/>
              </a:spcBef>
              <a:defRPr lang="ru-RU" sz="2400" b="0" kern="1200" dirty="0">
                <a:solidFill>
                  <a:srgbClr val="FFFFFF"/>
                </a:solidFill>
                <a:latin typeface="Impact" pitchFamily="34" charset="0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7144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энерго_Стан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5711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C04D-584A-4189-9BCA-044ED7398E75}" type="datetimeFigureOut">
              <a:rPr lang="ru-RU" smtClean="0"/>
              <a:pPr/>
              <a:t>28.11.2018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C0364-2D6E-4E74-B575-F715C3905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76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2118787" y="2"/>
            <a:ext cx="7792377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14524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hdr="0" ftr="0" dt="0"/>
  <p:txStyles>
    <p:titleStyle>
      <a:lvl1pPr algn="l" rtl="0" eaLnBrk="0" fontAlgn="base" hangingPunct="0">
        <a:spcBef>
          <a:spcPct val="50000"/>
        </a:spcBef>
        <a:spcAft>
          <a:spcPct val="0"/>
        </a:spcAft>
        <a:defRPr lang="ru-RU" sz="1700" b="1" dirty="0">
          <a:solidFill>
            <a:schemeClr val="bg1"/>
          </a:solidFill>
          <a:latin typeface="Arial"/>
          <a:ea typeface="+mn-ea"/>
          <a:cs typeface="+mn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5pPr>
      <a:lvl6pPr marL="4572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6pPr>
      <a:lvl7pPr marL="9144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7pPr>
      <a:lvl8pPr marL="13716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8pPr>
      <a:lvl9pPr marL="1828800" algn="l" rtl="0" eaLnBrk="0" fontAlgn="base" hangingPunct="0">
        <a:spcBef>
          <a:spcPct val="50000"/>
        </a:spcBef>
        <a:spcAft>
          <a:spcPct val="0"/>
        </a:spcAft>
        <a:defRPr sz="17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08784" y="2852936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113780"/>
                </a:solidFill>
              </a:rPr>
              <a:t>Ведомственный проект «Цифровая энергетика»</a:t>
            </a:r>
            <a:endParaRPr lang="en-US" sz="3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8784" y="6303803"/>
            <a:ext cx="66967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113780"/>
                </a:solidFill>
              </a:rPr>
              <a:t>Москва 2018</a:t>
            </a:r>
          </a:p>
        </p:txBody>
      </p:sp>
    </p:spTree>
    <p:extLst>
      <p:ext uri="{BB962C8B-B14F-4D97-AF65-F5344CB8AC3E}">
        <p14:creationId xmlns:p14="http://schemas.microsoft.com/office/powerpoint/2010/main" val="2945428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6082" y="0"/>
            <a:ext cx="7836872" cy="89408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ПОВЫШЕНИЕ ЭФФЕКТИВНОСТИ ФУНКЦИОНИРОВАНИЯ ТЭК РОССИИ ПОСРЕДСТВОМ ИСПОЛЬЗОВАНИЯ ЦИФРОВЫХ ТЕХНОЛОГИЙ И ПЛАТФОРМЕННЫХ РЕШЕНИЙ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71160"/>
              </p:ext>
            </p:extLst>
          </p:nvPr>
        </p:nvGraphicFramePr>
        <p:xfrm>
          <a:off x="488504" y="1340768"/>
          <a:ext cx="8784976" cy="482453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623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61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62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113780"/>
                          </a:solidFill>
                          <a:effectLst/>
                        </a:rPr>
                        <a:t>1. </a:t>
                      </a:r>
                      <a:r>
                        <a:rPr lang="ru-RU" sz="1400" dirty="0">
                          <a:effectLst/>
                        </a:rPr>
                        <a:t>Создание системы координации и мониторинга цифровой трансформации ТЭК России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23450" lvl="1" indent="-1714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effectLst/>
                        </a:rPr>
                        <a:t>Создан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 компетенций;</a:t>
                      </a:r>
                    </a:p>
                    <a:p>
                      <a:pPr marL="423450" lvl="1" indent="-1714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 экспертно-координационный орган по вопросам цифровизации ТЭК России; </a:t>
                      </a:r>
                    </a:p>
                    <a:p>
                      <a:pPr marL="423450" lvl="1" indent="-1714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целевая модель ТЭК России на период до 2024 и стратегическое видение на период до 2030-2035 гг.; </a:t>
                      </a:r>
                    </a:p>
                    <a:p>
                      <a:pPr marL="423450" lvl="1" indent="-1714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концептуальная основа цифровой трансформации ТЭК России, включая общеотраслевую архитектуру информации и данных</a:t>
                      </a:r>
                    </a:p>
                  </a:txBody>
                  <a:tcPr marL="45720" marR="4572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82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400" kern="1200" dirty="0">
                          <a:solidFill>
                            <a:srgbClr val="113780"/>
                          </a:solidFill>
                          <a:effectLst/>
                        </a:rPr>
                        <a:t> </a:t>
                      </a:r>
                      <a:r>
                        <a:rPr lang="ru-RU" sz="1400" kern="1200" dirty="0">
                          <a:effectLst/>
                        </a:rPr>
                        <a:t>Создание условий для разработки и развития цифровых сервисов и решений в отраслях  ТЭК  в единой информационной среде</a:t>
                      </a:r>
                      <a:endParaRPr lang="ru-RU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23450" lvl="1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Сформированы требования к формированию единой информационной среды и к разработке платформенных решений; </a:t>
                      </a:r>
                    </a:p>
                    <a:p>
                      <a:pPr marL="423450" lvl="1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 центр развития единых национальных отраслевых  онтологий, регистров и систем классификации и идентификации;</a:t>
                      </a:r>
                    </a:p>
                    <a:p>
                      <a:pPr marL="423450" lvl="1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Определены основные бизнес-модели управления, обслуживания и развития цифровых платформ и сопровождающих их экосистем разработчиков и пользователей;</a:t>
                      </a:r>
                    </a:p>
                    <a:p>
                      <a:pPr marL="423450" lvl="1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Разработана базовая версия пилотной цифровой платформы энергетики;</a:t>
                      </a:r>
                    </a:p>
                    <a:p>
                      <a:pPr marL="423450" lvl="1" indent="-1714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Подготовлен перечень необходимых изменений в действующее законодательство и новых нормативно-правовых документов, нормативно-технических документов и национальных стандартов 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C4BE89-0C96-400B-83B8-19C3E2543D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49" y="265742"/>
            <a:ext cx="416710" cy="41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4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326000"/>
              </p:ext>
            </p:extLst>
          </p:nvPr>
        </p:nvGraphicFramePr>
        <p:xfrm>
          <a:off x="560512" y="1340768"/>
          <a:ext cx="8856984" cy="504520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35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подготовки высококвалифицированных кадров для цифровой энергетики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Разработаны отраслевые образовательные программы и программы переподготовки кадров для цифровой энергетики;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Создано и функционирует отраслевые образовательные центры на базе высших учебных заведений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27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Цифровое государственное управление и КНД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отраслях ТЭК России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государственных услуг и выполнение функций КНД Минэнерго России производится в соответствии с технологическими и нормативными требованиями законодательства;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Государственные системы по сбору информации о деятельности объектов ТЭК интегрированы в НСУД;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Сформированы правила доступа к данным отраслевой статистики 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03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r>
                        <a:rPr lang="ru-RU" sz="14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формирования отраслевых заказов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Сформированы условия для производства под нужды ТЭК конкурентоспособного оборудования, которое ранее на территории Российской Федерации не производилось;</a:t>
                      </a:r>
                    </a:p>
                    <a:p>
                      <a:pPr marL="285750" lvl="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Определены приоритетные отраслевые заказы на оборудование, запчасти, материалы и сервисные услуги, необходимые для цифровой трансформации отраслей ТЭК России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5C3B9C3-9F01-4A90-A0AA-77A781282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082" y="0"/>
            <a:ext cx="7836872" cy="89408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ПОВЫШЕНИЕ ЭФФЕКТИВНОСТИ ФУНКЦИОНИРОВАНИЯ ТЭК РОССИИ ПОСРЕДСТВОМ ИСПОЛЬЗОВАНИЯ ЦИФРОВЫХ ТЕХНОЛОГИЙ И ПЛАТФОРМЕННЫХ РЕШЕНИЙ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3248CB8-84EE-4D93-876C-CF389AA9B7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49" y="265742"/>
            <a:ext cx="416710" cy="41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11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683" y="25946"/>
            <a:ext cx="7836872" cy="894080"/>
          </a:xfrm>
        </p:spPr>
        <p:txBody>
          <a:bodyPr/>
          <a:lstStyle/>
          <a:p>
            <a:r>
              <a:rPr lang="ru-RU" dirty="0"/>
              <a:t>ЦИФРОВАЯ ЭЛЕКТРОЭНЕРГЕТИКА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837875"/>
              </p:ext>
            </p:extLst>
          </p:nvPr>
        </p:nvGraphicFramePr>
        <p:xfrm>
          <a:off x="416496" y="1340768"/>
          <a:ext cx="8928992" cy="478135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42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5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5292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400" dirty="0">
                          <a:effectLst/>
                        </a:rPr>
                        <a:t>Нормативное регулирование цифровизации электроэнергетики (в части разработки и внесения изменений в отраслевое законодательство)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Обеспечена разработка ключевых НПА и НТД для цифровой трансформации электроэнергетики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1172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400" dirty="0">
                          <a:effectLst/>
                        </a:rPr>
                        <a:t>Создание и внедрение единой отраслевой доверенной цифровой среды, используемой в деятельности субъектами электроэнергетики с передачей технологических данных в реальном режиме времени от объектов электроэнергетики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</a:rPr>
                        <a:t>Создана основа онтологической модели и семантическое описание единой энергетической системы России и ее составляющих;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</a:rPr>
                        <a:t>Определены требования по использованию и взаимному сопряжению информационных моделей CIM и BIM при строительстве и эксплуатации объектов электроэнергетики;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</a:rPr>
                        <a:t>Внедрена единая отраслевая цифровая  платформа взаимодействия субъектов электроэнергетики;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</a:rPr>
                        <a:t>Технологические данные в цифровом виде  собираются в реальном режиме времени;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</a:rPr>
                        <a:t>Проведена локализация основных технологических данных на территории Российской Федерации;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</a:rPr>
                        <a:t>Создание цифровой системы мониторинга переходных режимов (СМПР) в ЕЭС России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A4B9D5-0B7A-42F5-9908-817A17FF34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27" y="238358"/>
            <a:ext cx="469256" cy="46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4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86371"/>
              </p:ext>
            </p:extLst>
          </p:nvPr>
        </p:nvGraphicFramePr>
        <p:xfrm>
          <a:off x="272480" y="1196753"/>
          <a:ext cx="9138220" cy="55473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9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0458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400" dirty="0">
                          <a:effectLst/>
                        </a:rPr>
                        <a:t>Внедрение риск – ориентированного управления (новых моделей управления)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Внедрены на пилотных проектах оперативные системы оценки технического состояния основного оборудования и объектов электроэнергетики;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Созданы аналитические продукты для прогнозирования, выявления, анализа и оценки рисков аварий на объектах электроэнергетики;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Реализованы  пилотные проекты планирования ремонтов, модернизаций и реконструкций на основе предикативной аналитики на уровне субъектов электроэнергетики;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Совершенствование системы формирования годовых графиков ремонтов объектов на уровне ЕЭС с учетом фактического технического состояния технологического оборудования  и технико-экономических параметров ЕЭС;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Внедрена система поддержки принятия решений риск-ориентированного ситуационного управления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458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400" dirty="0">
                          <a:effectLst/>
                        </a:rPr>
                        <a:t>Создание системы управления и мониторинга надежности энергоснабжения с использованием цифровых технологий, больших данных и предикативной аналитики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Создан федеральный центр компетенций мониторинга и управления надежностью;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 Повышен уровень технического состояния производственных фондов электроэнергетики для объектов, подключенных к отраслевой платформе, при сохранении текущего уровня затрат на поддержание тех состояния;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Снижена аварийность на объектах электроэнергетики, связанная с техническим состоянием производственных фондов;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Совершенствование системы представления в вышестоящие центры диспетчерского и технологического управления информации об аварийных событиях с объектов электроэнергетики;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Внедрение цифрового дистанционного управления оборудованием и режимами работы объектов электроэнергетики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7AE95332-E15A-450A-B3D1-48C9C1568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83" y="25946"/>
            <a:ext cx="7836872" cy="894080"/>
          </a:xfrm>
        </p:spPr>
        <p:txBody>
          <a:bodyPr/>
          <a:lstStyle/>
          <a:p>
            <a:r>
              <a:rPr lang="ru-RU" dirty="0"/>
              <a:t>ЦИФРОВАЯ ЭЛЕКТРОЭНЕРГЕТИКА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A3C6E0-B865-4665-B9B3-7B4B96194B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27" y="238358"/>
            <a:ext cx="469256" cy="469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31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15861"/>
              </p:ext>
            </p:extLst>
          </p:nvPr>
        </p:nvGraphicFramePr>
        <p:xfrm>
          <a:off x="272480" y="1052736"/>
          <a:ext cx="9217024" cy="56921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469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7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1828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400" dirty="0">
                          <a:effectLst/>
                        </a:rPr>
                        <a:t>Нормативное регулирование цифровизации электроэнергетики (в части разработки и внесения изменений в отраслевое законодательство)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Обеспечена разработка ключевых НПА и НТД для цифровой трансформации нефтегазового комплекса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4407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ru-RU" sz="1400" dirty="0">
                          <a:solidFill>
                            <a:srgbClr val="11378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Реализация пилотных проектов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по внедрению цифровых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технологий и платформенных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решений в нефтегазовом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комплексе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Проводится ежегодный отбор проектов по внедрению цифровых технологий и платформенных решений в нефтегазовом комплексе для разработки сервисов и платформенных решений: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Информационная система интегрированного концептуального проектирования разработки и обустройства месторождений;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Информационная система для оптимизации конструкции и режимов эксплуатации скважин;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Интегрированная платформа, объединяющая системы цифрового моделирования, календарного планирования, закупки услуг, логистики и строительства;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Интегрированная платформа управления добычным предприятием (управление транспортом, ремонты скважин, газ и энергетика, система поддержки пластового давления, подъем жидкости, цифровая модель пласта)….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0348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ru-RU" sz="1400" dirty="0">
                          <a:solidFill>
                            <a:srgbClr val="11378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Внедрение электронного получения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услуг по технологическому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присоединению к сетям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газораспределения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Внедрено электронное получение услуг по технологическому присоединению к газораспределительным сетям во всех субъектах Российской Федерации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0E250E7-DBD6-4445-9F0E-74BE833CC88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260648"/>
            <a:ext cx="375918" cy="375918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EFB7C7B-FA75-4BA3-9C8A-09D9A978A83D}"/>
              </a:ext>
            </a:extLst>
          </p:cNvPr>
          <p:cNvSpPr txBox="1">
            <a:spLocks/>
          </p:cNvSpPr>
          <p:nvPr/>
        </p:nvSpPr>
        <p:spPr>
          <a:xfrm>
            <a:off x="776536" y="16421"/>
            <a:ext cx="7836872" cy="894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ЦИФРОВИЗАЦИЯ НЕФТЕГАЗОВОГО КОМПЛЕКСА</a:t>
            </a:r>
          </a:p>
        </p:txBody>
      </p:sp>
    </p:spTree>
    <p:extLst>
      <p:ext uri="{BB962C8B-B14F-4D97-AF65-F5344CB8AC3E}">
        <p14:creationId xmlns:p14="http://schemas.microsoft.com/office/powerpoint/2010/main" val="425143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536" y="16421"/>
            <a:ext cx="7836872" cy="894080"/>
          </a:xfrm>
        </p:spPr>
        <p:txBody>
          <a:bodyPr/>
          <a:lstStyle/>
          <a:p>
            <a:r>
              <a:rPr lang="ru-RU" dirty="0"/>
              <a:t>ЦИФРОВИЗАЦИЯ УГОЛЬНОЙ ПРОМЫШЛЕННОСТИ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017795"/>
              </p:ext>
            </p:extLst>
          </p:nvPr>
        </p:nvGraphicFramePr>
        <p:xfrm>
          <a:off x="272480" y="1196753"/>
          <a:ext cx="9138220" cy="535531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9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28191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1400" dirty="0">
                          <a:effectLst/>
                        </a:rPr>
                        <a:t>Нормативное регулирование цифровизации электроэнергетики (в части разработки и внесения изменений в отраслевое законодательство)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Обеспечена разработка ключевых НПА и НТД для цифровой трансформации угольной промышленности</a:t>
                      </a:r>
                      <a:endParaRPr lang="ru-RU" sz="14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3600" b="1" kern="1200" dirty="0">
                          <a:solidFill>
                            <a:srgbClr val="11378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400" dirty="0">
                          <a:effectLst/>
                        </a:rPr>
                        <a:t>Реализация пилотных проектов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по внедрению цифровых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технологий и платформенных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решений в угольной</a:t>
                      </a:r>
                    </a:p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ru-RU" sz="1400" dirty="0">
                          <a:effectLst/>
                        </a:rPr>
                        <a:t>промышленности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effectLst/>
                        </a:rPr>
                        <a:t>Проводится ежегодный отбор проектов по внедрению цифровых технологий и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платформенных решений в угольной промышленности для разработки сервисов и платформенных решений: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получение данных о сейсмической активности для шахт;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мониторинга состояния оборудования сервисной организацией;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передача данных в Ростехнадзор;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интеграция с системой ОМС;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здоровья для персонала;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сервис с РЖД;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endParaRPr lang="ru-RU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мониторинга здоровья персонала;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единая диспетчерская аналитическая система;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интегрированного бизнес-планирования;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гео-моделирования;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беспилотного карьерного самосвала;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роботизированного бурового станка</a:t>
                      </a:r>
                    </a:p>
                  </a:txBody>
                  <a:tcPr marL="35373" marR="35373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7BFB864-37F4-404A-9E60-DE17AE556F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0" y="272450"/>
            <a:ext cx="394345" cy="39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ЦЕЛЕВЫЕ ПОКАЗАТЕЛИ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2493" y="1340768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Доля ключевых организаций ТЭК России, использующих цифровые технологии и платформенные решения, функционирующие в рамках единой информационной среды ТЭК, к 2025 г. составит 40%;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Доля организаций ТЭК России, использующих  передовые производственные технологии, к 2025 г. - 14%;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Доля организаций ТЭК России, использующих средства защиты информации, передаваемой по глобальным сетям, в общем числе обследованных организаций, к 2025 г. – 100%;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Доля специалистов по  информационным и коммуникационным технологиям в организациях ТЭК России увеличится на 11%;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/>
              <a:t>Рост расходов на обучение сотрудников организациями ТЭК России, связанных с развитием и использованием информационных и коммуникационных технологий, к 2025 г. увеличится на 7%</a:t>
            </a:r>
          </a:p>
        </p:txBody>
      </p:sp>
    </p:spTree>
    <p:extLst>
      <p:ext uri="{BB962C8B-B14F-4D97-AF65-F5344CB8AC3E}">
        <p14:creationId xmlns:p14="http://schemas.microsoft.com/office/powerpoint/2010/main" val="4251437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606" y="3820"/>
            <a:ext cx="7836872" cy="894080"/>
          </a:xfrm>
        </p:spPr>
        <p:txBody>
          <a:bodyPr/>
          <a:lstStyle/>
          <a:p>
            <a:r>
              <a:rPr lang="ru-RU" dirty="0"/>
              <a:t>ЭФФЕКТЫ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D77BA0-CC87-42CB-879F-9548154EFD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343" y="1906537"/>
            <a:ext cx="597045" cy="59704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F07EA8C-6A64-4D0E-A4F6-A155F1756C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46" y="1906537"/>
            <a:ext cx="529532" cy="52953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BDB002B-3E3A-4816-9C7D-7AC4777A5C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333" y="1906537"/>
            <a:ext cx="529532" cy="529532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4A49B4A-D9D7-4DB7-AE58-F10C72F37E1F}"/>
              </a:ext>
            </a:extLst>
          </p:cNvPr>
          <p:cNvSpPr/>
          <p:nvPr/>
        </p:nvSpPr>
        <p:spPr>
          <a:xfrm>
            <a:off x="1466637" y="1906537"/>
            <a:ext cx="16143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Нефтегазовая </a:t>
            </a:r>
          </a:p>
          <a:p>
            <a:pPr lvl="0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отрасль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F6222D4-777F-4E18-A8AF-826FEA6790B2}"/>
              </a:ext>
            </a:extLst>
          </p:cNvPr>
          <p:cNvSpPr/>
          <p:nvPr/>
        </p:nvSpPr>
        <p:spPr>
          <a:xfrm>
            <a:off x="4441097" y="1897009"/>
            <a:ext cx="11466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Угольная </a:t>
            </a:r>
          </a:p>
          <a:p>
            <a:pPr lvl="0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отрасль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E70F390-4BF9-41BA-99AF-8D693E4341DC}"/>
              </a:ext>
            </a:extLst>
          </p:cNvPr>
          <p:cNvSpPr/>
          <p:nvPr/>
        </p:nvSpPr>
        <p:spPr>
          <a:xfrm>
            <a:off x="7251671" y="1995750"/>
            <a:ext cx="2096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Электроэнергетика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CAAFD53-7D59-4982-B353-9D7772C350ED}"/>
              </a:ext>
            </a:extLst>
          </p:cNvPr>
          <p:cNvSpPr/>
          <p:nvPr/>
        </p:nvSpPr>
        <p:spPr>
          <a:xfrm>
            <a:off x="406606" y="2789277"/>
            <a:ext cx="3007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эффективный мониторинг и оптимизация нефтегазовых активов и производственных мощностей по всей цепочке создания стоимости: от скважины до автозаправочной станции;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в секторе добычи рост объема извлекаемых запасов (нетрадиционной нефти и газа), снижение затрат на их освоение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B15C913-EA35-4B91-ADB4-2305655E5A0A}"/>
              </a:ext>
            </a:extLst>
          </p:cNvPr>
          <p:cNvSpPr/>
          <p:nvPr/>
        </p:nvSpPr>
        <p:spPr>
          <a:xfrm>
            <a:off x="3480750" y="2789277"/>
            <a:ext cx="29653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предупреждение наступление сбоев и аварий на производственных объектах;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снижение </a:t>
            </a:r>
            <a:r>
              <a:rPr lang="ru-RU" sz="1600" dirty="0" err="1"/>
              <a:t>травмоопасности</a:t>
            </a:r>
            <a:r>
              <a:rPr lang="ru-RU" sz="1600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оптимизация производственного процесса от добычи до поставки угля потребителю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E044DF4-14DD-4E9A-B4DB-4771ED0FF380}"/>
              </a:ext>
            </a:extLst>
          </p:cNvPr>
          <p:cNvSpPr/>
          <p:nvPr/>
        </p:nvSpPr>
        <p:spPr>
          <a:xfrm>
            <a:off x="6825208" y="2789277"/>
            <a:ext cx="28365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повышение стабильности работы энергосистем;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возможности для развития распределенной генерации 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снижение аварийности;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сокращение  потерь электроэнергии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C6C8DB0D-70F3-485C-9797-6622A8DFC33F}"/>
              </a:ext>
            </a:extLst>
          </p:cNvPr>
          <p:cNvCxnSpPr>
            <a:cxnSpLocks/>
          </p:cNvCxnSpPr>
          <p:nvPr/>
        </p:nvCxnSpPr>
        <p:spPr>
          <a:xfrm flipV="1">
            <a:off x="3413696" y="1972846"/>
            <a:ext cx="0" cy="412045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1F8C11E-424C-424E-8AA6-317E9F843728}"/>
              </a:ext>
            </a:extLst>
          </p:cNvPr>
          <p:cNvCxnSpPr>
            <a:cxnSpLocks/>
          </p:cNvCxnSpPr>
          <p:nvPr/>
        </p:nvCxnSpPr>
        <p:spPr>
          <a:xfrm flipV="1">
            <a:off x="6513155" y="1897009"/>
            <a:ext cx="0" cy="419628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300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4949" y="3244334"/>
            <a:ext cx="41729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976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ОСНОВАНИЕ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0932ACD-74F0-42CF-92B0-32A0F4010F2B}"/>
              </a:ext>
            </a:extLst>
          </p:cNvPr>
          <p:cNvSpPr/>
          <p:nvPr/>
        </p:nvSpPr>
        <p:spPr>
          <a:xfrm>
            <a:off x="2648744" y="1412776"/>
            <a:ext cx="4506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113780"/>
                </a:solidFill>
              </a:rPr>
              <a:t>Документы стратегического планирования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2DF3E41-6A07-4EEB-80D0-F3AC93E1F47B}"/>
              </a:ext>
            </a:extLst>
          </p:cNvPr>
          <p:cNvSpPr/>
          <p:nvPr/>
        </p:nvSpPr>
        <p:spPr>
          <a:xfrm>
            <a:off x="1762758" y="2317663"/>
            <a:ext cx="74669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Указ Президента Российской Федерации от 7.05.2018 №204 «О национальных целях и стратегических задачах развития Российской Федерации на период до 2024 года»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D40AE49-7AAA-4035-B567-B9B1E7EE0F87}"/>
              </a:ext>
            </a:extLst>
          </p:cNvPr>
          <p:cNvSpPr/>
          <p:nvPr/>
        </p:nvSpPr>
        <p:spPr>
          <a:xfrm>
            <a:off x="1787262" y="4077072"/>
            <a:ext cx="73010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Программа «Цифровая экономика Российской Федерации»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271D6B-9640-4ECD-B62D-4F11B65243BA}"/>
              </a:ext>
            </a:extLst>
          </p:cNvPr>
          <p:cNvSpPr/>
          <p:nvPr/>
        </p:nvSpPr>
        <p:spPr>
          <a:xfrm>
            <a:off x="1784648" y="5455820"/>
            <a:ext cx="73010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Стратегия научно-технологического развития Российской Федерации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4C59084-CE75-4509-9BDF-3AA09ED9B2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8" y="2522851"/>
            <a:ext cx="512954" cy="51295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9EC75BC-E9F9-4969-8DAA-FD980E4A20C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8" y="5360358"/>
            <a:ext cx="512955" cy="51295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721F902-9D1D-4383-8CB2-A1078CA51CA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543" y="4036586"/>
            <a:ext cx="489979" cy="48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34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ЦИФРОВАЯ ТРАНСФОРМАЦИЯ ОТРАСЛЕЙ ЭКОНОМИКИ И </a:t>
            </a:r>
            <a:br>
              <a:rPr lang="ru-RU" dirty="0"/>
            </a:br>
            <a:r>
              <a:rPr lang="ru-RU" dirty="0"/>
              <a:t>СОЦИАЛЬНОЙ СФЕРЫ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FDE9212-C5BC-4300-93A2-8B4853EC8E6A}"/>
              </a:ext>
            </a:extLst>
          </p:cNvPr>
          <p:cNvSpPr/>
          <p:nvPr/>
        </p:nvSpPr>
        <p:spPr>
          <a:xfrm>
            <a:off x="935157" y="1708239"/>
            <a:ext cx="38446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113780"/>
                </a:solidFill>
              </a:rPr>
              <a:t>НАЦИОНАЛЬНЫЙ ПРОЕКТ «ЦИФРОВАЯ ЭКОНОМИКА РОССИЙСКОЙ ФЕДЕРАЦИИ»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87E18C2-35AC-4F03-B756-7BAD546DB6AB}"/>
              </a:ext>
            </a:extLst>
          </p:cNvPr>
          <p:cNvSpPr/>
          <p:nvPr/>
        </p:nvSpPr>
        <p:spPr>
          <a:xfrm>
            <a:off x="4508136" y="1210563"/>
            <a:ext cx="3168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/>
              <a:t>Нормативное регулирование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97D7562-75FF-4E3E-B132-5CD78D16772A}"/>
              </a:ext>
            </a:extLst>
          </p:cNvPr>
          <p:cNvSpPr/>
          <p:nvPr/>
        </p:nvSpPr>
        <p:spPr>
          <a:xfrm>
            <a:off x="4510930" y="1581431"/>
            <a:ext cx="28218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Информационная инфраструктура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68CCB3F-4C1E-414A-84EB-346E44DC4BA0}"/>
              </a:ext>
            </a:extLst>
          </p:cNvPr>
          <p:cNvSpPr/>
          <p:nvPr/>
        </p:nvSpPr>
        <p:spPr>
          <a:xfrm>
            <a:off x="4513363" y="1966363"/>
            <a:ext cx="27045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Кадры для цифровой экономики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79CB216-1C4F-4530-8835-7D05AB00D884}"/>
              </a:ext>
            </a:extLst>
          </p:cNvPr>
          <p:cNvSpPr/>
          <p:nvPr/>
        </p:nvSpPr>
        <p:spPr>
          <a:xfrm>
            <a:off x="4508136" y="2360519"/>
            <a:ext cx="26308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Информационная безопасность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B20F96-3878-464B-BBDB-02F7D37311E0}"/>
              </a:ext>
            </a:extLst>
          </p:cNvPr>
          <p:cNvSpPr/>
          <p:nvPr/>
        </p:nvSpPr>
        <p:spPr>
          <a:xfrm>
            <a:off x="4508136" y="2754675"/>
            <a:ext cx="1902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Цифровые технологии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72869DF-379C-4A4F-BFB7-76AACDE53508}"/>
              </a:ext>
            </a:extLst>
          </p:cNvPr>
          <p:cNvSpPr/>
          <p:nvPr/>
        </p:nvSpPr>
        <p:spPr>
          <a:xfrm>
            <a:off x="4508136" y="3148831"/>
            <a:ext cx="32406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Цифровое государственное управление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07EBF60-340D-4D3B-82E6-4C2BAEED669F}"/>
              </a:ext>
            </a:extLst>
          </p:cNvPr>
          <p:cNvSpPr/>
          <p:nvPr/>
        </p:nvSpPr>
        <p:spPr>
          <a:xfrm>
            <a:off x="935157" y="4265270"/>
            <a:ext cx="2403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Национальный проект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A2DC75E-03B2-49FB-9ACD-DC6ACB2EEFE7}"/>
              </a:ext>
            </a:extLst>
          </p:cNvPr>
          <p:cNvSpPr/>
          <p:nvPr/>
        </p:nvSpPr>
        <p:spPr>
          <a:xfrm>
            <a:off x="935157" y="5659841"/>
            <a:ext cx="2638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Ведомственные проекты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D83752D-BE89-44E7-A458-C21242FDA5A6}"/>
              </a:ext>
            </a:extLst>
          </p:cNvPr>
          <p:cNvSpPr/>
          <p:nvPr/>
        </p:nvSpPr>
        <p:spPr>
          <a:xfrm>
            <a:off x="4508136" y="4007554"/>
            <a:ext cx="3068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Цифровой контур в здравоохранении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0D259CD-E51A-4A35-BE41-45315C1EBE7B}"/>
              </a:ext>
            </a:extLst>
          </p:cNvPr>
          <p:cNvSpPr/>
          <p:nvPr/>
        </p:nvSpPr>
        <p:spPr>
          <a:xfrm>
            <a:off x="4508136" y="4501282"/>
            <a:ext cx="2794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Цифровая образовательная среда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79EE4779-124F-430F-8887-6B4A3114DD86}"/>
              </a:ext>
            </a:extLst>
          </p:cNvPr>
          <p:cNvSpPr/>
          <p:nvPr/>
        </p:nvSpPr>
        <p:spPr>
          <a:xfrm>
            <a:off x="4508136" y="5203215"/>
            <a:ext cx="2724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Цифровой транспорт и логистика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1A8B7CC3-9CB9-49FB-8750-32FA96CF3005}"/>
              </a:ext>
            </a:extLst>
          </p:cNvPr>
          <p:cNvSpPr/>
          <p:nvPr/>
        </p:nvSpPr>
        <p:spPr>
          <a:xfrm>
            <a:off x="4501980" y="5572547"/>
            <a:ext cx="18417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Цифровая энергетика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D9A50BA-8711-45AB-9C07-17DD2E4AEC27}"/>
              </a:ext>
            </a:extLst>
          </p:cNvPr>
          <p:cNvSpPr/>
          <p:nvPr/>
        </p:nvSpPr>
        <p:spPr>
          <a:xfrm>
            <a:off x="4518639" y="5920247"/>
            <a:ext cx="23503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Цифровая промышленность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1950C6B-AF96-4FB2-AE83-424CB73EB565}"/>
              </a:ext>
            </a:extLst>
          </p:cNvPr>
          <p:cNvSpPr/>
          <p:nvPr/>
        </p:nvSpPr>
        <p:spPr>
          <a:xfrm>
            <a:off x="4520952" y="6246604"/>
            <a:ext cx="2483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dirty="0"/>
              <a:t>Цифровое сельское хозяйство</a:t>
            </a:r>
          </a:p>
        </p:txBody>
      </p: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6D3FC121-89EC-41F1-B8DD-29480B271601}"/>
              </a:ext>
            </a:extLst>
          </p:cNvPr>
          <p:cNvCxnSpPr>
            <a:cxnSpLocks/>
          </p:cNvCxnSpPr>
          <p:nvPr/>
        </p:nvCxnSpPr>
        <p:spPr>
          <a:xfrm>
            <a:off x="1393380" y="3717032"/>
            <a:ext cx="665596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2DF81B54-6C48-45C9-BC9E-71FBEF681139}"/>
              </a:ext>
            </a:extLst>
          </p:cNvPr>
          <p:cNvCxnSpPr>
            <a:cxnSpLocks/>
          </p:cNvCxnSpPr>
          <p:nvPr/>
        </p:nvCxnSpPr>
        <p:spPr>
          <a:xfrm>
            <a:off x="1392445" y="5085184"/>
            <a:ext cx="6655964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545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2673699-CB19-4D9D-9EEB-8BC869411180}"/>
              </a:ext>
            </a:extLst>
          </p:cNvPr>
          <p:cNvSpPr/>
          <p:nvPr/>
        </p:nvSpPr>
        <p:spPr>
          <a:xfrm>
            <a:off x="7026287" y="3540333"/>
            <a:ext cx="2023393" cy="1069995"/>
          </a:xfrm>
          <a:prstGeom prst="rect">
            <a:avLst/>
          </a:prstGeom>
          <a:gradFill flip="none" rotWithShape="1">
            <a:gsLst>
              <a:gs pos="2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E83D98D-AFC4-43AF-A84A-5362960B29B3}"/>
              </a:ext>
            </a:extLst>
          </p:cNvPr>
          <p:cNvSpPr/>
          <p:nvPr/>
        </p:nvSpPr>
        <p:spPr>
          <a:xfrm>
            <a:off x="2432720" y="2132856"/>
            <a:ext cx="5760640" cy="3240360"/>
          </a:xfrm>
          <a:prstGeom prst="rect">
            <a:avLst/>
          </a:prstGeom>
          <a:gradFill flip="none" rotWithShape="1">
            <a:gsLst>
              <a:gs pos="2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СИСТЕМА КООРДИНАЦИИ И МОНИТОРИНГА </a:t>
            </a:r>
            <a:br>
              <a:rPr lang="ru-RU" dirty="0"/>
            </a:br>
            <a:r>
              <a:rPr lang="ru-RU" dirty="0"/>
              <a:t>ЦИФРОВОЙ ТРАНСФОРМАЦИИ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7DA42A-6006-4AD8-94CD-C9C291C07E73}"/>
              </a:ext>
            </a:extLst>
          </p:cNvPr>
          <p:cNvSpPr/>
          <p:nvPr/>
        </p:nvSpPr>
        <p:spPr>
          <a:xfrm>
            <a:off x="756521" y="2212551"/>
            <a:ext cx="486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Совет по цифровой трансформации </a:t>
            </a:r>
            <a:r>
              <a:rPr lang="ru-RU" dirty="0"/>
              <a:t>ТЭК России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57F144-0529-46C6-AF08-29FD44C66B0F}"/>
              </a:ext>
            </a:extLst>
          </p:cNvPr>
          <p:cNvSpPr/>
          <p:nvPr/>
        </p:nvSpPr>
        <p:spPr>
          <a:xfrm>
            <a:off x="756521" y="3429000"/>
            <a:ext cx="5402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Центр компетенций </a:t>
            </a:r>
            <a:r>
              <a:rPr lang="ru-RU" dirty="0"/>
              <a:t>по основным направлениям цифровизации энергетики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AD49767-AAED-4FB8-A381-9550860BE806}"/>
              </a:ext>
            </a:extLst>
          </p:cNvPr>
          <p:cNvSpPr/>
          <p:nvPr/>
        </p:nvSpPr>
        <p:spPr>
          <a:xfrm>
            <a:off x="756521" y="4653136"/>
            <a:ext cx="5186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Экспертно-координационный орган </a:t>
            </a:r>
            <a:r>
              <a:rPr lang="ru-RU" dirty="0"/>
              <a:t>по вопросам цифровизации ТЭК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A3B6A988-B6BD-44CC-8E36-5B96A7B197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7917352"/>
              </p:ext>
            </p:extLst>
          </p:nvPr>
        </p:nvGraphicFramePr>
        <p:xfrm>
          <a:off x="5297488" y="1843953"/>
          <a:ext cx="460851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7492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СОВЕТ ПО ЦИФРОВОЙ ТРАНСФОРМАЦИИ ТЭК РОССИИ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EC18A7D-C4BD-4AA3-8284-B0B9BD7C6E65}"/>
              </a:ext>
            </a:extLst>
          </p:cNvPr>
          <p:cNvCxnSpPr>
            <a:cxnSpLocks/>
          </p:cNvCxnSpPr>
          <p:nvPr/>
        </p:nvCxnSpPr>
        <p:spPr>
          <a:xfrm flipV="1">
            <a:off x="5097016" y="2132856"/>
            <a:ext cx="0" cy="4104456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2C64B5C-6E1F-4661-83D4-DB42A78A97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1448977"/>
            <a:ext cx="584962" cy="584962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A818BA3-8E73-4007-B0ED-E2DFE05DEAEA}"/>
              </a:ext>
            </a:extLst>
          </p:cNvPr>
          <p:cNvSpPr/>
          <p:nvPr/>
        </p:nvSpPr>
        <p:spPr>
          <a:xfrm>
            <a:off x="1896809" y="1664607"/>
            <a:ext cx="12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Участники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3127F83-FEE4-4AA4-B15C-A4125B8CB66C}"/>
              </a:ext>
            </a:extLst>
          </p:cNvPr>
          <p:cNvSpPr/>
          <p:nvPr/>
        </p:nvSpPr>
        <p:spPr>
          <a:xfrm>
            <a:off x="6897216" y="166460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Задачи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D27977E-C6B4-4115-9198-FA4F6C09A2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339" y="1574164"/>
            <a:ext cx="440945" cy="440945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3602D2A-8892-42F7-8FD9-EA485695D4AE}"/>
              </a:ext>
            </a:extLst>
          </p:cNvPr>
          <p:cNvSpPr/>
          <p:nvPr/>
        </p:nvSpPr>
        <p:spPr>
          <a:xfrm>
            <a:off x="1352600" y="2492896"/>
            <a:ext cx="32531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Представители </a:t>
            </a:r>
            <a:r>
              <a:rPr lang="ru-RU" dirty="0">
                <a:solidFill>
                  <a:srgbClr val="113780"/>
                </a:solidFill>
              </a:rPr>
              <a:t>ФОИВ</a:t>
            </a:r>
            <a:endParaRPr lang="en-US" dirty="0">
              <a:solidFill>
                <a:srgbClr val="11378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lvl="0"/>
            <a:r>
              <a:rPr lang="ru-RU" dirty="0"/>
              <a:t>Руководители</a:t>
            </a:r>
            <a:r>
              <a:rPr lang="ru-RU" dirty="0">
                <a:solidFill>
                  <a:srgbClr val="113780"/>
                </a:solidFill>
              </a:rPr>
              <a:t> цифровой трансформации </a:t>
            </a:r>
            <a:r>
              <a:rPr lang="ru-RU" dirty="0"/>
              <a:t>в ключевых компаниях ТЭК России (</a:t>
            </a:r>
            <a:r>
              <a:rPr lang="en-US" dirty="0"/>
              <a:t>Chief Digital Transformation Officer</a:t>
            </a:r>
            <a:r>
              <a:rPr lang="ru-RU" dirty="0"/>
              <a:t>)</a:t>
            </a: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lvl="0"/>
            <a:r>
              <a:rPr lang="ru-RU" dirty="0"/>
              <a:t>Представители </a:t>
            </a:r>
            <a:r>
              <a:rPr lang="ru-RU" dirty="0">
                <a:solidFill>
                  <a:srgbClr val="113780"/>
                </a:solidFill>
              </a:rPr>
              <a:t>отраслевых ассоциаций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F47B001-B199-4C42-911E-6FA180695143}"/>
              </a:ext>
            </a:extLst>
          </p:cNvPr>
          <p:cNvCxnSpPr>
            <a:cxnSpLocks/>
          </p:cNvCxnSpPr>
          <p:nvPr/>
        </p:nvCxnSpPr>
        <p:spPr>
          <a:xfrm>
            <a:off x="1526362" y="-171400"/>
            <a:ext cx="625631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6F13A62-A41E-4DFB-B1CD-F6071FBD1B2B}"/>
              </a:ext>
            </a:extLst>
          </p:cNvPr>
          <p:cNvSpPr/>
          <p:nvPr/>
        </p:nvSpPr>
        <p:spPr>
          <a:xfrm>
            <a:off x="5463591" y="2292258"/>
            <a:ext cx="37444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паспорта и планов ведомственного проекта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корректировок планов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Концепции цифровизации отраслей ТЭК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проектов НПА и НТА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годовых отчетов реализации плана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результатов стратегического мониторинга реализации Концепции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Инициация, утверждение пилотажных площадок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Согласование решений о тиражировании пилотных проектов</a:t>
            </a:r>
          </a:p>
        </p:txBody>
      </p:sp>
    </p:spTree>
    <p:extLst>
      <p:ext uri="{BB962C8B-B14F-4D97-AF65-F5344CB8AC3E}">
        <p14:creationId xmlns:p14="http://schemas.microsoft.com/office/powerpoint/2010/main" val="3537540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ЦЕНТР КОМПЕТЕНЦИЙ ПО ОСНОВНЫМ НАПРАВЛЕНИЯМ ЦИФРОВИЗАЦИИ ЭНЕРГЕТИКИ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EC18A7D-C4BD-4AA3-8284-B0B9BD7C6E65}"/>
              </a:ext>
            </a:extLst>
          </p:cNvPr>
          <p:cNvCxnSpPr>
            <a:cxnSpLocks/>
          </p:cNvCxnSpPr>
          <p:nvPr/>
        </p:nvCxnSpPr>
        <p:spPr>
          <a:xfrm flipV="1">
            <a:off x="5097016" y="2132856"/>
            <a:ext cx="0" cy="4104456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2C64B5C-6E1F-4661-83D4-DB42A78A97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1448977"/>
            <a:ext cx="584962" cy="584962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A818BA3-8E73-4007-B0ED-E2DFE05DEAEA}"/>
              </a:ext>
            </a:extLst>
          </p:cNvPr>
          <p:cNvSpPr/>
          <p:nvPr/>
        </p:nvSpPr>
        <p:spPr>
          <a:xfrm>
            <a:off x="1896809" y="1664607"/>
            <a:ext cx="12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Участники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3127F83-FEE4-4AA4-B15C-A4125B8CB66C}"/>
              </a:ext>
            </a:extLst>
          </p:cNvPr>
          <p:cNvSpPr/>
          <p:nvPr/>
        </p:nvSpPr>
        <p:spPr>
          <a:xfrm>
            <a:off x="6897216" y="166460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Задачи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D27977E-C6B4-4115-9198-FA4F6C09A2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339" y="1574164"/>
            <a:ext cx="440945" cy="440945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3602D2A-8892-42F7-8FD9-EA485695D4AE}"/>
              </a:ext>
            </a:extLst>
          </p:cNvPr>
          <p:cNvSpPr/>
          <p:nvPr/>
        </p:nvSpPr>
        <p:spPr>
          <a:xfrm>
            <a:off x="1385340" y="2804465"/>
            <a:ext cx="35283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Секция </a:t>
            </a:r>
            <a:r>
              <a:rPr lang="ru-RU" dirty="0">
                <a:solidFill>
                  <a:srgbClr val="113780"/>
                </a:solidFill>
              </a:rPr>
              <a:t>электроэнергетики</a:t>
            </a:r>
            <a:endParaRPr lang="en-US" dirty="0">
              <a:solidFill>
                <a:srgbClr val="113780"/>
              </a:solidFill>
            </a:endParaRPr>
          </a:p>
          <a:p>
            <a:pPr lvl="0"/>
            <a:endParaRPr lang="en-US" dirty="0"/>
          </a:p>
          <a:p>
            <a:pPr lvl="0"/>
            <a:endParaRPr lang="ru-RU" dirty="0"/>
          </a:p>
          <a:p>
            <a:pPr lvl="0"/>
            <a:r>
              <a:rPr lang="ru-RU" dirty="0"/>
              <a:t>Секция </a:t>
            </a:r>
            <a:r>
              <a:rPr lang="ru-RU" dirty="0">
                <a:solidFill>
                  <a:srgbClr val="113780"/>
                </a:solidFill>
              </a:rPr>
              <a:t>нефтегазового</a:t>
            </a:r>
            <a:r>
              <a:rPr lang="ru-RU" dirty="0"/>
              <a:t> комплекса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ru-RU" dirty="0"/>
          </a:p>
          <a:p>
            <a:pPr lvl="0"/>
            <a:r>
              <a:rPr lang="ru-RU" dirty="0"/>
              <a:t>Секция </a:t>
            </a:r>
            <a:r>
              <a:rPr lang="ru-RU" dirty="0">
                <a:solidFill>
                  <a:srgbClr val="113780"/>
                </a:solidFill>
              </a:rPr>
              <a:t>угольной</a:t>
            </a:r>
            <a:r>
              <a:rPr lang="ru-RU" dirty="0"/>
              <a:t> промышленности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F47B001-B199-4C42-911E-6FA180695143}"/>
              </a:ext>
            </a:extLst>
          </p:cNvPr>
          <p:cNvCxnSpPr>
            <a:cxnSpLocks/>
          </p:cNvCxnSpPr>
          <p:nvPr/>
        </p:nvCxnSpPr>
        <p:spPr>
          <a:xfrm>
            <a:off x="1526362" y="-171400"/>
            <a:ext cx="625631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6F13A62-A41E-4DFB-B1CD-F6071FBD1B2B}"/>
              </a:ext>
            </a:extLst>
          </p:cNvPr>
          <p:cNvSpPr/>
          <p:nvPr/>
        </p:nvSpPr>
        <p:spPr>
          <a:xfrm>
            <a:off x="5463590" y="2292258"/>
            <a:ext cx="4241935" cy="400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Обеспечивает организационно-методологическое сопровождение реализации  проекта;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Обеспечивает информационно-аналитическое сопровождение деятельности Совета по цифровой трансформации ТЭК;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Осуществляет мониторинг плана мероприятий и готовит сводный отчет о ходе их выполнения;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Обеспечивает представление в Совет предложений по внесению изменений в план проекта;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Организует оценку проектов плана;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Обеспечивает информационную поддержку и продвижение реализации проекта в СМИ; 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Обеспечивает проведение экспертных обсуждений в рамках реализации проекта;</a:t>
            </a:r>
          </a:p>
          <a:p>
            <a:pPr marL="285750" lvl="0" indent="-285750" defTabSz="5334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ru-RU" sz="1400" dirty="0"/>
              <a:t>Обеспечивает создание и функционирование единой информационной системы взаимодействия участников реализации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157815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ЭКСПЕРТНО-КООРДИНАЦИОННЫЙ ОРГАН ПО ВОПРОСАМ ЦИФРОВИЗАЦИИ ТЭК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3EC18A7D-C4BD-4AA3-8284-B0B9BD7C6E65}"/>
              </a:ext>
            </a:extLst>
          </p:cNvPr>
          <p:cNvCxnSpPr>
            <a:cxnSpLocks/>
          </p:cNvCxnSpPr>
          <p:nvPr/>
        </p:nvCxnSpPr>
        <p:spPr>
          <a:xfrm flipV="1">
            <a:off x="5097016" y="2132856"/>
            <a:ext cx="0" cy="4104456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2C64B5C-6E1F-4661-83D4-DB42A78A97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1448977"/>
            <a:ext cx="584962" cy="584962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A818BA3-8E73-4007-B0ED-E2DFE05DEAEA}"/>
              </a:ext>
            </a:extLst>
          </p:cNvPr>
          <p:cNvSpPr/>
          <p:nvPr/>
        </p:nvSpPr>
        <p:spPr>
          <a:xfrm>
            <a:off x="1896810" y="1664607"/>
            <a:ext cx="219209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Участники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0"/>
            <a:r>
              <a:rPr lang="ru-RU" sz="1100" dirty="0">
                <a:solidFill>
                  <a:schemeClr val="bg1">
                    <a:lumMod val="50000"/>
                  </a:schemeClr>
                </a:solidFill>
              </a:rPr>
              <a:t>(научное сообщество, общественные организации, бизнес)</a:t>
            </a:r>
          </a:p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3127F83-FEE4-4AA4-B15C-A4125B8CB66C}"/>
              </a:ext>
            </a:extLst>
          </p:cNvPr>
          <p:cNvSpPr/>
          <p:nvPr/>
        </p:nvSpPr>
        <p:spPr>
          <a:xfrm>
            <a:off x="6897216" y="166460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Задачи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D27977E-C6B4-4115-9198-FA4F6C09A2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339" y="1574164"/>
            <a:ext cx="440945" cy="440945"/>
          </a:xfrm>
          <a:prstGeom prst="rect">
            <a:avLst/>
          </a:prstGeom>
        </p:spPr>
      </p:pic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F47B001-B199-4C42-911E-6FA180695143}"/>
              </a:ext>
            </a:extLst>
          </p:cNvPr>
          <p:cNvCxnSpPr>
            <a:cxnSpLocks/>
          </p:cNvCxnSpPr>
          <p:nvPr/>
        </p:nvCxnSpPr>
        <p:spPr>
          <a:xfrm>
            <a:off x="1526362" y="-171400"/>
            <a:ext cx="625631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6F13A62-A41E-4DFB-B1CD-F6071FBD1B2B}"/>
              </a:ext>
            </a:extLst>
          </p:cNvPr>
          <p:cNvSpPr/>
          <p:nvPr/>
        </p:nvSpPr>
        <p:spPr>
          <a:xfrm>
            <a:off x="5463591" y="2292258"/>
            <a:ext cx="37444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Экспертно-аналитическое сопровождение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Формирование прогнозов развития и использования цифровых технологий в энергетике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Определение основных направлений цифровизации ТЭК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Разработкой целевой модели ТЭК России на период до 2024 и стратегическое видение на период до 2030-2035 гг.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Экспертиза проектов НПА и НТА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Стратегический мониторинг реализации Концепции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59C53C6-B41C-4B71-AABF-63DCAA412E1E}"/>
              </a:ext>
            </a:extLst>
          </p:cNvPr>
          <p:cNvSpPr/>
          <p:nvPr/>
        </p:nvSpPr>
        <p:spPr>
          <a:xfrm>
            <a:off x="1385340" y="2804465"/>
            <a:ext cx="35283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Секция </a:t>
            </a:r>
            <a:r>
              <a:rPr lang="ru-RU" dirty="0">
                <a:solidFill>
                  <a:srgbClr val="113780"/>
                </a:solidFill>
              </a:rPr>
              <a:t>электроэнергетики</a:t>
            </a:r>
            <a:endParaRPr lang="en-US" dirty="0">
              <a:solidFill>
                <a:srgbClr val="113780"/>
              </a:solidFill>
            </a:endParaRPr>
          </a:p>
          <a:p>
            <a:pPr lvl="0"/>
            <a:endParaRPr lang="en-US" dirty="0"/>
          </a:p>
          <a:p>
            <a:pPr lvl="0"/>
            <a:endParaRPr lang="ru-RU" dirty="0"/>
          </a:p>
          <a:p>
            <a:pPr lvl="0"/>
            <a:r>
              <a:rPr lang="ru-RU" dirty="0"/>
              <a:t>Секция </a:t>
            </a:r>
            <a:r>
              <a:rPr lang="ru-RU" dirty="0">
                <a:solidFill>
                  <a:srgbClr val="113780"/>
                </a:solidFill>
              </a:rPr>
              <a:t>нефтегазового</a:t>
            </a:r>
            <a:r>
              <a:rPr lang="ru-RU" dirty="0"/>
              <a:t> комплекса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ru-RU" dirty="0"/>
          </a:p>
          <a:p>
            <a:pPr lvl="0"/>
            <a:r>
              <a:rPr lang="ru-RU" dirty="0"/>
              <a:t>Секция </a:t>
            </a:r>
            <a:r>
              <a:rPr lang="ru-RU" dirty="0">
                <a:solidFill>
                  <a:srgbClr val="113780"/>
                </a:solidFill>
              </a:rPr>
              <a:t>угольной</a:t>
            </a:r>
            <a:r>
              <a:rPr lang="ru-RU" dirty="0"/>
              <a:t> промышленности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3597848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ПРОЕКТА - СОЗДАНИЕ ЕДИНОГО ИНФОРМАЦИОННОГО ПРОСТРАНСТВА ДЛЯ СУБЪЕКТОВ ЭНЕРГЕТИКИ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32520" y="1556792"/>
            <a:ext cx="7920880" cy="4464496"/>
            <a:chOff x="127361" y="1337792"/>
            <a:chExt cx="8840105" cy="3991451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5050469" y="1711714"/>
              <a:ext cx="3340508" cy="1337228"/>
            </a:xfrm>
            <a:prstGeom prst="rect">
              <a:avLst/>
            </a:prstGeom>
            <a:noFill/>
          </p:spPr>
          <p:txBody>
            <a:bodyPr wrap="square" lIns="68580" tIns="81000" rIns="68580" bIns="108000">
              <a:spAutoFit/>
            </a:bodyPr>
            <a:lstStyle/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Единое информационное пространство, как единая среда </a:t>
              </a:r>
            </a:p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и общий язык общения </a:t>
              </a:r>
            </a:p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для развития платформ </a:t>
              </a:r>
            </a:p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и технологий</a:t>
              </a:r>
              <a:endParaRPr lang="ru-RU" sz="1400" b="1" cap="all" dirty="0">
                <a:solidFill>
                  <a:schemeClr val="tx2"/>
                </a:solidFill>
                <a:latin typeface="Arial Narrow" pitchFamily="34" charset="0"/>
                <a:ea typeface="Calibri Light" charset="0"/>
                <a:cs typeface="Calibri Light" charset="0"/>
              </a:endParaRPr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766481" y="1883915"/>
              <a:ext cx="2869414" cy="824212"/>
            </a:xfrm>
            <a:prstGeom prst="rect">
              <a:avLst/>
            </a:prstGeom>
            <a:noFill/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Данные в цифровой форме являются ключевым фактором производства</a:t>
              </a:r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766295" y="1337792"/>
              <a:ext cx="3483665" cy="246554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b="1" cap="all" dirty="0">
                  <a:solidFill>
                    <a:schemeClr val="bg1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Субъект экономики</a:t>
              </a:r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4751336" y="1337792"/>
              <a:ext cx="3468897" cy="246554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b="1" cap="all" dirty="0">
                  <a:solidFill>
                    <a:schemeClr val="bg1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Экономика / отрасль</a:t>
              </a:r>
            </a:p>
          </p:txBody>
        </p:sp>
        <p:sp>
          <p:nvSpPr>
            <p:cNvPr id="9" name="Двойная стрелка влево/вправо 8"/>
            <p:cNvSpPr/>
            <p:nvPr/>
          </p:nvSpPr>
          <p:spPr>
            <a:xfrm>
              <a:off x="3971345" y="1793133"/>
              <a:ext cx="1063487" cy="347870"/>
            </a:xfrm>
            <a:prstGeom prst="leftRightArrow">
              <a:avLst>
                <a:gd name="adj1" fmla="val 35312"/>
                <a:gd name="adj2" fmla="val 50000"/>
              </a:avLst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ru-RU" dirty="0">
                <a:latin typeface="+mj-lt"/>
              </a:endParaRPr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4358972" y="2288182"/>
              <a:ext cx="288235" cy="705678"/>
            </a:xfrm>
            <a:prstGeom prst="downArrow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ru-RU" dirty="0">
                <a:latin typeface="+mj-lt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3166275" y="3162824"/>
              <a:ext cx="2683565" cy="443965"/>
            </a:xfrm>
            <a:prstGeom prst="rect">
              <a:avLst/>
            </a:prstGeom>
            <a:solidFill>
              <a:srgbClr val="113780">
                <a:alpha val="17000"/>
              </a:srgbClr>
            </a:solidFill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Горизонтальная интеграция</a:t>
              </a:r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3166275" y="4166672"/>
              <a:ext cx="2683566" cy="443965"/>
            </a:xfrm>
            <a:prstGeom prst="rect">
              <a:avLst/>
            </a:prstGeom>
            <a:solidFill>
              <a:srgbClr val="113780">
                <a:alpha val="17000"/>
              </a:srgbClr>
            </a:solidFill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b="1" cap="all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Вертикальная интеграция</a:t>
              </a: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flipH="1">
              <a:off x="2311511" y="3286102"/>
              <a:ext cx="834888" cy="5933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2311671" y="4284985"/>
              <a:ext cx="834888" cy="5933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844873" y="3291073"/>
              <a:ext cx="810038" cy="962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5815055" y="4284986"/>
              <a:ext cx="859734" cy="962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127361" y="2896395"/>
              <a:ext cx="2146853" cy="738788"/>
            </a:xfrm>
            <a:prstGeom prst="rect">
              <a:avLst/>
            </a:prstGeom>
            <a:solidFill>
              <a:srgbClr val="113780">
                <a:alpha val="17000"/>
              </a:srgbClr>
            </a:solidFill>
          </p:spPr>
          <p:txBody>
            <a:bodyPr wrap="square" lIns="68580" tIns="81000" rIns="68580" bIns="81000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Горизонтальные внутрикорпоративные связи</a:t>
              </a:r>
            </a:p>
          </p:txBody>
        </p:sp>
        <p:sp>
          <p:nvSpPr>
            <p:cNvPr id="18" name="Прямоугольник 17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6732465" y="3712848"/>
              <a:ext cx="2235001" cy="1616395"/>
            </a:xfrm>
            <a:prstGeom prst="rect">
              <a:avLst/>
            </a:prstGeom>
            <a:solidFill>
              <a:srgbClr val="113780">
                <a:alpha val="17000"/>
              </a:srgbClr>
            </a:solidFill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Внутри отрасли в соответствии с отраслевой производственной цепочкой (от генерации до потребителя </a:t>
              </a:r>
              <a:r>
                <a:rPr lang="en-US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+ </a:t>
              </a:r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регулятор)</a:t>
              </a:r>
            </a:p>
          </p:txBody>
        </p:sp>
        <p:sp>
          <p:nvSpPr>
            <p:cNvPr id="19" name="Rectangle 1"/>
            <p:cNvSpPr>
              <a:spLocks noChangeArrowheads="1"/>
            </p:cNvSpPr>
            <p:nvPr/>
          </p:nvSpPr>
          <p:spPr bwMode="auto">
            <a:xfrm>
              <a:off x="4160187" y="3405230"/>
              <a:ext cx="695739" cy="900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 b="1" dirty="0">
                  <a:solidFill>
                    <a:schemeClr val="tx2"/>
                  </a:solidFill>
                  <a:latin typeface="+mj-lt"/>
                  <a:ea typeface="Calibri" pitchFamily="34" charset="0"/>
                  <a:cs typeface="Times New Roman" pitchFamily="18" charset="0"/>
                </a:rPr>
                <a:t>+</a:t>
              </a:r>
              <a:endParaRPr lang="ru-RU" sz="1400" dirty="0">
                <a:solidFill>
                  <a:schemeClr val="tx2"/>
                </a:solidFill>
                <a:latin typeface="+mj-lt"/>
              </a:endParaRPr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127361" y="3889453"/>
              <a:ext cx="2146853" cy="1309160"/>
            </a:xfrm>
            <a:prstGeom prst="rect">
              <a:avLst/>
            </a:prstGeom>
            <a:solidFill>
              <a:srgbClr val="113780">
                <a:alpha val="17000"/>
              </a:srgbClr>
            </a:solidFill>
          </p:spPr>
          <p:txBody>
            <a:bodyPr wrap="square" lIns="68580" tIns="81000" rIns="68580" bIns="81000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Внутрикорпоративные </a:t>
              </a:r>
            </a:p>
            <a:p>
              <a:pPr algn="ctr"/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потоки в соответствии </a:t>
              </a:r>
            </a:p>
            <a:p>
              <a:pPr algn="ctr"/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с уровнями управления</a:t>
              </a:r>
            </a:p>
          </p:txBody>
        </p:sp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81403024-83BE-489A-A521-17D1C601D6CC}"/>
                </a:ext>
              </a:extLst>
            </p:cNvPr>
            <p:cNvSpPr/>
            <p:nvPr/>
          </p:nvSpPr>
          <p:spPr>
            <a:xfrm>
              <a:off x="6732465" y="3151280"/>
              <a:ext cx="2235001" cy="253841"/>
            </a:xfrm>
            <a:prstGeom prst="rect">
              <a:avLst/>
            </a:prstGeom>
            <a:solidFill>
              <a:srgbClr val="113780">
                <a:alpha val="17000"/>
              </a:srgbClr>
            </a:solidFill>
          </p:spPr>
          <p:txBody>
            <a:bodyPr wrap="square" lIns="68580" tIns="34290" rIns="68580" bIns="27000">
              <a:spAutoFit/>
            </a:bodyPr>
            <a:lstStyle/>
            <a:p>
              <a:pPr algn="ctr"/>
              <a:r>
                <a:rPr lang="ru-RU" sz="1200" dirty="0">
                  <a:solidFill>
                    <a:schemeClr val="tx2"/>
                  </a:solidFill>
                  <a:latin typeface="Arial Narrow" pitchFamily="34" charset="0"/>
                  <a:ea typeface="Calibri Light" charset="0"/>
                  <a:cs typeface="Calibri Light" charset="0"/>
                </a:rPr>
                <a:t>Межотраслевая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8642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ВЕДОМСТВЕННОГО ПРОЕКТА «ЦИФРОВАЯ ЭНЕРГЕТИКА»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9D76CB1-C88A-42A3-B24A-2875CA779120}"/>
              </a:ext>
            </a:extLst>
          </p:cNvPr>
          <p:cNvSpPr/>
          <p:nvPr/>
        </p:nvSpPr>
        <p:spPr>
          <a:xfrm>
            <a:off x="4346932" y="1773765"/>
            <a:ext cx="1524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b="1" dirty="0">
                <a:solidFill>
                  <a:srgbClr val="113780"/>
                </a:solidFill>
              </a:rPr>
              <a:t>Направления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2977D2C-208E-4A85-803F-C147A0DC7ACB}"/>
              </a:ext>
            </a:extLst>
          </p:cNvPr>
          <p:cNvSpPr/>
          <p:nvPr/>
        </p:nvSpPr>
        <p:spPr>
          <a:xfrm>
            <a:off x="1928664" y="2578859"/>
            <a:ext cx="30380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Повышение эффективности функционирования ТЭК России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2C1FE19-D0AD-42A6-991A-760E4B8587BF}"/>
              </a:ext>
            </a:extLst>
          </p:cNvPr>
          <p:cNvSpPr/>
          <p:nvPr/>
        </p:nvSpPr>
        <p:spPr>
          <a:xfrm>
            <a:off x="6465168" y="2635853"/>
            <a:ext cx="2173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Цифровая электроэнергетика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3D34BEA-3516-4BB9-8AF7-D49EAA15352C}"/>
              </a:ext>
            </a:extLst>
          </p:cNvPr>
          <p:cNvSpPr/>
          <p:nvPr/>
        </p:nvSpPr>
        <p:spPr>
          <a:xfrm>
            <a:off x="1949208" y="4250367"/>
            <a:ext cx="19068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Цифровизация нефтегазового комплекса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6E6245E-F7D5-45BF-B34D-C95AB94AD919}"/>
              </a:ext>
            </a:extLst>
          </p:cNvPr>
          <p:cNvSpPr/>
          <p:nvPr/>
        </p:nvSpPr>
        <p:spPr>
          <a:xfrm>
            <a:off x="6537176" y="4221088"/>
            <a:ext cx="23601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Цифровизация угольной промышленности</a:t>
            </a: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74E13A9A-FEE4-4089-8220-214B6E3F1AF7}"/>
              </a:ext>
            </a:extLst>
          </p:cNvPr>
          <p:cNvCxnSpPr>
            <a:cxnSpLocks/>
          </p:cNvCxnSpPr>
          <p:nvPr/>
        </p:nvCxnSpPr>
        <p:spPr>
          <a:xfrm flipV="1">
            <a:off x="1928664" y="2608138"/>
            <a:ext cx="0" cy="89405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8E03970-5FE6-417C-B05B-7B1202392581}"/>
              </a:ext>
            </a:extLst>
          </p:cNvPr>
          <p:cNvCxnSpPr>
            <a:cxnSpLocks/>
          </p:cNvCxnSpPr>
          <p:nvPr/>
        </p:nvCxnSpPr>
        <p:spPr>
          <a:xfrm flipV="1">
            <a:off x="1916510" y="4250367"/>
            <a:ext cx="0" cy="89405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FA9F6C39-DCEA-45CE-8EDE-79CC0EB66D5A}"/>
              </a:ext>
            </a:extLst>
          </p:cNvPr>
          <p:cNvCxnSpPr>
            <a:cxnSpLocks/>
          </p:cNvCxnSpPr>
          <p:nvPr/>
        </p:nvCxnSpPr>
        <p:spPr>
          <a:xfrm flipV="1">
            <a:off x="6465168" y="2578859"/>
            <a:ext cx="0" cy="89405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17AAC4C-7FB6-4FE0-ABFB-5D93531998A8}"/>
              </a:ext>
            </a:extLst>
          </p:cNvPr>
          <p:cNvCxnSpPr>
            <a:cxnSpLocks/>
          </p:cNvCxnSpPr>
          <p:nvPr/>
        </p:nvCxnSpPr>
        <p:spPr>
          <a:xfrm flipV="1">
            <a:off x="6465168" y="4221088"/>
            <a:ext cx="0" cy="894051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58A31C31-8662-491D-9DED-EE4C2A6D5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519" y="2697399"/>
            <a:ext cx="656970" cy="65697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90F7CB8-C8F4-431F-9C9A-5356478349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999" y="2682027"/>
            <a:ext cx="656970" cy="65697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7F3A339-8898-4219-81F2-1E8CE61653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714" y="4365104"/>
            <a:ext cx="529532" cy="52953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1D5FD6D6-6361-41F0-B024-3EC299C5F3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726" y="4403347"/>
            <a:ext cx="529532" cy="52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37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1701</TotalTime>
  <Words>1561</Words>
  <Application>Microsoft Office PowerPoint</Application>
  <PresentationFormat>Лист A4 (210x297 мм)</PresentationFormat>
  <Paragraphs>229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Impact</vt:lpstr>
      <vt:lpstr>Times New Roman</vt:lpstr>
      <vt:lpstr>Wingdings</vt:lpstr>
      <vt:lpstr>Тема Office</vt:lpstr>
      <vt:lpstr>4_Тема Office</vt:lpstr>
      <vt:lpstr>Презентация PowerPoint</vt:lpstr>
      <vt:lpstr>ОСНОВАНИЕ</vt:lpstr>
      <vt:lpstr>ЦИФРОВАЯ ТРАНСФОРМАЦИЯ ОТРАСЛЕЙ ЭКОНОМИКИ И  СОЦИАЛЬНОЙ СФЕРЫ</vt:lpstr>
      <vt:lpstr>СИСТЕМА КООРДИНАЦИИ И МОНИТОРИНГА  ЦИФРОВОЙ ТРАНСФОРМАЦИИ</vt:lpstr>
      <vt:lpstr>СОВЕТ ПО ЦИФРОВОЙ ТРАНСФОРМАЦИИ ТЭК РОССИИ</vt:lpstr>
      <vt:lpstr>ЦЕНТР КОМПЕТЕНЦИЙ ПО ОСНОВНЫМ НАПРАВЛЕНИЯМ ЦИФРОВИЗАЦИИ ЭНЕРГЕТИКИ</vt:lpstr>
      <vt:lpstr>ЭКСПЕРТНО-КООРДИНАЦИОННЫЙ ОРГАН ПО ВОПРОСАМ ЦИФРОВИЗАЦИИ ТЭК</vt:lpstr>
      <vt:lpstr>ЦЕЛЬ ПРОЕКТА - СОЗДАНИЕ ЕДИНОГО ИНФОРМАЦИОННОГО ПРОСТРАНСТВА ДЛЯ СУБЪЕКТОВ ЭНЕРГЕТИКИ</vt:lpstr>
      <vt:lpstr>СТРУКТУРА ВЕДОМСТВЕННОГО ПРОЕКТА «ЦИФРОВАЯ ЭНЕРГЕТИКА»</vt:lpstr>
      <vt:lpstr>ПОВЫШЕНИЕ ЭФФЕКТИВНОСТИ ФУНКЦИОНИРОВАНИЯ ТЭК РОССИИ ПОСРЕДСТВОМ ИСПОЛЬЗОВАНИЯ ЦИФРОВЫХ ТЕХНОЛОГИЙ И ПЛАТФОРМЕННЫХ РЕШЕНИЙ</vt:lpstr>
      <vt:lpstr>ПОВЫШЕНИЕ ЭФФЕКТИВНОСТИ ФУНКЦИОНИРОВАНИЯ ТЭК РОССИИ ПОСРЕДСТВОМ ИСПОЛЬЗОВАНИЯ ЦИФРОВЫХ ТЕХНОЛОГИЙ И ПЛАТФОРМЕННЫХ РЕШЕНИЙ</vt:lpstr>
      <vt:lpstr>ЦИФРОВАЯ ЭЛЕКТРОЭНЕРГЕТИКА</vt:lpstr>
      <vt:lpstr>ЦИФРОВАЯ ЭЛЕКТРОЭНЕРГЕТИКА</vt:lpstr>
      <vt:lpstr>Презентация PowerPoint</vt:lpstr>
      <vt:lpstr>ЦИФРОВИЗАЦИЯ УГОЛЬНОЙ ПРОМЫШЛЕННОСТИ</vt:lpstr>
      <vt:lpstr>ЦЕЛЕВЫЕ ПОКАЗАТЕЛИ</vt:lpstr>
      <vt:lpstr>ЭФФЕКТЫ</vt:lpstr>
      <vt:lpstr>Презентация PowerPoint</vt:lpstr>
    </vt:vector>
  </TitlesOfParts>
  <Company>CDU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Matvievsky</dc:creator>
  <cp:lastModifiedBy>ya.eferin@gmail.com</cp:lastModifiedBy>
  <cp:revision>213</cp:revision>
  <cp:lastPrinted>2018-11-28T11:32:33Z</cp:lastPrinted>
  <dcterms:created xsi:type="dcterms:W3CDTF">2014-02-03T15:29:19Z</dcterms:created>
  <dcterms:modified xsi:type="dcterms:W3CDTF">2018-11-28T16:24:41Z</dcterms:modified>
</cp:coreProperties>
</file>