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95" r:id="rId9"/>
    <p:sldId id="262" r:id="rId10"/>
    <p:sldId id="265" r:id="rId11"/>
    <p:sldId id="299" r:id="rId12"/>
    <p:sldId id="268" r:id="rId13"/>
    <p:sldId id="266" r:id="rId14"/>
    <p:sldId id="263" r:id="rId15"/>
    <p:sldId id="267" r:id="rId16"/>
    <p:sldId id="271" r:id="rId17"/>
    <p:sldId id="292" r:id="rId18"/>
    <p:sldId id="300" r:id="rId19"/>
    <p:sldId id="264" r:id="rId20"/>
    <p:sldId id="273" r:id="rId21"/>
    <p:sldId id="275" r:id="rId22"/>
    <p:sldId id="277" r:id="rId23"/>
    <p:sldId id="276" r:id="rId24"/>
    <p:sldId id="293" r:id="rId25"/>
    <p:sldId id="294" r:id="rId26"/>
    <p:sldId id="270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96" r:id="rId35"/>
    <p:sldId id="297" r:id="rId36"/>
    <p:sldId id="285" r:id="rId37"/>
    <p:sldId id="286" r:id="rId38"/>
    <p:sldId id="287" r:id="rId39"/>
    <p:sldId id="288" r:id="rId40"/>
    <p:sldId id="291" r:id="rId41"/>
    <p:sldId id="301" r:id="rId42"/>
    <p:sldId id="302" r:id="rId43"/>
    <p:sldId id="303" r:id="rId44"/>
    <p:sldId id="304" r:id="rId45"/>
    <p:sldId id="308" r:id="rId46"/>
    <p:sldId id="309" r:id="rId47"/>
    <p:sldId id="310" r:id="rId48"/>
    <p:sldId id="323" r:id="rId49"/>
    <p:sldId id="324" r:id="rId50"/>
    <p:sldId id="325" r:id="rId51"/>
    <p:sldId id="326" r:id="rId52"/>
    <p:sldId id="327" r:id="rId53"/>
    <p:sldId id="311" r:id="rId54"/>
    <p:sldId id="314" r:id="rId55"/>
    <p:sldId id="312" r:id="rId56"/>
    <p:sldId id="315" r:id="rId57"/>
    <p:sldId id="316" r:id="rId58"/>
    <p:sldId id="317" r:id="rId59"/>
    <p:sldId id="318" r:id="rId60"/>
    <p:sldId id="319" r:id="rId61"/>
    <p:sldId id="313" r:id="rId6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115" d="100"/>
          <a:sy n="115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20901-2C42-42B2-B5FD-CC94988E505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E187F-9FF6-426F-89EE-D7B3D95C6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08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2CA7A7-A061-48E2-802A-6935061FF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C979258-C07D-4178-AC22-F5B5C0B70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30E15D-5E55-45FE-A54D-4C3E890EC4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86" y="6353629"/>
            <a:ext cx="2743200" cy="365125"/>
          </a:xfrm>
          <a:prstGeom prst="rect">
            <a:avLst/>
          </a:prstGeom>
        </p:spPr>
        <p:txBody>
          <a:bodyPr/>
          <a:lstStyle/>
          <a:p>
            <a:fld id="{C8100FD5-99AC-4808-97A0-3B3285540BC7}" type="datetime1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966C74-1756-4DAC-B032-1820EF19F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646E0D1-0B7F-4E2A-AA6E-13995C91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68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874533-0AC7-4B44-8A88-31628731F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EF5FE8E-0B67-4B1F-89E1-8EDDA6DEC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36011C-CC28-4B0F-B7D5-611C2F7959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86" y="6353629"/>
            <a:ext cx="2743200" cy="365125"/>
          </a:xfrm>
          <a:prstGeom prst="rect">
            <a:avLst/>
          </a:prstGeom>
        </p:spPr>
        <p:txBody>
          <a:bodyPr/>
          <a:lstStyle/>
          <a:p>
            <a:fld id="{FC6CE1EA-2541-4214-A0A5-4517C11EA1FC}" type="datetime1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51521C-C7DF-47E2-8433-5678F58CC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2527A7-5288-49CE-AD43-740BAA165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57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C13D8CF-8BF6-4A5C-BA98-4A11FAC4C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405CBBD-2519-4CE9-9D99-B91A18D29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05B1A2-CF4F-43D8-A63E-9D08EBCFE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86" y="6353629"/>
            <a:ext cx="2743200" cy="365125"/>
          </a:xfrm>
          <a:prstGeom prst="rect">
            <a:avLst/>
          </a:prstGeom>
        </p:spPr>
        <p:txBody>
          <a:bodyPr/>
          <a:lstStyle/>
          <a:p>
            <a:fld id="{9F84324D-662A-4C91-BD8E-8EB6C5DC7767}" type="datetime1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11515A-EEE2-46A3-8F4D-7316F3873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F7A5F5-E5A6-43C2-90D0-55DA3E8BD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2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CF1AFF-29F9-438B-83BE-E8778D1E7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C03253-8134-4CFE-8D04-90E686852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17C784-6E67-4974-90F9-39B0B7D2C2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86" y="6353629"/>
            <a:ext cx="2743200" cy="365125"/>
          </a:xfrm>
          <a:prstGeom prst="rect">
            <a:avLst/>
          </a:prstGeom>
        </p:spPr>
        <p:txBody>
          <a:bodyPr/>
          <a:lstStyle/>
          <a:p>
            <a:fld id="{2EB30033-9571-4933-B726-AB45082E8464}" type="datetime1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7759A6-E0E8-4602-9954-9DA562D9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EC52BE-B190-40C8-86B9-586A9EA5E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0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FF0BBA-F3D8-4B64-BA8A-9490EB83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BA1D2C2-B6C6-4DD5-BFDE-01719D41A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7D408D-0470-4CF5-A8E2-0F7A5B0671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86" y="6353629"/>
            <a:ext cx="2743200" cy="365125"/>
          </a:xfrm>
          <a:prstGeom prst="rect">
            <a:avLst/>
          </a:prstGeom>
        </p:spPr>
        <p:txBody>
          <a:bodyPr/>
          <a:lstStyle/>
          <a:p>
            <a:fld id="{4BA8C088-464D-4F66-82B0-7165ACC16064}" type="datetime1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148A8C-A468-42BD-8D52-C747B69E0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CFE2A4-EE46-440B-9556-993B4B5B1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36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133861-109E-4F19-894F-02C372ECA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A98D70-1B82-43B3-BB3F-07FEE1DB9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7F4AE39-229C-444C-8541-A54298833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CBBCCD5-25F1-4883-BE55-A801E884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86" y="6353629"/>
            <a:ext cx="2743200" cy="365125"/>
          </a:xfrm>
          <a:prstGeom prst="rect">
            <a:avLst/>
          </a:prstGeom>
        </p:spPr>
        <p:txBody>
          <a:bodyPr/>
          <a:lstStyle/>
          <a:p>
            <a:fld id="{81D5E236-2A49-460A-9CAF-FB7CBB814C12}" type="datetime1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70E9736-E65F-4F0C-BD9B-F75311708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773DA47-5AEF-4E3F-A416-D2E11A28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04342E-A550-4D95-BA8D-A6495CC63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7441E07-DC47-4D6D-BA86-83E3CB640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01D2622-E6E9-4EC3-A599-B7D636E18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BDFB8F7-335C-4D67-A533-947604D772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09D8FAD-0927-4844-9958-74BDB7DA9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1450439-0280-4554-864A-5FA273DF83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86" y="6353629"/>
            <a:ext cx="2743200" cy="365125"/>
          </a:xfrm>
          <a:prstGeom prst="rect">
            <a:avLst/>
          </a:prstGeom>
        </p:spPr>
        <p:txBody>
          <a:bodyPr/>
          <a:lstStyle/>
          <a:p>
            <a:fld id="{C38E3F76-071E-43E2-83CC-E0CA4E74D98F}" type="datetime1">
              <a:rPr lang="ru-RU" smtClean="0"/>
              <a:t>16.12.2021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EE9531C-F807-4922-ACB5-0A5E7FD42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8DCA961-ED3A-4B91-8937-DA243091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65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BEF70B-DED0-47CB-A17E-5DB6E8E3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C419A88-C410-4F28-8932-55226B1E58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86" y="6353629"/>
            <a:ext cx="2743200" cy="365125"/>
          </a:xfrm>
          <a:prstGeom prst="rect">
            <a:avLst/>
          </a:prstGeom>
        </p:spPr>
        <p:txBody>
          <a:bodyPr/>
          <a:lstStyle/>
          <a:p>
            <a:fld id="{556D7BFD-F3F8-4420-A0AD-A53A07F95131}" type="datetime1">
              <a:rPr lang="ru-RU" smtClean="0"/>
              <a:t>16.12.2021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9E279D0-5EDF-498B-AA1F-2CA5E871A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0CD479E-469A-4369-A68A-19A54CC3F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97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3BC17DE-991D-41C2-91F1-7EC604C09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86" y="6353629"/>
            <a:ext cx="2743200" cy="365125"/>
          </a:xfrm>
          <a:prstGeom prst="rect">
            <a:avLst/>
          </a:prstGeom>
        </p:spPr>
        <p:txBody>
          <a:bodyPr/>
          <a:lstStyle/>
          <a:p>
            <a:fld id="{36FE195B-9932-4375-932B-87A033A3FFC4}" type="datetime1">
              <a:rPr lang="ru-RU" smtClean="0"/>
              <a:t>16.12.2021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03F0635-61EF-4E90-9424-5C44CCAE7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12140F7-BF3B-4ED7-9D3A-3894D1B1E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61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026BB7-00FA-4C49-B241-716176275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CB8355-89CB-436E-B105-D16E6B06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09BD354-BCD2-4D5E-B7C7-AA62DA9E6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9CA3EFD-76A4-4C45-B039-747DE1B830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86" y="6353629"/>
            <a:ext cx="2743200" cy="365125"/>
          </a:xfrm>
          <a:prstGeom prst="rect">
            <a:avLst/>
          </a:prstGeom>
        </p:spPr>
        <p:txBody>
          <a:bodyPr/>
          <a:lstStyle/>
          <a:p>
            <a:fld id="{8FBE6A8C-A3F2-4354-BCE0-19CA0A957A15}" type="datetime1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18BB64C-18FF-42C2-A8BC-1BCFBE2D8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87F2A3-1312-40E0-8ACB-66E9157C8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46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A5E769-92F1-46F0-AD67-CDF1A6658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0648CB8-38E7-46B8-9EFC-E41183742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E139DC3-4949-4CBA-B05F-884FB7819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84DA48E-5896-4A14-A3E7-6275D9C59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86" y="6353629"/>
            <a:ext cx="2743200" cy="365125"/>
          </a:xfrm>
          <a:prstGeom prst="rect">
            <a:avLst/>
          </a:prstGeom>
        </p:spPr>
        <p:txBody>
          <a:bodyPr/>
          <a:lstStyle/>
          <a:p>
            <a:fld id="{B7F0E365-BC39-4607-9068-137344103FFE}" type="datetime1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363E3B4-F87B-4FAB-B6D4-FFC82946F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E5CF75C-651D-4BC6-80C6-984B7A8DF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12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C3D1FDE-6E71-4F41-B01B-ECC8D587B8A3}"/>
              </a:ext>
            </a:extLst>
          </p:cNvPr>
          <p:cNvSpPr/>
          <p:nvPr userDrawn="1"/>
        </p:nvSpPr>
        <p:spPr>
          <a:xfrm>
            <a:off x="0" y="6249533"/>
            <a:ext cx="12192000" cy="60846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85AA65-91B1-40E9-95CE-1341E0B50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A1B50A1-8A69-43BB-BDF6-4F4CE2673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46FA09-7761-431E-8BBF-98032803EE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1193" y="6356350"/>
            <a:ext cx="597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9A41EC-E914-44CB-8FF2-579FAD6A6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1886" y="6355443"/>
            <a:ext cx="1426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AD302EB1-566B-4638-93EF-6D2B64684E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A022EC-40DD-49DA-AD2A-E674C415EBDD}"/>
              </a:ext>
            </a:extLst>
          </p:cNvPr>
          <p:cNvSpPr txBox="1"/>
          <p:nvPr userDrawn="1"/>
        </p:nvSpPr>
        <p:spPr>
          <a:xfrm>
            <a:off x="838200" y="6369100"/>
            <a:ext cx="15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ИСЭМ СО РАН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273C3FA-83C0-4DE4-BA23-4F32057394D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84" y="6327152"/>
            <a:ext cx="658916" cy="42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3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5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3" Type="http://schemas.openxmlformats.org/officeDocument/2006/relationships/image" Target="../media/image3.png"/><Relationship Id="rId7" Type="http://schemas.openxmlformats.org/officeDocument/2006/relationships/image" Target="../media/image9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2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8680" y="1363882"/>
            <a:ext cx="104881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Особенности оценки балансовой надёжности и обоснования уровня резервирования генерирующей мощности энергосистем при </a:t>
            </a:r>
            <a:r>
              <a:rPr lang="ru-RU" sz="3200" b="1" dirty="0" smtClean="0"/>
              <a:t>интеграции </a:t>
            </a:r>
            <a:r>
              <a:rPr lang="ru-RU" sz="3200" b="1" dirty="0"/>
              <a:t>распределенной генерации и возобновляемых источников энергии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20283" y="4030767"/>
            <a:ext cx="45782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Крупенёв Дмитрий Сергеевич</a:t>
            </a:r>
          </a:p>
          <a:p>
            <a:r>
              <a:rPr lang="ru-RU" sz="2400" dirty="0" smtClean="0"/>
              <a:t>Бояркин Денис Александрович</a:t>
            </a:r>
          </a:p>
          <a:p>
            <a:r>
              <a:rPr lang="ru-RU" sz="2400" dirty="0" smtClean="0"/>
              <a:t>Якубовский Дмитрий Викторович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99616" y="5544604"/>
            <a:ext cx="9592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ea typeface="Times New Roman" panose="02020603050405020304" pitchFamily="18" charset="0"/>
              </a:rPr>
              <a:t>Заседание секции </a:t>
            </a:r>
            <a:r>
              <a:rPr lang="ru-RU" sz="1400" dirty="0">
                <a:ea typeface="Times New Roman" panose="02020603050405020304" pitchFamily="18" charset="0"/>
              </a:rPr>
              <a:t>«Активные системы распределения электроэнергии и распределенные энергетические ресурсы» НТК НП «НТС ЕЭС» и Секции по проблемам НТП в энергетике Научного совета РАН по системным исследованиям в </a:t>
            </a:r>
            <a:r>
              <a:rPr lang="ru-RU" sz="1400" dirty="0" smtClean="0">
                <a:ea typeface="Times New Roman" panose="02020603050405020304" pitchFamily="18" charset="0"/>
              </a:rPr>
              <a:t>энергетике</a:t>
            </a:r>
          </a:p>
          <a:p>
            <a:pPr algn="ctr"/>
            <a:r>
              <a:rPr lang="ru-RU" sz="1400" dirty="0" smtClean="0"/>
              <a:t>23 декабря 2021 г.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22982" y="87537"/>
            <a:ext cx="6711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Институт систем энергетики им. Л.А. Мелентьева  СО РАН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Отдел энергетической безопасности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Лаборатория надёжности топливо- и энергоснабжения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2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0588" y="309110"/>
            <a:ext cx="10939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Содержательная постановка задачи оценки балансовой надежности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ЭЭС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1285" y="2067074"/>
            <a:ext cx="11237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800" dirty="0" smtClean="0"/>
              <a:t>Для </a:t>
            </a:r>
            <a:r>
              <a:rPr lang="ru-RU" sz="2800" dirty="0"/>
              <a:t>заданных годовых почасовых графиков потребления мощности </a:t>
            </a:r>
            <a:r>
              <a:rPr lang="ru-RU" sz="2800" dirty="0" smtClean="0"/>
              <a:t>в </a:t>
            </a:r>
            <a:r>
              <a:rPr lang="ru-RU" sz="2800" b="1" dirty="0" smtClean="0"/>
              <a:t>зонах надежности</a:t>
            </a:r>
            <a:r>
              <a:rPr lang="ru-RU" sz="2800" dirty="0" smtClean="0"/>
              <a:t>; </a:t>
            </a:r>
            <a:r>
              <a:rPr lang="ru-RU" sz="2800" dirty="0"/>
              <a:t>состава, технических и </a:t>
            </a:r>
            <a:r>
              <a:rPr lang="ru-RU" sz="2800" dirty="0" err="1"/>
              <a:t>надежностных</a:t>
            </a:r>
            <a:r>
              <a:rPr lang="ru-RU" sz="2800" dirty="0"/>
              <a:t> параметров генерирующего оборудования в зонах </a:t>
            </a:r>
            <a:r>
              <a:rPr lang="ru-RU" sz="2800" dirty="0" smtClean="0"/>
              <a:t>надежности; </a:t>
            </a:r>
            <a:r>
              <a:rPr lang="ru-RU" sz="2800" dirty="0"/>
              <a:t>состава, технических и </a:t>
            </a:r>
            <a:r>
              <a:rPr lang="ru-RU" sz="2800" dirty="0" err="1"/>
              <a:t>надежностных</a:t>
            </a:r>
            <a:r>
              <a:rPr lang="ru-RU" sz="2800" dirty="0"/>
              <a:t> параметров линий электропередачи в </a:t>
            </a:r>
            <a:r>
              <a:rPr lang="ru-RU" sz="2800" b="1" dirty="0"/>
              <a:t>межзонных связях</a:t>
            </a:r>
            <a:r>
              <a:rPr lang="ru-RU" sz="2800" dirty="0"/>
              <a:t> необходимо определить показатели балансовой надежности </a:t>
            </a:r>
            <a:r>
              <a:rPr lang="ru-RU" sz="2800" dirty="0" smtClean="0"/>
              <a:t>за определённый период времени</a:t>
            </a:r>
            <a:r>
              <a:rPr lang="ru-RU" sz="2800" i="1" dirty="0" smtClean="0"/>
              <a:t>. </a:t>
            </a:r>
            <a:endParaRPr lang="ru-RU" sz="2800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30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0588" y="62222"/>
            <a:ext cx="10939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Представление ЭЭС при оценке балансовой надёжности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73736" y="2428143"/>
            <a:ext cx="3416440" cy="279820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68" y="2912467"/>
            <a:ext cx="2547170" cy="17425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75" y="2686574"/>
            <a:ext cx="3334760" cy="22813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599" y="2557358"/>
            <a:ext cx="3334760" cy="22813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9975" y="1446299"/>
            <a:ext cx="2683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Представление ЭС</a:t>
            </a:r>
          </a:p>
          <a:p>
            <a:pPr algn="ctr"/>
            <a:r>
              <a:rPr lang="ru-RU" dirty="0" smtClean="0"/>
              <a:t>одной зоной надёжности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40507" y="1439253"/>
            <a:ext cx="3266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Кластеризация ЭС по признаку </a:t>
            </a:r>
          </a:p>
          <a:p>
            <a:pPr algn="ctr"/>
            <a:r>
              <a:rPr lang="ru-RU" dirty="0" smtClean="0"/>
              <a:t>границ субъектов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214243" y="2557358"/>
            <a:ext cx="1425795" cy="2539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563594" y="2322090"/>
            <a:ext cx="2298742" cy="15476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429023" y="3759289"/>
            <a:ext cx="2529102" cy="14670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271816" y="2428143"/>
            <a:ext cx="734041" cy="868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379600" y="2373668"/>
            <a:ext cx="1892215" cy="8656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427594" y="3629980"/>
            <a:ext cx="1063378" cy="15476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359185" y="3992004"/>
            <a:ext cx="1451165" cy="12343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9172904" y="3479984"/>
            <a:ext cx="1832953" cy="743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9405200" y="4020600"/>
            <a:ext cx="931264" cy="10890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844353" y="2983358"/>
            <a:ext cx="734041" cy="868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262400" y="1415931"/>
            <a:ext cx="3266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Кластеризация ЭС по признаку </a:t>
            </a:r>
          </a:p>
          <a:p>
            <a:pPr algn="ctr"/>
            <a:r>
              <a:rPr lang="ru-RU" dirty="0" smtClean="0"/>
              <a:t>контролируемых сечений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5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0587" y="98798"/>
            <a:ext cx="10939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Некоторые особенности и допущения при оценке балансовой надёжности ЭЭС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7008" y="1397924"/>
            <a:ext cx="115465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000" dirty="0" smtClean="0"/>
              <a:t>1. Под отказом системы понимается событие перехода ЭЭС в любой режим, характеризующийся дефицитом мощности. Принимается, что автоматика и персонал обусловили введение дефицитного режима в допустимую область, рационально использовав все имеющиеся возможности по снижению величины дефицита и ограничив потребителей на минимально возможную величину.</a:t>
            </a:r>
          </a:p>
          <a:p>
            <a:pPr algn="just">
              <a:spcBef>
                <a:spcPts val="1200"/>
              </a:spcBef>
            </a:pPr>
            <a:r>
              <a:rPr lang="ru-RU" sz="2000" dirty="0"/>
              <a:t>2. </a:t>
            </a:r>
            <a:r>
              <a:rPr lang="ru-RU" sz="2000" dirty="0" smtClean="0"/>
              <a:t>Плановые </a:t>
            </a:r>
            <a:r>
              <a:rPr lang="ru-RU" sz="2000" dirty="0"/>
              <a:t>ремонты ЛЭП </a:t>
            </a:r>
            <a:r>
              <a:rPr lang="ru-RU" sz="2000" dirty="0" smtClean="0"/>
              <a:t>могут учитываться </a:t>
            </a:r>
            <a:r>
              <a:rPr lang="ru-RU" sz="2000" dirty="0"/>
              <a:t>в соответствующих расчетных интервалах совместно с аварийными (путем увеличения относительной длительности простоя в ремонтах).</a:t>
            </a:r>
          </a:p>
          <a:p>
            <a:pPr algn="just">
              <a:spcBef>
                <a:spcPts val="1200"/>
              </a:spcBef>
            </a:pPr>
            <a:r>
              <a:rPr lang="ru-RU" sz="2000" dirty="0"/>
              <a:t>3. </a:t>
            </a:r>
            <a:r>
              <a:rPr lang="ru-RU" sz="2000" dirty="0" smtClean="0"/>
              <a:t>Считается</a:t>
            </a:r>
            <a:r>
              <a:rPr lang="ru-RU" sz="2000" dirty="0"/>
              <a:t>, что используются все виды резервов (включенный и </a:t>
            </a:r>
            <a:r>
              <a:rPr lang="ru-RU" sz="2000" dirty="0" err="1"/>
              <a:t>невключенный</a:t>
            </a:r>
            <a:r>
              <a:rPr lang="ru-RU" sz="2000" dirty="0"/>
              <a:t>) и отказ системы определяется общим или локальным превышением нагрузки всей генерируемой мощности. </a:t>
            </a:r>
            <a:endParaRPr lang="ru-RU" sz="2000" dirty="0" smtClean="0"/>
          </a:p>
          <a:p>
            <a:pPr algn="just">
              <a:spcBef>
                <a:spcPts val="1200"/>
              </a:spcBef>
            </a:pPr>
            <a:r>
              <a:rPr lang="ru-RU" sz="2000" dirty="0"/>
              <a:t>4. Дефицит мощности </a:t>
            </a:r>
            <a:r>
              <a:rPr lang="ru-RU" sz="2000" dirty="0" smtClean="0"/>
              <a:t>(</a:t>
            </a:r>
            <a:r>
              <a:rPr lang="ru-RU" sz="2000" dirty="0" err="1" smtClean="0"/>
              <a:t>недоотпуск</a:t>
            </a:r>
            <a:r>
              <a:rPr lang="ru-RU" sz="2000" dirty="0" smtClean="0"/>
              <a:t> </a:t>
            </a:r>
            <a:r>
              <a:rPr lang="ru-RU" sz="2000" dirty="0"/>
              <a:t>электроэнергии) определяется глобальной или локальной  нехваткой генераторной мощности. Такие формы существования дефицита, как снижение частоты в системе, напряжений на шинах потребителей, не рассматриваются.</a:t>
            </a:r>
          </a:p>
          <a:p>
            <a:pPr algn="just">
              <a:spcBef>
                <a:spcPts val="1200"/>
              </a:spcBef>
            </a:pPr>
            <a:r>
              <a:rPr lang="ru-RU" sz="2000" dirty="0"/>
              <a:t>5. Особенности режимов ГЭС, ГАЭС и ТЭС могут учитываться на уровне специального задания исходных данных по этим </a:t>
            </a:r>
            <a:r>
              <a:rPr lang="ru-RU" sz="2000" dirty="0" smtClean="0"/>
              <a:t>объектам.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1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8876" y="94948"/>
            <a:ext cx="10939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Основные исходные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данные для расчета показателей балансовой надежности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ЭЭС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1485928"/>
            <a:ext cx="1158081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dirty="0" smtClean="0"/>
              <a:t>топология расчетной модели ЭЭС;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dirty="0" smtClean="0"/>
              <a:t>почасовые графики потребления мощности в зонах надёжности ЭЭС;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dirty="0" smtClean="0"/>
              <a:t>нерегулярные колебания нагрузки в зонах надёжности ЭЭС;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dirty="0" smtClean="0"/>
              <a:t>состав и располагаемая мощность генерирующих агрегатов в зонах надёжности ЭЭС;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dirty="0" smtClean="0"/>
              <a:t>нормативы на проведение плановых ремонтов генерирующих агрегатов;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dirty="0" smtClean="0"/>
              <a:t>коэффициенты аварийности генерирующих агрегатов;</a:t>
            </a:r>
            <a:endParaRPr lang="ru-RU" sz="2400" dirty="0"/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dirty="0" smtClean="0"/>
              <a:t>ограничения </a:t>
            </a:r>
            <a:r>
              <a:rPr lang="ru-RU" sz="2400" dirty="0"/>
              <a:t>располагаемой мощности генерирующего </a:t>
            </a:r>
            <a:r>
              <a:rPr lang="ru-RU" sz="2400" dirty="0" smtClean="0"/>
              <a:t>оборудования;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dirty="0" smtClean="0"/>
              <a:t>состав, коэффициенты потерь и длина ЛЭП в межзонных связях;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dirty="0" smtClean="0"/>
              <a:t>МДП межзонных связей (контролируемых сечений) нормальной и ремонтных схем; </a:t>
            </a:r>
            <a:endParaRPr lang="ru-RU" sz="2400" dirty="0"/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dirty="0" smtClean="0"/>
              <a:t>коэффициенты </a:t>
            </a:r>
            <a:r>
              <a:rPr lang="ru-RU" sz="2400" dirty="0"/>
              <a:t>аварийности </a:t>
            </a:r>
            <a:r>
              <a:rPr lang="ru-RU" sz="2400" dirty="0" smtClean="0"/>
              <a:t>ЛЭП.</a:t>
            </a:r>
            <a:r>
              <a:rPr lang="ru-RU" sz="2400" dirty="0"/>
              <a:t>	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8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0588" y="80510"/>
            <a:ext cx="10939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Методика оценки балансовой надёжности ЭЭС на основе метода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Монте-Карло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0313" y="1322810"/>
            <a:ext cx="11768328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200" u="sng" dirty="0" smtClean="0"/>
              <a:t>I. Вероятностный блок.</a:t>
            </a:r>
          </a:p>
          <a:p>
            <a:pPr marL="823913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200" dirty="0" smtClean="0"/>
              <a:t>Учет простоев энергетического оборудования в плановых ремонтах.     </a:t>
            </a:r>
          </a:p>
          <a:p>
            <a:pPr marL="823913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200" dirty="0" smtClean="0"/>
              <a:t>Формирование достаточного для достижения заданной точности количества расчетных состояний ЭЭС за оцениваемый период.</a:t>
            </a:r>
          </a:p>
          <a:p>
            <a:pPr>
              <a:spcBef>
                <a:spcPts val="600"/>
              </a:spcBef>
            </a:pPr>
            <a:r>
              <a:rPr lang="ru-RU" sz="2200" u="sng" dirty="0" smtClean="0"/>
              <a:t>II. Блок оптимизации режимов расчетных состояний.</a:t>
            </a:r>
          </a:p>
          <a:p>
            <a:pPr marL="806450" indent="-26828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200" dirty="0" smtClean="0"/>
              <a:t>Минимизация дефицита мощности каждого расчетного состояния ЭЭС.</a:t>
            </a:r>
          </a:p>
          <a:p>
            <a:pPr>
              <a:spcBef>
                <a:spcPts val="600"/>
              </a:spcBef>
            </a:pPr>
            <a:r>
              <a:rPr lang="ru-RU" sz="2200" u="sng" dirty="0" smtClean="0"/>
              <a:t>I</a:t>
            </a:r>
            <a:r>
              <a:rPr lang="en-US" sz="2200" u="sng" dirty="0" smtClean="0"/>
              <a:t>II</a:t>
            </a:r>
            <a:r>
              <a:rPr lang="ru-RU" sz="2200" u="sng" dirty="0" smtClean="0"/>
              <a:t>. Блок вычисления показателей надежности</a:t>
            </a:r>
            <a:r>
              <a:rPr lang="ru-RU" sz="2200" dirty="0"/>
              <a:t>.</a:t>
            </a:r>
            <a:endParaRPr lang="ru-RU" sz="2200" dirty="0" smtClean="0"/>
          </a:p>
          <a:p>
            <a:pPr marL="806450" indent="-26828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200" dirty="0" err="1" smtClean="0"/>
              <a:t>М.о</a:t>
            </a:r>
            <a:r>
              <a:rPr lang="ru-RU" sz="2200" dirty="0" smtClean="0"/>
              <a:t>. дефицита мощности в зонах надёжности.</a:t>
            </a:r>
          </a:p>
          <a:p>
            <a:pPr marL="806450" indent="-26828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200" dirty="0" err="1" smtClean="0"/>
              <a:t>М.о</a:t>
            </a:r>
            <a:r>
              <a:rPr lang="ru-RU" sz="2200" dirty="0" smtClean="0"/>
              <a:t>. </a:t>
            </a:r>
            <a:r>
              <a:rPr lang="ru-RU" sz="2200" dirty="0" err="1" smtClean="0"/>
              <a:t>недоотпуска</a:t>
            </a:r>
            <a:r>
              <a:rPr lang="ru-RU" sz="2200" dirty="0" smtClean="0"/>
              <a:t> электроэнергии в зонах надёжности.</a:t>
            </a:r>
          </a:p>
          <a:p>
            <a:pPr marL="806450" indent="-26828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200" dirty="0" smtClean="0"/>
              <a:t>Вероятности бездефицитной и дефицитной работы в зонах надёжности.</a:t>
            </a:r>
            <a:endParaRPr lang="en-US" sz="2200" dirty="0" smtClean="0"/>
          </a:p>
          <a:p>
            <a:pPr marL="806450" indent="-26828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200" dirty="0" smtClean="0"/>
              <a:t>Двойственные оценки генерирующих мощностей в зонах надёжности и межзонных связей. </a:t>
            </a:r>
            <a:endParaRPr lang="en-US" sz="22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57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 flipV="1">
            <a:off x="2532816" y="1619847"/>
            <a:ext cx="0" cy="180020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2244387" y="3178580"/>
            <a:ext cx="7272808" cy="9745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олилиния 5"/>
          <p:cNvSpPr/>
          <p:nvPr/>
        </p:nvSpPr>
        <p:spPr>
          <a:xfrm>
            <a:off x="2528512" y="2036458"/>
            <a:ext cx="6548845" cy="458046"/>
          </a:xfrm>
          <a:custGeom>
            <a:avLst/>
            <a:gdLst>
              <a:gd name="connsiteX0" fmla="*/ 0 w 6548845"/>
              <a:gd name="connsiteY0" fmla="*/ 292516 h 458046"/>
              <a:gd name="connsiteX1" fmla="*/ 609600 w 6548845"/>
              <a:gd name="connsiteY1" fmla="*/ 48676 h 458046"/>
              <a:gd name="connsiteX2" fmla="*/ 609600 w 6548845"/>
              <a:gd name="connsiteY2" fmla="*/ 48676 h 458046"/>
              <a:gd name="connsiteX3" fmla="*/ 1384662 w 6548845"/>
              <a:gd name="connsiteY3" fmla="*/ 13842 h 458046"/>
              <a:gd name="connsiteX4" fmla="*/ 2020388 w 6548845"/>
              <a:gd name="connsiteY4" fmla="*/ 309933 h 458046"/>
              <a:gd name="connsiteX5" fmla="*/ 2647405 w 6548845"/>
              <a:gd name="connsiteY5" fmla="*/ 344767 h 458046"/>
              <a:gd name="connsiteX6" fmla="*/ 3849188 w 6548845"/>
              <a:gd name="connsiteY6" fmla="*/ 457979 h 458046"/>
              <a:gd name="connsiteX7" fmla="*/ 4798422 w 6548845"/>
              <a:gd name="connsiteY7" fmla="*/ 327350 h 458046"/>
              <a:gd name="connsiteX8" fmla="*/ 6278880 w 6548845"/>
              <a:gd name="connsiteY8" fmla="*/ 135762 h 458046"/>
              <a:gd name="connsiteX9" fmla="*/ 6548845 w 6548845"/>
              <a:gd name="connsiteY9" fmla="*/ 144470 h 45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48845" h="458046">
                <a:moveTo>
                  <a:pt x="0" y="292516"/>
                </a:moveTo>
                <a:lnTo>
                  <a:pt x="609600" y="48676"/>
                </a:lnTo>
                <a:lnTo>
                  <a:pt x="609600" y="48676"/>
                </a:lnTo>
                <a:cubicBezTo>
                  <a:pt x="738777" y="42870"/>
                  <a:pt x="1149531" y="-29701"/>
                  <a:pt x="1384662" y="13842"/>
                </a:cubicBezTo>
                <a:cubicBezTo>
                  <a:pt x="1619793" y="57385"/>
                  <a:pt x="1809931" y="254779"/>
                  <a:pt x="2020388" y="309933"/>
                </a:cubicBezTo>
                <a:cubicBezTo>
                  <a:pt x="2230845" y="365087"/>
                  <a:pt x="2342605" y="320093"/>
                  <a:pt x="2647405" y="344767"/>
                </a:cubicBezTo>
                <a:cubicBezTo>
                  <a:pt x="2952205" y="369441"/>
                  <a:pt x="3490685" y="460882"/>
                  <a:pt x="3849188" y="457979"/>
                </a:cubicBezTo>
                <a:cubicBezTo>
                  <a:pt x="4207691" y="455076"/>
                  <a:pt x="4798422" y="327350"/>
                  <a:pt x="4798422" y="327350"/>
                </a:cubicBezTo>
                <a:lnTo>
                  <a:pt x="6278880" y="135762"/>
                </a:lnTo>
                <a:cubicBezTo>
                  <a:pt x="6570617" y="105282"/>
                  <a:pt x="6502399" y="143019"/>
                  <a:pt x="6548845" y="1444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11789" y="3227305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+mj-lt"/>
              </a:rPr>
              <a:t>8760</a:t>
            </a:r>
            <a:endParaRPr lang="ru-RU" sz="14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1083" y="3276031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+mj-lt"/>
              </a:rPr>
              <a:t>0</a:t>
            </a:r>
            <a:endParaRPr lang="ru-RU" sz="1400" dirty="0">
              <a:latin typeface="+mj-lt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2505767" y="2180788"/>
            <a:ext cx="6548845" cy="458046"/>
          </a:xfrm>
          <a:custGeom>
            <a:avLst/>
            <a:gdLst>
              <a:gd name="connsiteX0" fmla="*/ 0 w 6548845"/>
              <a:gd name="connsiteY0" fmla="*/ 292516 h 458046"/>
              <a:gd name="connsiteX1" fmla="*/ 609600 w 6548845"/>
              <a:gd name="connsiteY1" fmla="*/ 48676 h 458046"/>
              <a:gd name="connsiteX2" fmla="*/ 609600 w 6548845"/>
              <a:gd name="connsiteY2" fmla="*/ 48676 h 458046"/>
              <a:gd name="connsiteX3" fmla="*/ 1384662 w 6548845"/>
              <a:gd name="connsiteY3" fmla="*/ 13842 h 458046"/>
              <a:gd name="connsiteX4" fmla="*/ 2020388 w 6548845"/>
              <a:gd name="connsiteY4" fmla="*/ 309933 h 458046"/>
              <a:gd name="connsiteX5" fmla="*/ 2647405 w 6548845"/>
              <a:gd name="connsiteY5" fmla="*/ 344767 h 458046"/>
              <a:gd name="connsiteX6" fmla="*/ 3849188 w 6548845"/>
              <a:gd name="connsiteY6" fmla="*/ 457979 h 458046"/>
              <a:gd name="connsiteX7" fmla="*/ 4798422 w 6548845"/>
              <a:gd name="connsiteY7" fmla="*/ 327350 h 458046"/>
              <a:gd name="connsiteX8" fmla="*/ 6278880 w 6548845"/>
              <a:gd name="connsiteY8" fmla="*/ 135762 h 458046"/>
              <a:gd name="connsiteX9" fmla="*/ 6548845 w 6548845"/>
              <a:gd name="connsiteY9" fmla="*/ 144470 h 45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48845" h="458046">
                <a:moveTo>
                  <a:pt x="0" y="292516"/>
                </a:moveTo>
                <a:lnTo>
                  <a:pt x="609600" y="48676"/>
                </a:lnTo>
                <a:lnTo>
                  <a:pt x="609600" y="48676"/>
                </a:lnTo>
                <a:cubicBezTo>
                  <a:pt x="738777" y="42870"/>
                  <a:pt x="1149531" y="-29701"/>
                  <a:pt x="1384662" y="13842"/>
                </a:cubicBezTo>
                <a:cubicBezTo>
                  <a:pt x="1619793" y="57385"/>
                  <a:pt x="1809931" y="254779"/>
                  <a:pt x="2020388" y="309933"/>
                </a:cubicBezTo>
                <a:cubicBezTo>
                  <a:pt x="2230845" y="365087"/>
                  <a:pt x="2342605" y="320093"/>
                  <a:pt x="2647405" y="344767"/>
                </a:cubicBezTo>
                <a:cubicBezTo>
                  <a:pt x="2952205" y="369441"/>
                  <a:pt x="3490685" y="460882"/>
                  <a:pt x="3849188" y="457979"/>
                </a:cubicBezTo>
                <a:cubicBezTo>
                  <a:pt x="4207691" y="455076"/>
                  <a:pt x="4798422" y="327350"/>
                  <a:pt x="4798422" y="327350"/>
                </a:cubicBezTo>
                <a:lnTo>
                  <a:pt x="6278880" y="135762"/>
                </a:lnTo>
                <a:cubicBezTo>
                  <a:pt x="6570617" y="105282"/>
                  <a:pt x="6502399" y="143019"/>
                  <a:pt x="6548845" y="144470"/>
                </a:cubicBezTo>
              </a:path>
            </a:pathLst>
          </a:custGeom>
          <a:noFill/>
          <a:ln w="158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2520425" y="1923623"/>
            <a:ext cx="6548845" cy="458046"/>
          </a:xfrm>
          <a:custGeom>
            <a:avLst/>
            <a:gdLst>
              <a:gd name="connsiteX0" fmla="*/ 0 w 6548845"/>
              <a:gd name="connsiteY0" fmla="*/ 292516 h 458046"/>
              <a:gd name="connsiteX1" fmla="*/ 609600 w 6548845"/>
              <a:gd name="connsiteY1" fmla="*/ 48676 h 458046"/>
              <a:gd name="connsiteX2" fmla="*/ 609600 w 6548845"/>
              <a:gd name="connsiteY2" fmla="*/ 48676 h 458046"/>
              <a:gd name="connsiteX3" fmla="*/ 1384662 w 6548845"/>
              <a:gd name="connsiteY3" fmla="*/ 13842 h 458046"/>
              <a:gd name="connsiteX4" fmla="*/ 2020388 w 6548845"/>
              <a:gd name="connsiteY4" fmla="*/ 309933 h 458046"/>
              <a:gd name="connsiteX5" fmla="*/ 2647405 w 6548845"/>
              <a:gd name="connsiteY5" fmla="*/ 344767 h 458046"/>
              <a:gd name="connsiteX6" fmla="*/ 3849188 w 6548845"/>
              <a:gd name="connsiteY6" fmla="*/ 457979 h 458046"/>
              <a:gd name="connsiteX7" fmla="*/ 4798422 w 6548845"/>
              <a:gd name="connsiteY7" fmla="*/ 327350 h 458046"/>
              <a:gd name="connsiteX8" fmla="*/ 6278880 w 6548845"/>
              <a:gd name="connsiteY8" fmla="*/ 135762 h 458046"/>
              <a:gd name="connsiteX9" fmla="*/ 6548845 w 6548845"/>
              <a:gd name="connsiteY9" fmla="*/ 144470 h 45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48845" h="458046">
                <a:moveTo>
                  <a:pt x="0" y="292516"/>
                </a:moveTo>
                <a:lnTo>
                  <a:pt x="609600" y="48676"/>
                </a:lnTo>
                <a:lnTo>
                  <a:pt x="609600" y="48676"/>
                </a:lnTo>
                <a:cubicBezTo>
                  <a:pt x="738777" y="42870"/>
                  <a:pt x="1149531" y="-29701"/>
                  <a:pt x="1384662" y="13842"/>
                </a:cubicBezTo>
                <a:cubicBezTo>
                  <a:pt x="1619793" y="57385"/>
                  <a:pt x="1809931" y="254779"/>
                  <a:pt x="2020388" y="309933"/>
                </a:cubicBezTo>
                <a:cubicBezTo>
                  <a:pt x="2230845" y="365087"/>
                  <a:pt x="2342605" y="320093"/>
                  <a:pt x="2647405" y="344767"/>
                </a:cubicBezTo>
                <a:cubicBezTo>
                  <a:pt x="2952205" y="369441"/>
                  <a:pt x="3490685" y="460882"/>
                  <a:pt x="3849188" y="457979"/>
                </a:cubicBezTo>
                <a:cubicBezTo>
                  <a:pt x="4207691" y="455076"/>
                  <a:pt x="4798422" y="327350"/>
                  <a:pt x="4798422" y="327350"/>
                </a:cubicBezTo>
                <a:lnTo>
                  <a:pt x="6278880" y="135762"/>
                </a:lnTo>
                <a:cubicBezTo>
                  <a:pt x="6570617" y="105282"/>
                  <a:pt x="6502399" y="143019"/>
                  <a:pt x="6548845" y="144470"/>
                </a:cubicBezTo>
              </a:path>
            </a:pathLst>
          </a:custGeom>
          <a:noFill/>
          <a:ln w="158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2527486" y="2341633"/>
            <a:ext cx="6548845" cy="458046"/>
          </a:xfrm>
          <a:custGeom>
            <a:avLst/>
            <a:gdLst>
              <a:gd name="connsiteX0" fmla="*/ 0 w 6548845"/>
              <a:gd name="connsiteY0" fmla="*/ 292516 h 458046"/>
              <a:gd name="connsiteX1" fmla="*/ 609600 w 6548845"/>
              <a:gd name="connsiteY1" fmla="*/ 48676 h 458046"/>
              <a:gd name="connsiteX2" fmla="*/ 609600 w 6548845"/>
              <a:gd name="connsiteY2" fmla="*/ 48676 h 458046"/>
              <a:gd name="connsiteX3" fmla="*/ 1384662 w 6548845"/>
              <a:gd name="connsiteY3" fmla="*/ 13842 h 458046"/>
              <a:gd name="connsiteX4" fmla="*/ 2020388 w 6548845"/>
              <a:gd name="connsiteY4" fmla="*/ 309933 h 458046"/>
              <a:gd name="connsiteX5" fmla="*/ 2647405 w 6548845"/>
              <a:gd name="connsiteY5" fmla="*/ 344767 h 458046"/>
              <a:gd name="connsiteX6" fmla="*/ 3849188 w 6548845"/>
              <a:gd name="connsiteY6" fmla="*/ 457979 h 458046"/>
              <a:gd name="connsiteX7" fmla="*/ 4798422 w 6548845"/>
              <a:gd name="connsiteY7" fmla="*/ 327350 h 458046"/>
              <a:gd name="connsiteX8" fmla="*/ 6278880 w 6548845"/>
              <a:gd name="connsiteY8" fmla="*/ 135762 h 458046"/>
              <a:gd name="connsiteX9" fmla="*/ 6548845 w 6548845"/>
              <a:gd name="connsiteY9" fmla="*/ 144470 h 45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48845" h="458046">
                <a:moveTo>
                  <a:pt x="0" y="292516"/>
                </a:moveTo>
                <a:lnTo>
                  <a:pt x="609600" y="48676"/>
                </a:lnTo>
                <a:lnTo>
                  <a:pt x="609600" y="48676"/>
                </a:lnTo>
                <a:cubicBezTo>
                  <a:pt x="738777" y="42870"/>
                  <a:pt x="1149531" y="-29701"/>
                  <a:pt x="1384662" y="13842"/>
                </a:cubicBezTo>
                <a:cubicBezTo>
                  <a:pt x="1619793" y="57385"/>
                  <a:pt x="1809931" y="254779"/>
                  <a:pt x="2020388" y="309933"/>
                </a:cubicBezTo>
                <a:cubicBezTo>
                  <a:pt x="2230845" y="365087"/>
                  <a:pt x="2342605" y="320093"/>
                  <a:pt x="2647405" y="344767"/>
                </a:cubicBezTo>
                <a:cubicBezTo>
                  <a:pt x="2952205" y="369441"/>
                  <a:pt x="3490685" y="460882"/>
                  <a:pt x="3849188" y="457979"/>
                </a:cubicBezTo>
                <a:cubicBezTo>
                  <a:pt x="4207691" y="455076"/>
                  <a:pt x="4798422" y="327350"/>
                  <a:pt x="4798422" y="327350"/>
                </a:cubicBezTo>
                <a:lnTo>
                  <a:pt x="6278880" y="135762"/>
                </a:lnTo>
                <a:cubicBezTo>
                  <a:pt x="6570617" y="105282"/>
                  <a:pt x="6502399" y="143019"/>
                  <a:pt x="6548845" y="144470"/>
                </a:cubicBezTo>
              </a:path>
            </a:pathLst>
          </a:custGeom>
          <a:noFill/>
          <a:ln w="158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2606368" y="2245948"/>
            <a:ext cx="6548845" cy="458046"/>
          </a:xfrm>
          <a:custGeom>
            <a:avLst/>
            <a:gdLst>
              <a:gd name="connsiteX0" fmla="*/ 0 w 6548845"/>
              <a:gd name="connsiteY0" fmla="*/ 292516 h 458046"/>
              <a:gd name="connsiteX1" fmla="*/ 609600 w 6548845"/>
              <a:gd name="connsiteY1" fmla="*/ 48676 h 458046"/>
              <a:gd name="connsiteX2" fmla="*/ 609600 w 6548845"/>
              <a:gd name="connsiteY2" fmla="*/ 48676 h 458046"/>
              <a:gd name="connsiteX3" fmla="*/ 1384662 w 6548845"/>
              <a:gd name="connsiteY3" fmla="*/ 13842 h 458046"/>
              <a:gd name="connsiteX4" fmla="*/ 2020388 w 6548845"/>
              <a:gd name="connsiteY4" fmla="*/ 309933 h 458046"/>
              <a:gd name="connsiteX5" fmla="*/ 2647405 w 6548845"/>
              <a:gd name="connsiteY5" fmla="*/ 344767 h 458046"/>
              <a:gd name="connsiteX6" fmla="*/ 3849188 w 6548845"/>
              <a:gd name="connsiteY6" fmla="*/ 457979 h 458046"/>
              <a:gd name="connsiteX7" fmla="*/ 4798422 w 6548845"/>
              <a:gd name="connsiteY7" fmla="*/ 327350 h 458046"/>
              <a:gd name="connsiteX8" fmla="*/ 6278880 w 6548845"/>
              <a:gd name="connsiteY8" fmla="*/ 135762 h 458046"/>
              <a:gd name="connsiteX9" fmla="*/ 6548845 w 6548845"/>
              <a:gd name="connsiteY9" fmla="*/ 144470 h 45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48845" h="458046">
                <a:moveTo>
                  <a:pt x="0" y="292516"/>
                </a:moveTo>
                <a:lnTo>
                  <a:pt x="609600" y="48676"/>
                </a:lnTo>
                <a:lnTo>
                  <a:pt x="609600" y="48676"/>
                </a:lnTo>
                <a:cubicBezTo>
                  <a:pt x="738777" y="42870"/>
                  <a:pt x="1149531" y="-29701"/>
                  <a:pt x="1384662" y="13842"/>
                </a:cubicBezTo>
                <a:cubicBezTo>
                  <a:pt x="1619793" y="57385"/>
                  <a:pt x="1809931" y="254779"/>
                  <a:pt x="2020388" y="309933"/>
                </a:cubicBezTo>
                <a:cubicBezTo>
                  <a:pt x="2230845" y="365087"/>
                  <a:pt x="2342605" y="320093"/>
                  <a:pt x="2647405" y="344767"/>
                </a:cubicBezTo>
                <a:cubicBezTo>
                  <a:pt x="2952205" y="369441"/>
                  <a:pt x="3490685" y="460882"/>
                  <a:pt x="3849188" y="457979"/>
                </a:cubicBezTo>
                <a:cubicBezTo>
                  <a:pt x="4207691" y="455076"/>
                  <a:pt x="4798422" y="327350"/>
                  <a:pt x="4798422" y="327350"/>
                </a:cubicBezTo>
                <a:lnTo>
                  <a:pt x="6278880" y="135762"/>
                </a:lnTo>
                <a:cubicBezTo>
                  <a:pt x="6570617" y="105282"/>
                  <a:pt x="6502399" y="143019"/>
                  <a:pt x="6548845" y="144470"/>
                </a:cubicBezTo>
              </a:path>
            </a:pathLst>
          </a:custGeom>
          <a:noFill/>
          <a:ln w="158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2564261" y="2084910"/>
            <a:ext cx="6548845" cy="458046"/>
          </a:xfrm>
          <a:custGeom>
            <a:avLst/>
            <a:gdLst>
              <a:gd name="connsiteX0" fmla="*/ 0 w 6548845"/>
              <a:gd name="connsiteY0" fmla="*/ 292516 h 458046"/>
              <a:gd name="connsiteX1" fmla="*/ 609600 w 6548845"/>
              <a:gd name="connsiteY1" fmla="*/ 48676 h 458046"/>
              <a:gd name="connsiteX2" fmla="*/ 609600 w 6548845"/>
              <a:gd name="connsiteY2" fmla="*/ 48676 h 458046"/>
              <a:gd name="connsiteX3" fmla="*/ 1384662 w 6548845"/>
              <a:gd name="connsiteY3" fmla="*/ 13842 h 458046"/>
              <a:gd name="connsiteX4" fmla="*/ 2020388 w 6548845"/>
              <a:gd name="connsiteY4" fmla="*/ 309933 h 458046"/>
              <a:gd name="connsiteX5" fmla="*/ 2647405 w 6548845"/>
              <a:gd name="connsiteY5" fmla="*/ 344767 h 458046"/>
              <a:gd name="connsiteX6" fmla="*/ 3849188 w 6548845"/>
              <a:gd name="connsiteY6" fmla="*/ 457979 h 458046"/>
              <a:gd name="connsiteX7" fmla="*/ 4798422 w 6548845"/>
              <a:gd name="connsiteY7" fmla="*/ 327350 h 458046"/>
              <a:gd name="connsiteX8" fmla="*/ 6278880 w 6548845"/>
              <a:gd name="connsiteY8" fmla="*/ 135762 h 458046"/>
              <a:gd name="connsiteX9" fmla="*/ 6548845 w 6548845"/>
              <a:gd name="connsiteY9" fmla="*/ 144470 h 45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48845" h="458046">
                <a:moveTo>
                  <a:pt x="0" y="292516"/>
                </a:moveTo>
                <a:lnTo>
                  <a:pt x="609600" y="48676"/>
                </a:lnTo>
                <a:lnTo>
                  <a:pt x="609600" y="48676"/>
                </a:lnTo>
                <a:cubicBezTo>
                  <a:pt x="738777" y="42870"/>
                  <a:pt x="1149531" y="-29701"/>
                  <a:pt x="1384662" y="13842"/>
                </a:cubicBezTo>
                <a:cubicBezTo>
                  <a:pt x="1619793" y="57385"/>
                  <a:pt x="1809931" y="254779"/>
                  <a:pt x="2020388" y="309933"/>
                </a:cubicBezTo>
                <a:cubicBezTo>
                  <a:pt x="2230845" y="365087"/>
                  <a:pt x="2342605" y="320093"/>
                  <a:pt x="2647405" y="344767"/>
                </a:cubicBezTo>
                <a:cubicBezTo>
                  <a:pt x="2952205" y="369441"/>
                  <a:pt x="3490685" y="460882"/>
                  <a:pt x="3849188" y="457979"/>
                </a:cubicBezTo>
                <a:cubicBezTo>
                  <a:pt x="4207691" y="455076"/>
                  <a:pt x="4798422" y="327350"/>
                  <a:pt x="4798422" y="327350"/>
                </a:cubicBezTo>
                <a:lnTo>
                  <a:pt x="6278880" y="135762"/>
                </a:lnTo>
                <a:cubicBezTo>
                  <a:pt x="6570617" y="105282"/>
                  <a:pt x="6502399" y="143019"/>
                  <a:pt x="6548845" y="144470"/>
                </a:cubicBezTo>
              </a:path>
            </a:pathLst>
          </a:custGeom>
          <a:noFill/>
          <a:ln w="158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2527486" y="1861472"/>
            <a:ext cx="6548845" cy="458046"/>
          </a:xfrm>
          <a:custGeom>
            <a:avLst/>
            <a:gdLst>
              <a:gd name="connsiteX0" fmla="*/ 0 w 6548845"/>
              <a:gd name="connsiteY0" fmla="*/ 292516 h 458046"/>
              <a:gd name="connsiteX1" fmla="*/ 609600 w 6548845"/>
              <a:gd name="connsiteY1" fmla="*/ 48676 h 458046"/>
              <a:gd name="connsiteX2" fmla="*/ 609600 w 6548845"/>
              <a:gd name="connsiteY2" fmla="*/ 48676 h 458046"/>
              <a:gd name="connsiteX3" fmla="*/ 1384662 w 6548845"/>
              <a:gd name="connsiteY3" fmla="*/ 13842 h 458046"/>
              <a:gd name="connsiteX4" fmla="*/ 2020388 w 6548845"/>
              <a:gd name="connsiteY4" fmla="*/ 309933 h 458046"/>
              <a:gd name="connsiteX5" fmla="*/ 2647405 w 6548845"/>
              <a:gd name="connsiteY5" fmla="*/ 344767 h 458046"/>
              <a:gd name="connsiteX6" fmla="*/ 3849188 w 6548845"/>
              <a:gd name="connsiteY6" fmla="*/ 457979 h 458046"/>
              <a:gd name="connsiteX7" fmla="*/ 4798422 w 6548845"/>
              <a:gd name="connsiteY7" fmla="*/ 327350 h 458046"/>
              <a:gd name="connsiteX8" fmla="*/ 6278880 w 6548845"/>
              <a:gd name="connsiteY8" fmla="*/ 135762 h 458046"/>
              <a:gd name="connsiteX9" fmla="*/ 6548845 w 6548845"/>
              <a:gd name="connsiteY9" fmla="*/ 144470 h 45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48845" h="458046">
                <a:moveTo>
                  <a:pt x="0" y="292516"/>
                </a:moveTo>
                <a:lnTo>
                  <a:pt x="609600" y="48676"/>
                </a:lnTo>
                <a:lnTo>
                  <a:pt x="609600" y="48676"/>
                </a:lnTo>
                <a:cubicBezTo>
                  <a:pt x="738777" y="42870"/>
                  <a:pt x="1149531" y="-29701"/>
                  <a:pt x="1384662" y="13842"/>
                </a:cubicBezTo>
                <a:cubicBezTo>
                  <a:pt x="1619793" y="57385"/>
                  <a:pt x="1809931" y="254779"/>
                  <a:pt x="2020388" y="309933"/>
                </a:cubicBezTo>
                <a:cubicBezTo>
                  <a:pt x="2230845" y="365087"/>
                  <a:pt x="2342605" y="320093"/>
                  <a:pt x="2647405" y="344767"/>
                </a:cubicBezTo>
                <a:cubicBezTo>
                  <a:pt x="2952205" y="369441"/>
                  <a:pt x="3490685" y="460882"/>
                  <a:pt x="3849188" y="457979"/>
                </a:cubicBezTo>
                <a:cubicBezTo>
                  <a:pt x="4207691" y="455076"/>
                  <a:pt x="4798422" y="327350"/>
                  <a:pt x="4798422" y="327350"/>
                </a:cubicBezTo>
                <a:lnTo>
                  <a:pt x="6278880" y="135762"/>
                </a:lnTo>
                <a:cubicBezTo>
                  <a:pt x="6570617" y="105282"/>
                  <a:pt x="6502399" y="143019"/>
                  <a:pt x="6548845" y="144470"/>
                </a:cubicBezTo>
              </a:path>
            </a:pathLst>
          </a:custGeom>
          <a:noFill/>
          <a:ln w="158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102426" y="2055249"/>
            <a:ext cx="7889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n</a:t>
            </a:r>
            <a:r>
              <a:rPr lang="en-US" sz="1400" dirty="0" smtClean="0">
                <a:latin typeface="+mj-lt"/>
              </a:rPr>
              <a:t>=</a:t>
            </a:r>
            <a:r>
              <a:rPr lang="ru-RU" sz="1400" dirty="0" smtClean="0">
                <a:latin typeface="+mj-lt"/>
              </a:rPr>
              <a:t>1,…</a:t>
            </a:r>
            <a:r>
              <a:rPr lang="en-US" sz="1400" dirty="0" smtClean="0">
                <a:latin typeface="+mj-lt"/>
              </a:rPr>
              <a:t>,N</a:t>
            </a:r>
            <a:endParaRPr lang="ru-RU" sz="1400" dirty="0"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5413" y="937515"/>
            <a:ext cx="11374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</a:rPr>
              <a:t>Метод Монте-Карло, основанный на случайных процессах</a:t>
            </a:r>
            <a:endParaRPr lang="ru-RU" b="1" dirty="0">
              <a:latin typeface="+mj-lt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2549512" y="4020021"/>
            <a:ext cx="0" cy="180020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261083" y="5604197"/>
            <a:ext cx="7344816" cy="7200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лилиния 18"/>
          <p:cNvSpPr/>
          <p:nvPr/>
        </p:nvSpPr>
        <p:spPr>
          <a:xfrm>
            <a:off x="2545208" y="4462075"/>
            <a:ext cx="6548845" cy="458046"/>
          </a:xfrm>
          <a:custGeom>
            <a:avLst/>
            <a:gdLst>
              <a:gd name="connsiteX0" fmla="*/ 0 w 6548845"/>
              <a:gd name="connsiteY0" fmla="*/ 292516 h 458046"/>
              <a:gd name="connsiteX1" fmla="*/ 609600 w 6548845"/>
              <a:gd name="connsiteY1" fmla="*/ 48676 h 458046"/>
              <a:gd name="connsiteX2" fmla="*/ 609600 w 6548845"/>
              <a:gd name="connsiteY2" fmla="*/ 48676 h 458046"/>
              <a:gd name="connsiteX3" fmla="*/ 1384662 w 6548845"/>
              <a:gd name="connsiteY3" fmla="*/ 13842 h 458046"/>
              <a:gd name="connsiteX4" fmla="*/ 2020388 w 6548845"/>
              <a:gd name="connsiteY4" fmla="*/ 309933 h 458046"/>
              <a:gd name="connsiteX5" fmla="*/ 2647405 w 6548845"/>
              <a:gd name="connsiteY5" fmla="*/ 344767 h 458046"/>
              <a:gd name="connsiteX6" fmla="*/ 3849188 w 6548845"/>
              <a:gd name="connsiteY6" fmla="*/ 457979 h 458046"/>
              <a:gd name="connsiteX7" fmla="*/ 4798422 w 6548845"/>
              <a:gd name="connsiteY7" fmla="*/ 327350 h 458046"/>
              <a:gd name="connsiteX8" fmla="*/ 6278880 w 6548845"/>
              <a:gd name="connsiteY8" fmla="*/ 135762 h 458046"/>
              <a:gd name="connsiteX9" fmla="*/ 6548845 w 6548845"/>
              <a:gd name="connsiteY9" fmla="*/ 144470 h 45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48845" h="458046">
                <a:moveTo>
                  <a:pt x="0" y="292516"/>
                </a:moveTo>
                <a:lnTo>
                  <a:pt x="609600" y="48676"/>
                </a:lnTo>
                <a:lnTo>
                  <a:pt x="609600" y="48676"/>
                </a:lnTo>
                <a:cubicBezTo>
                  <a:pt x="738777" y="42870"/>
                  <a:pt x="1149531" y="-29701"/>
                  <a:pt x="1384662" y="13842"/>
                </a:cubicBezTo>
                <a:cubicBezTo>
                  <a:pt x="1619793" y="57385"/>
                  <a:pt x="1809931" y="254779"/>
                  <a:pt x="2020388" y="309933"/>
                </a:cubicBezTo>
                <a:cubicBezTo>
                  <a:pt x="2230845" y="365087"/>
                  <a:pt x="2342605" y="320093"/>
                  <a:pt x="2647405" y="344767"/>
                </a:cubicBezTo>
                <a:cubicBezTo>
                  <a:pt x="2952205" y="369441"/>
                  <a:pt x="3490685" y="460882"/>
                  <a:pt x="3849188" y="457979"/>
                </a:cubicBezTo>
                <a:cubicBezTo>
                  <a:pt x="4207691" y="455076"/>
                  <a:pt x="4798422" y="327350"/>
                  <a:pt x="4798422" y="327350"/>
                </a:cubicBezTo>
                <a:lnTo>
                  <a:pt x="6278880" y="135762"/>
                </a:lnTo>
                <a:cubicBezTo>
                  <a:pt x="6570617" y="105282"/>
                  <a:pt x="6502399" y="143019"/>
                  <a:pt x="6548845" y="1444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031028" y="5602770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+mj-lt"/>
              </a:rPr>
              <a:t>8760</a:t>
            </a:r>
            <a:endParaRPr lang="ru-RU" sz="1400" dirty="0"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61083" y="5666332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+mj-lt"/>
              </a:rPr>
              <a:t>0</a:t>
            </a:r>
            <a:endParaRPr lang="ru-RU" sz="1400" dirty="0">
              <a:latin typeface="+mj-lt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2765139" y="4691099"/>
            <a:ext cx="0" cy="985106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909155" y="4596087"/>
            <a:ext cx="0" cy="1080118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053171" y="4589522"/>
            <a:ext cx="0" cy="106540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197187" y="4541973"/>
            <a:ext cx="0" cy="1134232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341203" y="4489273"/>
            <a:ext cx="0" cy="1186932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3485219" y="4462077"/>
            <a:ext cx="0" cy="1204255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3629235" y="4489274"/>
            <a:ext cx="0" cy="1186931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773251" y="4489274"/>
            <a:ext cx="0" cy="1186931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3917267" y="4489274"/>
            <a:ext cx="0" cy="1186931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061283" y="4541974"/>
            <a:ext cx="0" cy="1112948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205299" y="4607339"/>
            <a:ext cx="0" cy="1047583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4349315" y="4691098"/>
            <a:ext cx="0" cy="985107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4493331" y="4743410"/>
            <a:ext cx="0" cy="922922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4637347" y="4806973"/>
            <a:ext cx="0" cy="859359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781363" y="4806974"/>
            <a:ext cx="0" cy="847948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4925379" y="4806974"/>
            <a:ext cx="0" cy="833227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5069395" y="4806974"/>
            <a:ext cx="0" cy="833227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5124530" y="5050982"/>
            <a:ext cx="3191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j-lt"/>
              </a:rPr>
              <a:t>……………………………………………………………….</a:t>
            </a:r>
            <a:endParaRPr lang="ru-RU" sz="1400" dirty="0">
              <a:latin typeface="+mj-lt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8419406" y="4674405"/>
            <a:ext cx="0" cy="951621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8597787" y="4640496"/>
            <a:ext cx="0" cy="951621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8741803" y="4622638"/>
            <a:ext cx="0" cy="980132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8885819" y="4619564"/>
            <a:ext cx="0" cy="1006462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2579759" y="5703403"/>
            <a:ext cx="7889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n</a:t>
            </a:r>
            <a:r>
              <a:rPr lang="en-US" sz="1400" dirty="0" smtClean="0">
                <a:latin typeface="+mj-lt"/>
              </a:rPr>
              <a:t>=</a:t>
            </a:r>
            <a:r>
              <a:rPr lang="ru-RU" sz="1400" dirty="0" smtClean="0">
                <a:latin typeface="+mj-lt"/>
              </a:rPr>
              <a:t>1,…</a:t>
            </a:r>
            <a:r>
              <a:rPr lang="en-US" sz="1400" dirty="0" smtClean="0">
                <a:latin typeface="+mj-lt"/>
              </a:rPr>
              <a:t>,N</a:t>
            </a:r>
            <a:endParaRPr lang="ru-RU" sz="1400" dirty="0">
              <a:latin typeface="+mj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90982" y="3569719"/>
            <a:ext cx="9459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</a:rPr>
              <a:t>Метод Монте-Карло, основанный на случайных событиях</a:t>
            </a:r>
            <a:endParaRPr lang="ru-RU" b="1" dirty="0">
              <a:latin typeface="+mj-lt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30588" y="309110"/>
            <a:ext cx="10939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Случайные процессы и события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61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0588" y="309110"/>
            <a:ext cx="10939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Точность оценки балансовой надёжности ЭЭС методом Монте-Карло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pic>
        <p:nvPicPr>
          <p:cNvPr id="7" name="Объект 4">
            <a:extLst>
              <a:ext uri="{FF2B5EF4-FFF2-40B4-BE49-F238E27FC236}">
                <a16:creationId xmlns:a16="http://schemas.microsoft.com/office/drawing/2014/main" xmlns="" id="{1749D687-B28F-4117-85B7-3DB44D904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15" y="1818548"/>
            <a:ext cx="10441716" cy="2534490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49742" y="4662147"/>
                <a:ext cx="2463705" cy="12730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=0,675</m:t>
                      </m:r>
                      <m:rad>
                        <m:radPr>
                          <m:degHide m:val="on"/>
                          <m:ctrlPr>
                            <a:rPr lang="ru-RU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𝐷𝑥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742" y="4662147"/>
                <a:ext cx="2463705" cy="12730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9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0624" y="2275070"/>
            <a:ext cx="11411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Моделирование ветровых и солнечных электростанций при оценке балансовой надёжности ЭЭС 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11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0588" y="309110"/>
            <a:ext cx="10939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Способы учета работы ВЭС и СЭС при оценке балансовой надёжности ЭЭС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4417" y="2331744"/>
            <a:ext cx="112317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800" b="1" dirty="0" smtClean="0">
                <a:latin typeface="+mj-lt"/>
              </a:rPr>
              <a:t>По статистике фактических данных выдачи мощности действующих ВЭС и СЭС.</a:t>
            </a:r>
          </a:p>
          <a:p>
            <a:pPr marL="457200" indent="-457200" algn="just">
              <a:buAutoNum type="arabicPeriod"/>
            </a:pPr>
            <a:endParaRPr lang="ru-RU" sz="2800" b="1" dirty="0">
              <a:latin typeface="+mj-lt"/>
            </a:endParaRPr>
          </a:p>
          <a:p>
            <a:pPr marL="457200" indent="-457200" algn="just">
              <a:buAutoNum type="arabicPeriod"/>
            </a:pPr>
            <a:r>
              <a:rPr lang="ru-RU" sz="2800" b="1" dirty="0" smtClean="0">
                <a:latin typeface="+mj-lt"/>
              </a:rPr>
              <a:t>Моделируя надёжность ВЭС и СЭС, а также активность первичного энергоресурса: скорость ветра и солнечную радиацию. </a:t>
            </a:r>
            <a:endParaRPr lang="ru-RU" sz="2800" b="1" dirty="0">
              <a:latin typeface="+mj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7923" y="79217"/>
            <a:ext cx="10939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Формирование расчетных состояний ЭЭС при использовании метода Монте-Карло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968689"/>
              </p:ext>
            </p:extLst>
          </p:nvPr>
        </p:nvGraphicFramePr>
        <p:xfrm>
          <a:off x="3794760" y="2875997"/>
          <a:ext cx="3593592" cy="1213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" name="Уравнение" r:id="rId4" imgW="1955520" imgH="647640" progId="Equation.3">
                  <p:embed/>
                </p:oleObj>
              </mc:Choice>
              <mc:Fallback>
                <p:oleObj name="Уравнение" r:id="rId4" imgW="1955520" imgH="647640" progId="Equation.3">
                  <p:embed/>
                  <p:pic>
                    <p:nvPicPr>
                      <p:cNvPr id="1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760" y="2875997"/>
                        <a:ext cx="3593592" cy="12138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92149" y="1509439"/>
            <a:ext cx="116162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/>
              <a:t>Моделирование одного случайного </a:t>
            </a:r>
            <a:r>
              <a:rPr lang="ru-RU" sz="2000" u="sng" dirty="0" smtClean="0"/>
              <a:t>события </a:t>
            </a:r>
            <a:r>
              <a:rPr lang="ru-RU" sz="2000" dirty="0" smtClean="0"/>
              <a:t>     (</a:t>
            </a:r>
            <a:r>
              <a:rPr lang="ru-RU" sz="2000" dirty="0"/>
              <a:t>отказ </a:t>
            </a:r>
            <a:r>
              <a:rPr lang="ru-RU" sz="2000" dirty="0" smtClean="0"/>
              <a:t>единицы энергооборудования), </a:t>
            </a:r>
            <a:r>
              <a:rPr lang="ru-RU" sz="2000" dirty="0"/>
              <a:t>вероятность которого равна  </a:t>
            </a:r>
            <a:r>
              <a:rPr lang="ru-RU" sz="2000" dirty="0" smtClean="0"/>
              <a:t>   </a:t>
            </a:r>
            <a:r>
              <a:rPr lang="ru-RU" sz="2000" dirty="0"/>
              <a:t>происходит при разыгрывании одного случайного числа   </a:t>
            </a:r>
            <a:r>
              <a:rPr lang="ru-RU" sz="2000" dirty="0" smtClean="0"/>
              <a:t>   из </a:t>
            </a:r>
            <a:r>
              <a:rPr lang="ru-RU" sz="2000" dirty="0"/>
              <a:t>равномерно распределенного множества на интервале [0,1]. Если при </a:t>
            </a:r>
            <a:r>
              <a:rPr lang="ru-RU" sz="2000" dirty="0" smtClean="0"/>
              <a:t>этом     находится </a:t>
            </a:r>
            <a:r>
              <a:rPr lang="ru-RU" sz="2000" dirty="0"/>
              <a:t>в интервале [0</a:t>
            </a:r>
            <a:r>
              <a:rPr lang="ru-RU" sz="2000" dirty="0" smtClean="0"/>
              <a:t>,     ], </a:t>
            </a:r>
            <a:r>
              <a:rPr lang="ru-RU" sz="2000" dirty="0"/>
              <a:t>считается, что событие </a:t>
            </a:r>
            <a:r>
              <a:rPr lang="ru-RU" sz="2000" dirty="0" smtClean="0"/>
              <a:t>  (отказ </a:t>
            </a:r>
            <a:r>
              <a:rPr lang="ru-RU" sz="2000" dirty="0"/>
              <a:t>элемента) наступило, иначе </a:t>
            </a:r>
            <a:r>
              <a:rPr lang="ru-RU" sz="2000" dirty="0" smtClean="0"/>
              <a:t>не </a:t>
            </a:r>
            <a:r>
              <a:rPr lang="ru-RU" sz="2000" dirty="0"/>
              <a:t>наступило: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00747"/>
              </p:ext>
            </p:extLst>
          </p:nvPr>
        </p:nvGraphicFramePr>
        <p:xfrm>
          <a:off x="5625553" y="1466320"/>
          <a:ext cx="382056" cy="39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9" name="Уравнение" r:id="rId6" imgW="228600" imgH="241300" progId="Equation.3">
                  <p:embed/>
                </p:oleObj>
              </mc:Choice>
              <mc:Fallback>
                <p:oleObj name="Уравнение" r:id="rId6" imgW="228600" imgH="241300" progId="Equation.3">
                  <p:embed/>
                  <p:pic>
                    <p:nvPicPr>
                      <p:cNvPr id="29" name="Объект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5553" y="1466320"/>
                        <a:ext cx="382056" cy="397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201294"/>
              </p:ext>
            </p:extLst>
          </p:nvPr>
        </p:nvGraphicFramePr>
        <p:xfrm>
          <a:off x="2262626" y="1795916"/>
          <a:ext cx="379990" cy="423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0" name="Уравнение" r:id="rId8" imgW="253890" imgH="279279" progId="Equation.3">
                  <p:embed/>
                </p:oleObj>
              </mc:Choice>
              <mc:Fallback>
                <p:oleObj name="Уравнение" r:id="rId8" imgW="253890" imgH="279279" progId="Equation.3">
                  <p:embed/>
                  <p:pic>
                    <p:nvPicPr>
                      <p:cNvPr id="31" name="Объект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626" y="1795916"/>
                        <a:ext cx="379990" cy="4238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952720"/>
              </p:ext>
            </p:extLst>
          </p:nvPr>
        </p:nvGraphicFramePr>
        <p:xfrm>
          <a:off x="9525741" y="1717056"/>
          <a:ext cx="413787" cy="467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" name="Уравнение" r:id="rId10" imgW="215713" imgH="241091" progId="Equation.3">
                  <p:embed/>
                </p:oleObj>
              </mc:Choice>
              <mc:Fallback>
                <p:oleObj name="Уравнение" r:id="rId10" imgW="215713" imgH="241091" progId="Equation.3">
                  <p:embed/>
                  <p:pic>
                    <p:nvPicPr>
                      <p:cNvPr id="33" name="Объект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741" y="1717056"/>
                        <a:ext cx="413787" cy="4677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346245"/>
              </p:ext>
            </p:extLst>
          </p:nvPr>
        </p:nvGraphicFramePr>
        <p:xfrm>
          <a:off x="7790688" y="2064860"/>
          <a:ext cx="360544" cy="40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" name="Уравнение" r:id="rId12" imgW="215713" imgH="241091" progId="Equation.3">
                  <p:embed/>
                </p:oleObj>
              </mc:Choice>
              <mc:Fallback>
                <p:oleObj name="Уравнение" r:id="rId12" imgW="215713" imgH="241091" progId="Equation.3">
                  <p:embed/>
                  <p:pic>
                    <p:nvPicPr>
                      <p:cNvPr id="34" name="Объект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0688" y="2064860"/>
                        <a:ext cx="360544" cy="4075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651958"/>
              </p:ext>
            </p:extLst>
          </p:nvPr>
        </p:nvGraphicFramePr>
        <p:xfrm>
          <a:off x="11228163" y="2102783"/>
          <a:ext cx="350531" cy="390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" name="Уравнение" r:id="rId13" imgW="253890" imgH="279279" progId="Equation.3">
                  <p:embed/>
                </p:oleObj>
              </mc:Choice>
              <mc:Fallback>
                <p:oleObj name="Уравнение" r:id="rId13" imgW="253890" imgH="279279" progId="Equation.3">
                  <p:embed/>
                  <p:pic>
                    <p:nvPicPr>
                      <p:cNvPr id="35" name="Объект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8163" y="2102783"/>
                        <a:ext cx="350531" cy="3909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986" y="4263100"/>
            <a:ext cx="5348114" cy="185698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0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0588" y="309110"/>
            <a:ext cx="30078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План доклада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4048" y="1129177"/>
            <a:ext cx="11430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200" dirty="0" smtClean="0"/>
              <a:t>Актуальность рассматриваемых задач.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200" dirty="0" smtClean="0"/>
              <a:t>Современные тенденции в электроэнергетике, влияющие на надёжность электроснабжения, и направления развития методики оценки балансовой надёжности ЭЭС.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200" dirty="0" smtClean="0"/>
              <a:t>Балансовая надёжность ЭЭС и методика её оценки.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200" dirty="0" smtClean="0"/>
              <a:t>Результаты исследования применимости генераторов случайных чисел при оценке балансовой надёжности ЭЭС.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200" dirty="0" smtClean="0"/>
              <a:t>Результаты исследования применения методов машинного обучения для классификации дефицитных и бездефицитных режимов и определения дефицитов мощности.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200" dirty="0" smtClean="0"/>
              <a:t>Математические модели минимизации дефицита мощности и методы для их решения.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200" dirty="0" smtClean="0"/>
              <a:t>Модели и методы оптимизации балансовой надёжности ЭЭС (обоснование величины резервов генерирующей мощности).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84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0588" y="309110"/>
            <a:ext cx="10939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Схемы замещения по надёжности ВЭС и СЭС при оценке балансовой надёжности ЭЭС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pic>
        <p:nvPicPr>
          <p:cNvPr id="6" name="Picture 6" descr="Image result for ÑÑÐµÐ¼Ð° Ð¿Ð¾Ð´ÐºÐ»ÑÑÐµÐ½Ð¸Ñ ÐºÑÑÐ¿Ð½Ð¾Ð¹ Ð²ÐµÑÑÐ¾Ð²Ð¾Ð¹ ÑÐ»ÐµÐºÑÑÐ¾ÑÑÐ°Ð½ÑÐ¸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462615"/>
            <a:ext cx="4652518" cy="285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75" y="2063273"/>
            <a:ext cx="689121" cy="18875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2" y="2279297"/>
            <a:ext cx="689121" cy="188759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7376" y="4432982"/>
            <a:ext cx="516901" cy="30201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7376" y="4865005"/>
            <a:ext cx="516901" cy="30201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1623" y="5297028"/>
            <a:ext cx="516901" cy="30201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7376" y="5859281"/>
            <a:ext cx="516901" cy="30201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29209" y="5143754"/>
            <a:ext cx="516901" cy="30201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10130" y="5155384"/>
            <a:ext cx="516901" cy="30201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stCxn id="9" idx="2"/>
            <a:endCxn id="10" idx="0"/>
          </p:cNvCxnSpPr>
          <p:nvPr/>
        </p:nvCxnSpPr>
        <p:spPr>
          <a:xfrm>
            <a:off x="585827" y="4734992"/>
            <a:ext cx="0" cy="130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0" idx="2"/>
            <a:endCxn id="11" idx="0"/>
          </p:cNvCxnSpPr>
          <p:nvPr/>
        </p:nvCxnSpPr>
        <p:spPr>
          <a:xfrm flipH="1">
            <a:off x="570074" y="5167015"/>
            <a:ext cx="15753" cy="130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1" idx="2"/>
            <a:endCxn id="12" idx="0"/>
          </p:cNvCxnSpPr>
          <p:nvPr/>
        </p:nvCxnSpPr>
        <p:spPr>
          <a:xfrm>
            <a:off x="570074" y="5599038"/>
            <a:ext cx="15753" cy="260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98697" y="4109348"/>
            <a:ext cx="601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ВЭС</a:t>
            </a:r>
            <a:endParaRPr lang="ru-RU" b="1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2770105" y="3878866"/>
            <a:ext cx="699386" cy="755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9" idx="3"/>
            <a:endCxn id="13" idx="1"/>
          </p:cNvCxnSpPr>
          <p:nvPr/>
        </p:nvCxnSpPr>
        <p:spPr>
          <a:xfrm>
            <a:off x="844277" y="4583987"/>
            <a:ext cx="1184932" cy="710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0" idx="3"/>
            <a:endCxn id="13" idx="1"/>
          </p:cNvCxnSpPr>
          <p:nvPr/>
        </p:nvCxnSpPr>
        <p:spPr>
          <a:xfrm>
            <a:off x="844277" y="5016010"/>
            <a:ext cx="1184932" cy="278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1" idx="3"/>
            <a:endCxn id="13" idx="1"/>
          </p:cNvCxnSpPr>
          <p:nvPr/>
        </p:nvCxnSpPr>
        <p:spPr>
          <a:xfrm flipV="1">
            <a:off x="828524" y="5294759"/>
            <a:ext cx="1200685" cy="153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2" idx="3"/>
            <a:endCxn id="13" idx="1"/>
          </p:cNvCxnSpPr>
          <p:nvPr/>
        </p:nvCxnSpPr>
        <p:spPr>
          <a:xfrm flipV="1">
            <a:off x="844277" y="5294759"/>
            <a:ext cx="1184932" cy="715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3" idx="3"/>
          </p:cNvCxnSpPr>
          <p:nvPr/>
        </p:nvCxnSpPr>
        <p:spPr>
          <a:xfrm>
            <a:off x="2546110" y="5294759"/>
            <a:ext cx="6680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3727031" y="5306389"/>
            <a:ext cx="823567" cy="9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4625066" y="5076432"/>
            <a:ext cx="604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ЭЭС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655728" y="4752095"/>
            <a:ext cx="1372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Контроллер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908917" y="4763385"/>
            <a:ext cx="1138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Инвертор</a:t>
            </a:r>
            <a:endParaRPr lang="ru-RU" b="1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6543" y="1509439"/>
            <a:ext cx="4828356" cy="2826355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6351567" y="4466342"/>
            <a:ext cx="516901" cy="30201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351567" y="4898365"/>
            <a:ext cx="516901" cy="30201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335814" y="5330388"/>
            <a:ext cx="516901" cy="30201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351567" y="5892641"/>
            <a:ext cx="516901" cy="30201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053400" y="5177114"/>
            <a:ext cx="516901" cy="30201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9234321" y="5188744"/>
            <a:ext cx="516901" cy="30201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>
            <a:stCxn id="32" idx="2"/>
            <a:endCxn id="33" idx="0"/>
          </p:cNvCxnSpPr>
          <p:nvPr/>
        </p:nvCxnSpPr>
        <p:spPr>
          <a:xfrm>
            <a:off x="6610018" y="4768352"/>
            <a:ext cx="0" cy="130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33" idx="2"/>
            <a:endCxn id="34" idx="0"/>
          </p:cNvCxnSpPr>
          <p:nvPr/>
        </p:nvCxnSpPr>
        <p:spPr>
          <a:xfrm flipH="1">
            <a:off x="6594265" y="5200375"/>
            <a:ext cx="15753" cy="130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34" idx="2"/>
            <a:endCxn id="35" idx="0"/>
          </p:cNvCxnSpPr>
          <p:nvPr/>
        </p:nvCxnSpPr>
        <p:spPr>
          <a:xfrm>
            <a:off x="6594265" y="5632398"/>
            <a:ext cx="15753" cy="260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6322888" y="4142708"/>
            <a:ext cx="601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СЭС</a:t>
            </a:r>
            <a:endParaRPr lang="ru-RU" b="1" dirty="0"/>
          </a:p>
        </p:txBody>
      </p:sp>
      <p:cxnSp>
        <p:nvCxnSpPr>
          <p:cNvPr id="42" name="Прямая соединительная линия 41"/>
          <p:cNvCxnSpPr>
            <a:stCxn id="32" idx="3"/>
            <a:endCxn id="36" idx="1"/>
          </p:cNvCxnSpPr>
          <p:nvPr/>
        </p:nvCxnSpPr>
        <p:spPr>
          <a:xfrm>
            <a:off x="6868468" y="4617347"/>
            <a:ext cx="1184932" cy="710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33" idx="3"/>
            <a:endCxn id="36" idx="1"/>
          </p:cNvCxnSpPr>
          <p:nvPr/>
        </p:nvCxnSpPr>
        <p:spPr>
          <a:xfrm>
            <a:off x="6868468" y="5049370"/>
            <a:ext cx="1184932" cy="278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34" idx="3"/>
            <a:endCxn id="36" idx="1"/>
          </p:cNvCxnSpPr>
          <p:nvPr/>
        </p:nvCxnSpPr>
        <p:spPr>
          <a:xfrm flipV="1">
            <a:off x="6852715" y="5328119"/>
            <a:ext cx="1200685" cy="153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35" idx="3"/>
            <a:endCxn id="36" idx="1"/>
          </p:cNvCxnSpPr>
          <p:nvPr/>
        </p:nvCxnSpPr>
        <p:spPr>
          <a:xfrm flipV="1">
            <a:off x="6868468" y="5328119"/>
            <a:ext cx="1184932" cy="715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36" idx="3"/>
          </p:cNvCxnSpPr>
          <p:nvPr/>
        </p:nvCxnSpPr>
        <p:spPr>
          <a:xfrm>
            <a:off x="8570301" y="5328119"/>
            <a:ext cx="6680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9751222" y="5339749"/>
            <a:ext cx="823567" cy="9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0649257" y="5109792"/>
            <a:ext cx="604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ЭЭС</a:t>
            </a:r>
            <a:endParaRPr lang="ru-RU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7679919" y="4785455"/>
            <a:ext cx="1372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Контроллер</a:t>
            </a:r>
            <a:endParaRPr lang="ru-RU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8933108" y="4796745"/>
            <a:ext cx="1138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Инвертор</a:t>
            </a:r>
            <a:endParaRPr lang="ru-RU" b="1" dirty="0"/>
          </a:p>
        </p:txBody>
      </p:sp>
      <p:sp>
        <p:nvSpPr>
          <p:cNvPr id="51" name="Стрелка вниз 50"/>
          <p:cNvSpPr/>
          <p:nvPr/>
        </p:nvSpPr>
        <p:spPr>
          <a:xfrm>
            <a:off x="8702764" y="4001139"/>
            <a:ext cx="699386" cy="755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9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0588" y="98798"/>
            <a:ext cx="10939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Моделирование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ВЭС и СЭС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при оценке балансовой надёжности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ЭЭС (1)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5322" y="1441526"/>
            <a:ext cx="11613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1. </a:t>
            </a:r>
            <a:r>
              <a:rPr lang="ru-RU" b="1" dirty="0"/>
              <a:t>Составление ряда распределения вероятностей работоспособных и неработоспособных состояний ВЭС и СЭС: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437" y="2756651"/>
            <a:ext cx="11613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2. Составление часовых рядов распределения интенсивности первичного энергоресурса в районе расположения ВЭС и СЭС: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761323" y="5185828"/>
                <a:ext cx="46596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2400" i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u-RU" sz="2400" i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ru-RU" sz="2400" i="0">
                          <a:latin typeface="Cambria Math" panose="02040503050406030204" pitchFamily="18" charset="0"/>
                        </a:rPr>
                        <m:t>]=1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323" y="5185828"/>
                <a:ext cx="4659609" cy="461665"/>
              </a:xfrm>
              <a:prstGeom prst="rect">
                <a:avLst/>
              </a:prstGeom>
              <a:blipFill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314621" y="2037981"/>
                <a:ext cx="7571303" cy="5122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d>
                          <m:dPr>
                            <m:endChr m:val=""/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p>
                    </m:sSup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endChr m:val=""/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endChr m:val=""/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))=1</m:t>
                    </m:r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, a=1,...,A,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</a:t>
                </a:r>
                <a:endParaRPr lang="ru-RU" sz="24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621" y="2037981"/>
                <a:ext cx="7571303" cy="512256"/>
              </a:xfrm>
              <a:prstGeom prst="rect">
                <a:avLst/>
              </a:prstGeom>
              <a:blipFill>
                <a:blip r:embed="rId4"/>
                <a:stretch>
                  <a:fillRect l="-4589" t="-115476" b="-16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152334" y="3538097"/>
                <a:ext cx="58118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2400" i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u-RU" sz="2400" i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ru-RU" sz="2400" i="0">
                          <a:latin typeface="Cambria Math" panose="02040503050406030204" pitchFamily="18" charset="0"/>
                        </a:rPr>
                        <m:t>]=1, 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ru-RU" sz="2400" i="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334" y="3538097"/>
                <a:ext cx="5811847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251437" y="4308546"/>
            <a:ext cx="11697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3. Преобразование </a:t>
            </a:r>
            <a:r>
              <a:rPr lang="ru-RU" b="1" dirty="0"/>
              <a:t>рядов распределения интенсивности первичного энергоресурса в ряды распределения мощности генерирующих </a:t>
            </a:r>
            <a:r>
              <a:rPr lang="ru-RU" b="1" dirty="0" smtClean="0"/>
              <a:t>элементов: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27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0588" y="98798"/>
            <a:ext cx="10939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Моделирование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ВЭС и СЭС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при оценке балансовой надёжности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ЭЭС (2)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1257" y="1509125"/>
            <a:ext cx="116136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ea typeface="Times New Roman" panose="02020603050405020304" pitchFamily="18" charset="0"/>
              </a:rPr>
              <a:t>4. </a:t>
            </a:r>
            <a:r>
              <a:rPr lang="ru-RU" b="1" dirty="0">
                <a:ea typeface="Times New Roman" panose="02020603050405020304" pitchFamily="18" charset="0"/>
              </a:rPr>
              <a:t>Получение ряда распределения вероятностей значений генерирующей мощности ВЭС и СЭС проводится путём перемножения ряда распределения вероятностей работоспособных и неработоспособных состояний ВЭС и СЭС и ряда распределения интенсивности первичного </a:t>
            </a:r>
            <a:r>
              <a:rPr lang="ru-RU" b="1" dirty="0" smtClean="0">
                <a:ea typeface="Times New Roman" panose="02020603050405020304" pitchFamily="18" charset="0"/>
              </a:rPr>
              <a:t>энергоресурса: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1257" y="3878540"/>
            <a:ext cx="11613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5. Определение </a:t>
            </a:r>
            <a:r>
              <a:rPr lang="ru-RU" b="1" dirty="0"/>
              <a:t>значений генерирующей мощности </a:t>
            </a:r>
            <a:r>
              <a:rPr lang="ru-RU" b="1" dirty="0" smtClean="0"/>
              <a:t>ВЭС </a:t>
            </a:r>
            <a:r>
              <a:rPr lang="ru-RU" b="1" dirty="0"/>
              <a:t>и </a:t>
            </a:r>
            <a:r>
              <a:rPr lang="ru-RU" b="1" dirty="0" smtClean="0"/>
              <a:t>СЭС: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57784" y="2620400"/>
                <a:ext cx="10908792" cy="987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d>
                            <m:dPr>
                              <m:endChr m:val="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</m:d>
                      <m:r>
                        <a:rPr lang="ru-RU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</m:d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p>
                      </m:sSup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endChr m:val="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endChr m:val="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))(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ru-RU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ru-RU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+…+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ru-RU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))=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    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begChr m:val="["/>
                        <m:endChr m:val="]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ru-RU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ru-RU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begChr m:val="["/>
                        <m:endChr m:val="]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ru-RU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ru-RU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+…+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begChr m:val="["/>
                        <m:endChr m:val="]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ru-RU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)=1,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=1,...,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=1,…,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		</a:t>
                </a:r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84" y="2620400"/>
                <a:ext cx="10908792" cy="987899"/>
              </a:xfrm>
              <a:prstGeom prst="rect">
                <a:avLst/>
              </a:prstGeom>
              <a:blipFill>
                <a:blip r:embed="rId3"/>
                <a:stretch>
                  <a:fillRect b="-12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810512" y="4463249"/>
                <a:ext cx="9125712" cy="1459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ВИЭ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bSup>
                    <m:r>
                      <a:rPr lang="ru-RU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ru-RU" sz="24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ru-RU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 если </m:t>
                            </m:r>
                            <m:sSup>
                              <m:sSupPr>
                                <m:ctrlPr>
                                  <a:rPr lang="ru-R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ru-RU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sup>
                            </m:sSup>
                            <m:r>
                              <a:rPr lang="ru-RU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∈[0;</m:t>
                            </m:r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]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ru-RU" sz="24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ru-RU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 если </m:t>
                            </m:r>
                            <m:sSup>
                              <m:sSupPr>
                                <m:ctrlPr>
                                  <a:rPr lang="ru-R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ru-RU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sup>
                            </m:sSup>
                            <m:r>
                              <a:rPr lang="ru-RU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∈(</m:t>
                            </m:r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]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ru-RU" sz="24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ru-RU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ru-RU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 если </m:t>
                            </m:r>
                            <m:sSup>
                              <m:sSupPr>
                                <m:ctrlPr>
                                  <a:rPr lang="ru-R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ru-RU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sup>
                            </m:sSup>
                            <m:r>
                              <a:rPr lang="ru-RU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∈(</m:t>
                            </m:r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]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=1,…,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=1,…,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512" y="4463249"/>
                <a:ext cx="9125712" cy="1459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4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0588" y="26748"/>
            <a:ext cx="109393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Методы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составления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часовых рядов распределения интенсивности первичного энергоресурса в районе расположения ВЭС и СЭС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8587" y="1985416"/>
            <a:ext cx="11516312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+mj-lt"/>
              </a:rPr>
              <a:t>Факт за прошедший период;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+mj-lt"/>
              </a:rPr>
              <a:t>Скользящее среднее (</a:t>
            </a:r>
            <a:r>
              <a:rPr lang="en-US" sz="2400" b="1" dirty="0">
                <a:latin typeface="+mj-lt"/>
              </a:rPr>
              <a:t>m</a:t>
            </a:r>
            <a:r>
              <a:rPr lang="en-US" sz="2400" b="1" dirty="0" smtClean="0">
                <a:latin typeface="+mj-lt"/>
              </a:rPr>
              <a:t>oving average</a:t>
            </a:r>
            <a:r>
              <a:rPr lang="ru-RU" sz="2400" b="1" dirty="0" smtClean="0">
                <a:latin typeface="+mj-lt"/>
              </a:rPr>
              <a:t>);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err="1" smtClean="0">
                <a:latin typeface="+mj-lt"/>
              </a:rPr>
              <a:t>Авторегрессионная</a:t>
            </a:r>
            <a:r>
              <a:rPr lang="ru-RU" sz="2400" b="1" dirty="0" smtClean="0">
                <a:latin typeface="+mj-lt"/>
              </a:rPr>
              <a:t> модель (</a:t>
            </a:r>
            <a:r>
              <a:rPr lang="en-US" sz="2400" b="1" dirty="0" smtClean="0">
                <a:latin typeface="+mj-lt"/>
              </a:rPr>
              <a:t>autoregressive </a:t>
            </a:r>
            <a:r>
              <a:rPr lang="en-US" sz="2400" b="1" dirty="0">
                <a:latin typeface="+mj-lt"/>
              </a:rPr>
              <a:t>model</a:t>
            </a:r>
            <a:r>
              <a:rPr lang="ru-RU" sz="2400" b="1" dirty="0" smtClean="0">
                <a:latin typeface="+mj-lt"/>
              </a:rPr>
              <a:t>);</a:t>
            </a:r>
            <a:endParaRPr lang="en-US" sz="2400" b="1" dirty="0"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latin typeface="+mj-lt"/>
              </a:rPr>
              <a:t>Модель авторегрессии — скользящего среднего </a:t>
            </a:r>
            <a:r>
              <a:rPr lang="ru-RU" sz="2400" b="1" dirty="0" smtClean="0">
                <a:latin typeface="+mj-lt"/>
              </a:rPr>
              <a:t>(</a:t>
            </a:r>
            <a:r>
              <a:rPr lang="en-US" sz="2400" b="1" dirty="0" smtClean="0">
                <a:latin typeface="+mj-lt"/>
              </a:rPr>
              <a:t>autoregressive </a:t>
            </a:r>
            <a:r>
              <a:rPr lang="en-US" sz="2400" b="1" dirty="0">
                <a:latin typeface="+mj-lt"/>
              </a:rPr>
              <a:t>moving-average model, ARMA</a:t>
            </a:r>
            <a:r>
              <a:rPr lang="en-US" sz="2400" b="1" dirty="0" smtClean="0">
                <a:latin typeface="+mj-lt"/>
              </a:rPr>
              <a:t>)</a:t>
            </a:r>
            <a:r>
              <a:rPr lang="ru-RU" sz="2400" b="1" dirty="0" smtClean="0">
                <a:latin typeface="+mj-lt"/>
              </a:rPr>
              <a:t>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+mj-lt"/>
              </a:rPr>
              <a:t>Методы машинного обучения;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+mj-lt"/>
              </a:rPr>
              <a:t>И другие…</a:t>
            </a:r>
          </a:p>
          <a:p>
            <a:pPr>
              <a:lnSpc>
                <a:spcPct val="150000"/>
              </a:lnSpc>
            </a:pPr>
            <a:endParaRPr lang="ru-RU" sz="2400" b="1" dirty="0">
              <a:latin typeface="+mj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73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4596" y="2275070"/>
            <a:ext cx="10939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Исследование генераторов случайных чисел при формировании случайных состояний ЭЭС 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8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706822"/>
              </p:ext>
            </p:extLst>
          </p:nvPr>
        </p:nvGraphicFramePr>
        <p:xfrm>
          <a:off x="3794760" y="2875997"/>
          <a:ext cx="3593592" cy="1213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6" name="Уравнение" r:id="rId3" imgW="1955520" imgH="647640" progId="Equation.3">
                  <p:embed/>
                </p:oleObj>
              </mc:Choice>
              <mc:Fallback>
                <p:oleObj name="Уравнение" r:id="rId3" imgW="1955520" imgH="647640" progId="Equation.3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760" y="2875997"/>
                        <a:ext cx="3593592" cy="12138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2149" y="1509439"/>
            <a:ext cx="116162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/>
              <a:t>Моделирование одного случайного </a:t>
            </a:r>
            <a:r>
              <a:rPr lang="ru-RU" sz="2000" u="sng" dirty="0" smtClean="0"/>
              <a:t>события </a:t>
            </a:r>
            <a:r>
              <a:rPr lang="ru-RU" sz="2000" dirty="0" smtClean="0"/>
              <a:t>     (</a:t>
            </a:r>
            <a:r>
              <a:rPr lang="ru-RU" sz="2000" dirty="0"/>
              <a:t>отказ </a:t>
            </a:r>
            <a:r>
              <a:rPr lang="ru-RU" sz="2000" dirty="0" smtClean="0"/>
              <a:t>единицы энергооборудования), </a:t>
            </a:r>
            <a:r>
              <a:rPr lang="ru-RU" sz="2000" dirty="0"/>
              <a:t>вероятность которого равна  </a:t>
            </a:r>
            <a:r>
              <a:rPr lang="ru-RU" sz="2000" dirty="0" smtClean="0"/>
              <a:t>   </a:t>
            </a:r>
            <a:r>
              <a:rPr lang="ru-RU" sz="2000" dirty="0"/>
              <a:t>происходит при разыгрывании одного случайного числа   </a:t>
            </a:r>
            <a:r>
              <a:rPr lang="ru-RU" sz="2000" dirty="0" smtClean="0"/>
              <a:t>   из </a:t>
            </a:r>
            <a:r>
              <a:rPr lang="ru-RU" sz="2000" dirty="0"/>
              <a:t>равномерно распределенного множества на интервале [0,1]. Если при </a:t>
            </a:r>
            <a:r>
              <a:rPr lang="ru-RU" sz="2000" dirty="0" smtClean="0"/>
              <a:t>этом     находится </a:t>
            </a:r>
            <a:r>
              <a:rPr lang="ru-RU" sz="2000" dirty="0"/>
              <a:t>в интервале [0</a:t>
            </a:r>
            <a:r>
              <a:rPr lang="ru-RU" sz="2000" dirty="0" smtClean="0"/>
              <a:t>,     ], </a:t>
            </a:r>
            <a:r>
              <a:rPr lang="ru-RU" sz="2000" dirty="0"/>
              <a:t>считается, что событие </a:t>
            </a:r>
            <a:r>
              <a:rPr lang="ru-RU" sz="2000" dirty="0" smtClean="0"/>
              <a:t>  (отказ </a:t>
            </a:r>
            <a:r>
              <a:rPr lang="ru-RU" sz="2000" dirty="0"/>
              <a:t>элемента) наступило, иначе </a:t>
            </a:r>
            <a:r>
              <a:rPr lang="ru-RU" sz="2000" dirty="0" smtClean="0"/>
              <a:t>не </a:t>
            </a:r>
            <a:r>
              <a:rPr lang="ru-RU" sz="2000" dirty="0"/>
              <a:t>наступило: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086198"/>
              </p:ext>
            </p:extLst>
          </p:nvPr>
        </p:nvGraphicFramePr>
        <p:xfrm>
          <a:off x="5625553" y="1466320"/>
          <a:ext cx="382056" cy="39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" name="Уравнение" r:id="rId5" imgW="228600" imgH="241300" progId="Equation.3">
                  <p:embed/>
                </p:oleObj>
              </mc:Choice>
              <mc:Fallback>
                <p:oleObj name="Уравнение" r:id="rId5" imgW="228600" imgH="241300" progId="Equation.3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5553" y="1466320"/>
                        <a:ext cx="382056" cy="397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990823"/>
              </p:ext>
            </p:extLst>
          </p:nvPr>
        </p:nvGraphicFramePr>
        <p:xfrm>
          <a:off x="2262626" y="1795916"/>
          <a:ext cx="379990" cy="423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8" name="Уравнение" r:id="rId7" imgW="253890" imgH="279279" progId="Equation.3">
                  <p:embed/>
                </p:oleObj>
              </mc:Choice>
              <mc:Fallback>
                <p:oleObj name="Уравнение" r:id="rId7" imgW="253890" imgH="279279" progId="Equation.3">
                  <p:embed/>
                  <p:pic>
                    <p:nvPicPr>
                      <p:cNvPr id="9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626" y="1795916"/>
                        <a:ext cx="379990" cy="4238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945010"/>
              </p:ext>
            </p:extLst>
          </p:nvPr>
        </p:nvGraphicFramePr>
        <p:xfrm>
          <a:off x="9525741" y="1717056"/>
          <a:ext cx="413787" cy="467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9" name="Уравнение" r:id="rId9" imgW="215713" imgH="241091" progId="Equation.3">
                  <p:embed/>
                </p:oleObj>
              </mc:Choice>
              <mc:Fallback>
                <p:oleObj name="Уравнение" r:id="rId9" imgW="215713" imgH="241091" progId="Equation.3">
                  <p:embed/>
                  <p:pic>
                    <p:nvPicPr>
                      <p:cNvPr id="1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741" y="1717056"/>
                        <a:ext cx="413787" cy="4677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892904"/>
              </p:ext>
            </p:extLst>
          </p:nvPr>
        </p:nvGraphicFramePr>
        <p:xfrm>
          <a:off x="7790688" y="2064860"/>
          <a:ext cx="360544" cy="40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0" name="Уравнение" r:id="rId11" imgW="215713" imgH="241091" progId="Equation.3">
                  <p:embed/>
                </p:oleObj>
              </mc:Choice>
              <mc:Fallback>
                <p:oleObj name="Уравнение" r:id="rId11" imgW="215713" imgH="241091" progId="Equation.3">
                  <p:embed/>
                  <p:pic>
                    <p:nvPicPr>
                      <p:cNvPr id="11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0688" y="2064860"/>
                        <a:ext cx="360544" cy="4075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102066"/>
              </p:ext>
            </p:extLst>
          </p:nvPr>
        </p:nvGraphicFramePr>
        <p:xfrm>
          <a:off x="11228163" y="2102783"/>
          <a:ext cx="350531" cy="390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1" name="Уравнение" r:id="rId12" imgW="253890" imgH="279279" progId="Equation.3">
                  <p:embed/>
                </p:oleObj>
              </mc:Choice>
              <mc:Fallback>
                <p:oleObj name="Уравнение" r:id="rId12" imgW="253890" imgH="279279" progId="Equation.3">
                  <p:embed/>
                  <p:pic>
                    <p:nvPicPr>
                      <p:cNvPr id="12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8163" y="2102783"/>
                        <a:ext cx="350531" cy="3909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986" y="4263100"/>
            <a:ext cx="5348114" cy="185698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16189" y="122752"/>
            <a:ext cx="10939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Формирование расчетных состояний ЭЭС при использовании метода Монте-Карло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06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0588" y="309110"/>
            <a:ext cx="10939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Требования к генераторам случайных чисел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0588" y="2032862"/>
            <a:ext cx="112200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>
                <a:latin typeface="+mj-lt"/>
              </a:rPr>
              <a:t>максимально длинный период </a:t>
            </a:r>
            <a:r>
              <a:rPr lang="ru-RU" sz="2800" b="1" dirty="0" smtClean="0">
                <a:latin typeface="+mj-lt"/>
              </a:rPr>
              <a:t>цикличности; 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latin typeface="+mj-lt"/>
              </a:rPr>
              <a:t>максимальная </a:t>
            </a:r>
            <a:r>
              <a:rPr lang="ru-RU" sz="2800" b="1" dirty="0">
                <a:latin typeface="+mj-lt"/>
              </a:rPr>
              <a:t>независимость получаемых </a:t>
            </a:r>
            <a:r>
              <a:rPr lang="ru-RU" sz="2800" b="1" dirty="0" smtClean="0">
                <a:latin typeface="+mj-lt"/>
              </a:rPr>
              <a:t>чисел;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latin typeface="+mj-lt"/>
              </a:rPr>
              <a:t>равномерность </a:t>
            </a:r>
            <a:r>
              <a:rPr lang="ru-RU" sz="2800" b="1" dirty="0">
                <a:latin typeface="+mj-lt"/>
              </a:rPr>
              <a:t>распределения получаемых </a:t>
            </a:r>
            <a:r>
              <a:rPr lang="ru-RU" sz="2800" b="1" dirty="0" smtClean="0">
                <a:latin typeface="+mj-lt"/>
              </a:rPr>
              <a:t>чисел;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>
                <a:latin typeface="+mj-lt"/>
              </a:rPr>
              <a:t>быстрота работы алгоритма и малые затраты </a:t>
            </a:r>
            <a:r>
              <a:rPr lang="ru-RU" sz="2800" b="1" dirty="0" smtClean="0">
                <a:latin typeface="+mj-lt"/>
              </a:rPr>
              <a:t>памяти.</a:t>
            </a:r>
            <a:endParaRPr lang="ru-RU" sz="2800" b="1" dirty="0">
              <a:latin typeface="+mj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40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0588" y="309110"/>
            <a:ext cx="10939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Анализируемые генераторы случайных чисел (1)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43194" y="1129140"/>
            <a:ext cx="4771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8080"/>
                </a:solidFill>
              </a:rPr>
              <a:t>Линейно-конгруэнтный генератор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08575" y="2430377"/>
                <a:ext cx="1064099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dirty="0" smtClean="0">
                    <a:latin typeface="+mj-lt"/>
                  </a:rPr>
                  <a:t>где: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ru-RU" sz="2400" dirty="0" smtClean="0">
                    <a:latin typeface="+mj-lt"/>
                  </a:rPr>
                  <a:t>  - </a:t>
                </a:r>
                <a:r>
                  <a:rPr lang="ru-RU" sz="2400" dirty="0">
                    <a:latin typeface="+mj-lt"/>
                  </a:rPr>
                  <a:t>модуль,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400" dirty="0" smtClean="0">
                    <a:latin typeface="+mj-lt"/>
                  </a:rPr>
                  <a:t> - </a:t>
                </a:r>
                <a:r>
                  <a:rPr lang="ru-RU" sz="2400" dirty="0">
                    <a:latin typeface="+mj-lt"/>
                  </a:rPr>
                  <a:t>множитель,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С</m:t>
                    </m:r>
                  </m:oMath>
                </a14:m>
                <a:r>
                  <a:rPr lang="ru-RU" sz="2400" dirty="0" smtClean="0">
                    <a:latin typeface="+mj-lt"/>
                  </a:rPr>
                  <a:t> - </a:t>
                </a:r>
                <a:r>
                  <a:rPr lang="ru-RU" sz="2400" dirty="0">
                    <a:latin typeface="+mj-lt"/>
                  </a:rPr>
                  <a:t>приращение</a:t>
                </a:r>
                <a:r>
                  <a:rPr lang="ru-RU" sz="2400" dirty="0" smtClean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ru-RU" sz="2400" dirty="0" smtClean="0">
                    <a:latin typeface="+mj-lt"/>
                  </a:rPr>
                  <a:t> - </a:t>
                </a:r>
                <a:r>
                  <a:rPr lang="ru-RU" sz="2400" dirty="0">
                    <a:latin typeface="+mj-lt"/>
                  </a:rPr>
                  <a:t>начальное значение.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5" y="2430377"/>
                <a:ext cx="10640994" cy="461665"/>
              </a:xfrm>
              <a:prstGeom prst="rect">
                <a:avLst/>
              </a:prstGeom>
              <a:blipFill>
                <a:blip r:embed="rId3"/>
                <a:stretch>
                  <a:fillRect l="-859" t="-10667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2387535" y="3500781"/>
            <a:ext cx="6467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8080"/>
                </a:solidFill>
              </a:rPr>
              <a:t>Запаздывающий </a:t>
            </a:r>
            <a:r>
              <a:rPr lang="ru-RU" sz="2400" b="1" dirty="0" smtClean="0">
                <a:solidFill>
                  <a:srgbClr val="008080"/>
                </a:solidFill>
              </a:rPr>
              <a:t>генератор Фибоначчи</a:t>
            </a:r>
            <a:endParaRPr lang="ru-RU" sz="2400" b="1" dirty="0">
              <a:solidFill>
                <a:srgbClr val="00808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83464" y="4935331"/>
                <a:ext cx="8652511" cy="477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dirty="0" smtClean="0">
                    <a:latin typeface="+mj-lt"/>
                  </a:rPr>
                  <a:t>где: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0,…,</m:t>
                        </m:r>
                      </m:sub>
                    </m:sSub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54</m:t>
                        </m:r>
                      </m:sub>
                    </m:sSub>
                  </m:oMath>
                </a14:m>
                <a:r>
                  <a:rPr lang="ru-RU" sz="2400" dirty="0" smtClean="0">
                    <a:latin typeface="+mj-lt"/>
                  </a:rPr>
                  <a:t> - </a:t>
                </a:r>
                <a:r>
                  <a:rPr lang="ru-RU" sz="2400" dirty="0">
                    <a:latin typeface="+mj-lt"/>
                  </a:rPr>
                  <a:t>произвольные </a:t>
                </a:r>
                <a:r>
                  <a:rPr lang="ru-RU" sz="2400" dirty="0" smtClean="0">
                    <a:latin typeface="+mj-lt"/>
                  </a:rPr>
                  <a:t>целые не </a:t>
                </a:r>
                <a:r>
                  <a:rPr lang="ru-RU" sz="2400" dirty="0">
                    <a:latin typeface="+mj-lt"/>
                  </a:rPr>
                  <a:t>все четные числа.</a:t>
                </a: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64" y="4935331"/>
                <a:ext cx="8652511" cy="477888"/>
              </a:xfrm>
              <a:prstGeom prst="rect">
                <a:avLst/>
              </a:prstGeom>
              <a:blipFill>
                <a:blip r:embed="rId4"/>
                <a:stretch>
                  <a:fillRect l="-1128" t="-8974" b="-2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91741" y="1792814"/>
                <a:ext cx="50044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741" y="1792814"/>
                <a:ext cx="5004447" cy="369332"/>
              </a:xfrm>
              <a:prstGeom prst="rect">
                <a:avLst/>
              </a:prstGeom>
              <a:blipFill>
                <a:blip r:embed="rId5"/>
                <a:stretch>
                  <a:fillRect l="-974"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795501" y="4219869"/>
                <a:ext cx="56511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−24</m:t>
                              </m:r>
                            </m:sub>
                          </m:s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−55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=55,…,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01" y="4219869"/>
                <a:ext cx="5651162" cy="369332"/>
              </a:xfrm>
              <a:prstGeom prst="rect">
                <a:avLst/>
              </a:prstGeom>
              <a:blipFill>
                <a:blip r:embed="rId6"/>
                <a:stretch>
                  <a:fillRect l="-863"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0589" y="309110"/>
            <a:ext cx="10195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Анализируемые генераторы случайных чисел (2)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pic>
        <p:nvPicPr>
          <p:cNvPr id="6" name="Рисунок 18" descr="Описание: https://habrastorage.org/storage3/7ab/ea2/c0b/7abea2c0b5b4947b8b595fa0e388dbd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471" y="2713294"/>
            <a:ext cx="572580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3530" y="1612149"/>
            <a:ext cx="11489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+mn-lt"/>
              </a:rPr>
              <a:t>1. Создается (инициализируется) регистр сдвига. Регистр сдвига состоит из 624 элементов, каждый элемент это 32-битное число, в последнем элементе, по условиям алгоритма, находится только 1 число. В общей сложности получаем </a:t>
            </a:r>
            <a:r>
              <a:rPr lang="ru-RU" dirty="0" smtClean="0"/>
              <a:t>19937 чисел.</a:t>
            </a:r>
            <a:endParaRPr lang="ru-RU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3530" y="4422202"/>
            <a:ext cx="11489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2. Для каждого из 624 элементов проводится операция «вихрь» (перемешивание биты в 32 разрядных числах).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3529" y="4971110"/>
            <a:ext cx="11489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3. Для каждого полученного элемента проводится операция «закалка» (закалка – операция связанная с применением битовых масок).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3530" y="5795256"/>
            <a:ext cx="11489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4.Повторение операции для получения дальнейшей последовательности ПСЧ.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3529" y="1087970"/>
            <a:ext cx="11219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8080"/>
                </a:solidFill>
                <a:latin typeface="+mj-lt"/>
              </a:rPr>
              <a:t>SIMD-oriented Fast </a:t>
            </a:r>
            <a:r>
              <a:rPr lang="en-US" sz="2400" b="1" dirty="0" err="1">
                <a:solidFill>
                  <a:srgbClr val="008080"/>
                </a:solidFill>
                <a:latin typeface="+mj-lt"/>
              </a:rPr>
              <a:t>Mersenne</a:t>
            </a:r>
            <a:r>
              <a:rPr lang="en-US" sz="2400" b="1" dirty="0">
                <a:solidFill>
                  <a:srgbClr val="008080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</a:rPr>
              <a:t>Twister</a:t>
            </a:r>
            <a:r>
              <a:rPr lang="ru-RU" sz="2400" b="1" dirty="0">
                <a:solidFill>
                  <a:srgbClr val="008080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rgbClr val="008080"/>
                </a:solidFill>
                <a:latin typeface="+mj-lt"/>
              </a:rPr>
              <a:t>(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</a:rPr>
              <a:t>SIMD </a:t>
            </a:r>
            <a:r>
              <a:rPr lang="en-US" sz="2400" b="1" dirty="0">
                <a:solidFill>
                  <a:srgbClr val="008080"/>
                </a:solidFill>
                <a:latin typeface="+mj-lt"/>
              </a:rPr>
              <a:t>-</a:t>
            </a:r>
            <a:r>
              <a:rPr lang="ru-RU" sz="2400" b="1" dirty="0">
                <a:solidFill>
                  <a:srgbClr val="008080"/>
                </a:solidFill>
                <a:latin typeface="+mj-lt"/>
              </a:rPr>
              <a:t>ориентированный вихрь </a:t>
            </a:r>
            <a:r>
              <a:rPr lang="ru-RU" sz="2400" b="1" dirty="0" err="1" smtClean="0">
                <a:solidFill>
                  <a:srgbClr val="008080"/>
                </a:solidFill>
                <a:latin typeface="+mj-lt"/>
              </a:rPr>
              <a:t>Мерсенна</a:t>
            </a:r>
            <a:r>
              <a:rPr lang="ru-RU" sz="2400" b="1" dirty="0" smtClean="0">
                <a:solidFill>
                  <a:srgbClr val="008080"/>
                </a:solidFill>
                <a:latin typeface="+mj-lt"/>
              </a:rPr>
              <a:t>)</a:t>
            </a:r>
            <a:endParaRPr lang="ru-RU" sz="2400" b="1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86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0589" y="309110"/>
            <a:ext cx="10195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Анализируемые генераторы случайных чисел (2)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46876" y="910941"/>
            <a:ext cx="3583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8080"/>
                </a:solidFill>
              </a:rPr>
              <a:t>LP</a:t>
            </a:r>
            <a:r>
              <a:rPr lang="el-GR" sz="2400" b="1" i="1" dirty="0" smtClean="0">
                <a:solidFill>
                  <a:srgbClr val="008080"/>
                </a:solidFill>
              </a:rPr>
              <a:t>τ</a:t>
            </a:r>
            <a:r>
              <a:rPr lang="ru-RU" sz="2400" b="1" dirty="0" smtClean="0">
                <a:solidFill>
                  <a:srgbClr val="008080"/>
                </a:solidFill>
              </a:rPr>
              <a:t> </a:t>
            </a:r>
            <a:r>
              <a:rPr lang="ru-RU" sz="2400" b="1" dirty="0">
                <a:solidFill>
                  <a:srgbClr val="008080"/>
                </a:solidFill>
              </a:rPr>
              <a:t>- последовательности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19207" y="1765068"/>
                <a:ext cx="1124853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 smtClean="0">
                    <a:latin typeface="+mj-lt"/>
                  </a:rPr>
                  <a:t>Последовательность точек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000" dirty="0" smtClean="0">
                    <a:latin typeface="+mj-lt"/>
                  </a:rPr>
                  <a:t>куба</a:t>
                </a:r>
                <a:r>
                  <a:rPr lang="en-US" sz="20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+mj-lt"/>
                  </a:rPr>
                  <a:t> </a:t>
                </a:r>
                <a:r>
                  <a:rPr lang="ru-RU" sz="2000" dirty="0" smtClean="0">
                    <a:latin typeface="+mj-lt"/>
                  </a:rPr>
                  <a:t>называется</a:t>
                </a:r>
                <a:r>
                  <a:rPr lang="ru-RU" sz="2000" b="1" i="1" dirty="0">
                    <a:solidFill>
                      <a:srgbClr val="008080"/>
                    </a:solidFill>
                  </a:rPr>
                  <a:t> </a:t>
                </a:r>
                <a:r>
                  <a:rPr lang="en-US" sz="2000" i="1" dirty="0" smtClean="0"/>
                  <a:t>LP</a:t>
                </a:r>
                <a:r>
                  <a:rPr lang="el-GR" sz="2000" i="1" dirty="0" smtClean="0"/>
                  <a:t>τ</a:t>
                </a:r>
                <a:r>
                  <a:rPr lang="ru-RU" sz="2000" dirty="0" smtClean="0">
                    <a:latin typeface="+mj-lt"/>
                  </a:rPr>
                  <a:t>  – последовательностью</a:t>
                </a:r>
                <a:r>
                  <a:rPr lang="ru-RU" sz="2000" dirty="0">
                    <a:latin typeface="+mj-lt"/>
                  </a:rPr>
                  <a:t>, если любой ее двоичный участок, содержащий не менее, </a:t>
                </a:r>
                <a:r>
                  <a:rPr lang="ru-RU" sz="2000" dirty="0" smtClean="0">
                    <a:latin typeface="+mj-lt"/>
                  </a:rPr>
                  <a:t>чем</a:t>
                </a:r>
                <a:r>
                  <a:rPr lang="en-US" sz="20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nor/>
                          </m:rPr>
                          <a:rPr lang="el-GR" sz="2000" i="1" dirty="0"/>
                          <m:t>τ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+mj-lt"/>
                  </a:rPr>
                  <a:t> </a:t>
                </a:r>
                <a:r>
                  <a:rPr lang="ru-RU" sz="2000" dirty="0" smtClean="0">
                    <a:latin typeface="+mj-lt"/>
                  </a:rPr>
                  <a:t>точек</a:t>
                </a:r>
                <a:r>
                  <a:rPr lang="ru-RU" sz="2000" dirty="0">
                    <a:latin typeface="+mj-lt"/>
                  </a:rPr>
                  <a:t>, представляет </a:t>
                </a:r>
                <a:r>
                  <a:rPr lang="ru-RU" sz="2000" dirty="0" smtClean="0">
                    <a:latin typeface="+mj-lt"/>
                  </a:rPr>
                  <a:t>собой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i="1" dirty="0" smtClean="0"/>
                  <a:t>P</a:t>
                </a:r>
                <a:r>
                  <a:rPr lang="el-GR" sz="2000" i="1" dirty="0" smtClean="0"/>
                  <a:t>τ</a:t>
                </a:r>
                <a:r>
                  <a:rPr lang="en-US" sz="2000" i="1" dirty="0" smtClean="0"/>
                  <a:t> </a:t>
                </a:r>
                <a:r>
                  <a:rPr lang="ru-RU" sz="2000" dirty="0" smtClean="0">
                    <a:latin typeface="+mj-lt"/>
                  </a:rPr>
                  <a:t>– сетку</a:t>
                </a:r>
                <a:r>
                  <a:rPr lang="ru-RU" sz="2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07" y="1765068"/>
                <a:ext cx="11248537" cy="707886"/>
              </a:xfrm>
              <a:prstGeom prst="rect">
                <a:avLst/>
              </a:prstGeom>
              <a:blipFill>
                <a:blip r:embed="rId3"/>
                <a:stretch>
                  <a:fillRect l="-596" t="-5172" r="-542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323528" y="1340768"/>
            <a:ext cx="18744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Определение:</a:t>
            </a:r>
            <a:endParaRPr lang="ru-RU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19206" y="2966168"/>
                <a:ext cx="11422273" cy="721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 smtClean="0">
                    <a:latin typeface="+mj-lt"/>
                  </a:rPr>
                  <a:t>Способ вычисления точек равномерных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i="1" dirty="0" smtClean="0"/>
                  <a:t>LP</a:t>
                </a:r>
                <a:r>
                  <a:rPr lang="el-GR" sz="2000" i="1" dirty="0"/>
                  <a:t>τ</a:t>
                </a:r>
                <a:r>
                  <a:rPr lang="ru-RU" sz="2000" dirty="0" smtClean="0">
                    <a:latin typeface="+mj-lt"/>
                  </a:rPr>
                  <a:t> -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ru-RU" sz="2000" dirty="0" smtClean="0">
                    <a:latin typeface="+mj-lt"/>
                  </a:rPr>
                  <a:t>последовательностей предполагает </a:t>
                </a:r>
                <a:r>
                  <a:rPr lang="ru-RU" sz="2000" dirty="0">
                    <a:latin typeface="+mj-lt"/>
                  </a:rPr>
                  <a:t>наличие таблиц направляющих </a:t>
                </a:r>
                <a:r>
                  <a:rPr lang="ru-RU" sz="2000" dirty="0" smtClean="0">
                    <a:latin typeface="+mj-lt"/>
                  </a:rPr>
                  <a:t>числителей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,</a:t>
                </a:r>
                <a:r>
                  <a:rPr lang="ru-RU" sz="2000" dirty="0" smtClean="0">
                    <a:latin typeface="+mj-lt"/>
                  </a:rPr>
                  <a:t> где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000" dirty="0" smtClean="0">
                    <a:latin typeface="+mj-lt"/>
                  </a:rPr>
                  <a:t>                                  </a:t>
                </a:r>
                <a:endParaRPr lang="ru-RU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06" y="2966168"/>
                <a:ext cx="11422273" cy="721672"/>
              </a:xfrm>
              <a:prstGeom prst="rect">
                <a:avLst/>
              </a:prstGeom>
              <a:blipFill>
                <a:blip r:embed="rId4"/>
                <a:stretch>
                  <a:fillRect l="-587" t="-5085" r="-534" b="-152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323528" y="2566058"/>
            <a:ext cx="3253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Используемый алгоритм: </a:t>
            </a:r>
            <a:endParaRPr lang="ru-RU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19207" y="3876108"/>
                <a:ext cx="11422272" cy="721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 smtClean="0">
                    <a:latin typeface="+mj-lt"/>
                  </a:rPr>
                  <a:t>Для точек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0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000" dirty="0" smtClean="0">
                    <a:latin typeface="+mj-lt"/>
                  </a:rPr>
                  <a:t>,  порядковый </a:t>
                </a:r>
                <a:r>
                  <a:rPr lang="ru-RU" sz="2000" dirty="0">
                    <a:latin typeface="+mj-lt"/>
                  </a:rPr>
                  <a:t>номер точки в двоичной системе счисления записывается </a:t>
                </a:r>
                <a:r>
                  <a:rPr lang="ru-RU" sz="2000" dirty="0" smtClean="0">
                    <a:latin typeface="+mj-lt"/>
                  </a:rPr>
                  <a:t>как:</a:t>
                </a:r>
                <a:r>
                  <a:rPr lang="en-US" sz="20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 smtClean="0">
                    <a:latin typeface="+mj-lt"/>
                  </a:rPr>
                  <a:t>,  где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ru-RU" sz="2000" dirty="0" smtClean="0">
                    <a:latin typeface="+mj-lt"/>
                  </a:rPr>
                  <a:t> – </a:t>
                </a:r>
                <a:r>
                  <a:rPr lang="ru-RU" sz="2000" dirty="0">
                    <a:latin typeface="+mj-lt"/>
                  </a:rPr>
                  <a:t>значение разряда; </a:t>
                </a:r>
                <a:r>
                  <a:rPr lang="ru-RU" sz="2000" b="1" i="1" dirty="0">
                    <a:latin typeface="+mj-lt"/>
                  </a:rPr>
                  <a:t>m</a:t>
                </a:r>
                <a:r>
                  <a:rPr lang="ru-RU" sz="2000" dirty="0">
                    <a:latin typeface="+mj-lt"/>
                  </a:rPr>
                  <a:t> – порядковый номер разряда.</a:t>
                </a: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07" y="3876108"/>
                <a:ext cx="11422272" cy="721288"/>
              </a:xfrm>
              <a:prstGeom prst="rect">
                <a:avLst/>
              </a:prstGeom>
              <a:blipFill>
                <a:blip r:embed="rId5"/>
                <a:stretch>
                  <a:fillRect l="-587" t="-4237" r="-534" b="-14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19206" y="4785664"/>
                <a:ext cx="8352928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 smtClean="0">
                    <a:latin typeface="+mj-lt"/>
                  </a:rPr>
                  <a:t>Координаты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sz="2000" dirty="0" smtClean="0">
                    <a:latin typeface="+mj-lt"/>
                  </a:rPr>
                  <a:t> точки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+mj-lt"/>
                  </a:rPr>
                  <a:t> </a:t>
                </a:r>
                <a:r>
                  <a:rPr lang="ru-RU" sz="2000" dirty="0" smtClean="0">
                    <a:latin typeface="+mj-lt"/>
                  </a:rPr>
                  <a:t>при </a:t>
                </a:r>
                <a:r>
                  <a:rPr lang="ru-RU" sz="2000" dirty="0">
                    <a:latin typeface="+mj-lt"/>
                  </a:rPr>
                  <a:t>этом рассчитываются по формуле:</a:t>
                </a: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06" y="4785664"/>
                <a:ext cx="8352928" cy="413511"/>
              </a:xfrm>
              <a:prstGeom prst="rect">
                <a:avLst/>
              </a:prstGeom>
              <a:blipFill>
                <a:blip r:embed="rId6"/>
                <a:stretch>
                  <a:fillRect l="-803" t="-5882" r="-657" b="-23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79090" y="5503276"/>
                <a:ext cx="4728026" cy="38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090" y="5503276"/>
                <a:ext cx="4728026" cy="383888"/>
              </a:xfrm>
              <a:prstGeom prst="rect">
                <a:avLst/>
              </a:prstGeom>
              <a:blipFill>
                <a:blip r:embed="rId7"/>
                <a:stretch>
                  <a:fillRect l="-129" t="-3175" b="-206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9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3157" y="128790"/>
            <a:ext cx="10643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Актуальность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пр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блемы обеспечения надёжности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ЭЭС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6672" y="1621166"/>
            <a:ext cx="1121593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3200" dirty="0" smtClean="0"/>
              <a:t>Возрастающая роль электроэнергии в жизни людей, возрастающие требования потребителей. 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ru-RU" sz="3200" dirty="0" smtClean="0"/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3200" dirty="0" smtClean="0"/>
              <a:t>Усложнение управления функционированием, планированием работы и перспективного развития ЭЭС.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US" sz="3200" dirty="0" smtClean="0"/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 err="1" smtClean="0"/>
              <a:t>Наличие</a:t>
            </a:r>
            <a:r>
              <a:rPr lang="en-US" sz="3200" dirty="0" smtClean="0"/>
              <a:t> </a:t>
            </a:r>
            <a:r>
              <a:rPr lang="en-US" sz="3200" dirty="0" err="1" smtClean="0"/>
              <a:t>ряда</a:t>
            </a:r>
            <a:r>
              <a:rPr lang="en-US" sz="3200" dirty="0" smtClean="0"/>
              <a:t> </a:t>
            </a:r>
            <a:r>
              <a:rPr lang="en-US" sz="3200" dirty="0" err="1" smtClean="0"/>
              <a:t>нерешённых</a:t>
            </a:r>
            <a:r>
              <a:rPr lang="en-US" sz="3200" dirty="0" smtClean="0"/>
              <a:t> </a:t>
            </a:r>
            <a:r>
              <a:rPr lang="en-US" sz="3200" dirty="0" err="1" smtClean="0"/>
              <a:t>проблем</a:t>
            </a:r>
            <a:r>
              <a:rPr lang="en-US" sz="3200" dirty="0" smtClean="0"/>
              <a:t> в </a:t>
            </a:r>
            <a:r>
              <a:rPr lang="en-US" sz="3200" dirty="0" err="1" smtClean="0"/>
              <a:t>электроэнергетике</a:t>
            </a:r>
            <a:r>
              <a:rPr lang="en-US" sz="3200" dirty="0" smtClean="0"/>
              <a:t>. </a:t>
            </a:r>
            <a:endParaRPr lang="ru-RU" sz="3200" dirty="0" smtClean="0"/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ru-RU" sz="32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0588" y="208526"/>
            <a:ext cx="10808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Визуализация представленных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последовательностей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68" y="1792225"/>
            <a:ext cx="2778614" cy="260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008" y="1792225"/>
            <a:ext cx="2764042" cy="252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12724" y="1953273"/>
            <a:ext cx="60346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761" y="1792226"/>
            <a:ext cx="2737146" cy="260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876" y="1755367"/>
            <a:ext cx="2713907" cy="263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39147" y="4394408"/>
            <a:ext cx="2502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Линейно-конгруэнтный</a:t>
            </a:r>
          </a:p>
          <a:p>
            <a:pPr algn="ctr"/>
            <a:r>
              <a:rPr lang="ru-RU" dirty="0" smtClean="0"/>
              <a:t>генератор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298568" y="4394408"/>
            <a:ext cx="2924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Запаздывающий генератор </a:t>
            </a:r>
            <a:endParaRPr lang="ru-RU" dirty="0"/>
          </a:p>
          <a:p>
            <a:pPr algn="ctr"/>
            <a:r>
              <a:rPr lang="ru-RU" dirty="0" smtClean="0"/>
              <a:t>Фибоначчи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645288" y="4394408"/>
            <a:ext cx="18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Вихрь Мерсенна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9095467" y="4394408"/>
            <a:ext cx="2671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LP</a:t>
            </a:r>
            <a:r>
              <a:rPr lang="el-GR" i="1" dirty="0"/>
              <a:t>τ</a:t>
            </a:r>
            <a:r>
              <a:rPr lang="ru-RU" dirty="0" smtClean="0"/>
              <a:t> - последовательность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49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0588" y="171950"/>
            <a:ext cx="10808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Критерий Колмогорова-Смирнова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graphicFrame>
        <p:nvGraphicFramePr>
          <p:cNvPr id="11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768637"/>
              </p:ext>
            </p:extLst>
          </p:nvPr>
        </p:nvGraphicFramePr>
        <p:xfrm>
          <a:off x="630587" y="1743261"/>
          <a:ext cx="10013028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16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83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53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53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43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129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Название ГПСЧ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1-е СЧ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2-е СЧ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3-е СЧ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…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100-е СЧ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ЛГГ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0,131538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0,45865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0,218959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…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0,824697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ЗГФ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0,101746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0,465305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0,7395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…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0,894458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Вихрь Мерсенна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0,399077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0,599804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0,020201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…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0,433653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ЛПт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0,457031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0,738281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0,667969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…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0,714844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4249"/>
              </p:ext>
            </p:extLst>
          </p:nvPr>
        </p:nvGraphicFramePr>
        <p:xfrm>
          <a:off x="3273552" y="4359881"/>
          <a:ext cx="4445462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62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30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94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Название ГПСЧ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λ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ЛКГ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0,514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ЗГФ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1,130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Вихрь </a:t>
                      </a:r>
                      <a:r>
                        <a:rPr lang="ru-RU" sz="1600" dirty="0" err="1">
                          <a:effectLst/>
                        </a:rPr>
                        <a:t>Мерсенна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0,973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ЛПт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0,840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040442" y="3540579"/>
            <a:ext cx="113845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l-GR" sz="2800" b="1" dirty="0" smtClean="0">
                <a:solidFill>
                  <a:srgbClr val="FF0000"/>
                </a:solidFill>
                <a:latin typeface="+mj-lt"/>
              </a:rPr>
              <a:t>λ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=0,87</a:t>
            </a:r>
            <a:endParaRPr lang="el-GR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05825" y="1185906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8080"/>
                </a:solidFill>
                <a:latin typeface="+mj-lt"/>
              </a:rPr>
              <a:t>Последовательности чисел сгенерированные ГПСЧ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24504" y="3913863"/>
            <a:ext cx="4809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8080"/>
                </a:solidFill>
                <a:latin typeface="+mj-lt"/>
              </a:rPr>
              <a:t>Значения</a:t>
            </a:r>
            <a:r>
              <a:rPr lang="ru-RU" b="1" dirty="0">
                <a:solidFill>
                  <a:srgbClr val="008080"/>
                </a:solidFill>
                <a:latin typeface="+mj-lt"/>
              </a:rPr>
              <a:t> </a:t>
            </a:r>
            <a:r>
              <a:rPr lang="ru-RU" sz="2000" b="1" dirty="0">
                <a:solidFill>
                  <a:srgbClr val="008080"/>
                </a:solidFill>
                <a:latin typeface="+mj-lt"/>
              </a:rPr>
              <a:t>критерия</a:t>
            </a:r>
            <a:r>
              <a:rPr lang="ru-RU" b="1" dirty="0">
                <a:solidFill>
                  <a:srgbClr val="008080"/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rgbClr val="008080"/>
                </a:solidFill>
                <a:latin typeface="+mj-lt"/>
              </a:rPr>
              <a:t>Колмогорова-Смирнова</a:t>
            </a:r>
            <a:endParaRPr lang="ru-RU" b="1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7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1444" y="32174"/>
            <a:ext cx="10808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Экспериментальные исследования ГСЧ при оценке балансовой надёжности ЭЭС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18" y="2533120"/>
            <a:ext cx="3347084" cy="2517465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461601"/>
              </p:ext>
            </p:extLst>
          </p:nvPr>
        </p:nvGraphicFramePr>
        <p:xfrm>
          <a:off x="3779912" y="1720901"/>
          <a:ext cx="8208912" cy="1962912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741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84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№ узла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Единичная мощность генерирующего агрегата, МВт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Количество генерирующих агрегатов, шт.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Аварийность генерирующего агрегата, </a:t>
                      </a:r>
                      <a:r>
                        <a:rPr lang="ru-RU" sz="1600" b="1" dirty="0" err="1">
                          <a:effectLst/>
                        </a:rPr>
                        <a:t>о.е</a:t>
                      </a:r>
                      <a:r>
                        <a:rPr lang="ru-RU" sz="1600" b="1" dirty="0">
                          <a:effectLst/>
                        </a:rPr>
                        <a:t>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Нагрузка, МВт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0,045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150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100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0,045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200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0,045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0,045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100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155035"/>
              </p:ext>
            </p:extLst>
          </p:nvPr>
        </p:nvGraphicFramePr>
        <p:xfrm>
          <a:off x="4636995" y="4270306"/>
          <a:ext cx="5878549" cy="1682496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6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63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94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05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34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№ связи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Пропускная способность, МВт.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Количество ЛЭП в связи, шт.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Аварийность, </a:t>
                      </a:r>
                      <a:r>
                        <a:rPr lang="ru-RU" sz="1600" b="1" dirty="0" err="1">
                          <a:effectLst/>
                        </a:rPr>
                        <a:t>о.е</a:t>
                      </a:r>
                      <a:r>
                        <a:rPr lang="ru-RU" sz="1600" b="1" dirty="0">
                          <a:effectLst/>
                        </a:rPr>
                        <a:t>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Длина, км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0,011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0,011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0,011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100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299051" y="1242448"/>
            <a:ext cx="52164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+mj-lt"/>
              </a:rPr>
              <a:t>Основные характеристики </a:t>
            </a:r>
            <a:r>
              <a:rPr lang="ru-RU" sz="2000" b="1" dirty="0" smtClean="0">
                <a:latin typeface="+mj-lt"/>
              </a:rPr>
              <a:t>зон надёжности </a:t>
            </a:r>
            <a:r>
              <a:rPr lang="ru-RU" sz="2000" b="1" dirty="0">
                <a:latin typeface="+mj-lt"/>
              </a:rPr>
              <a:t>ЭЭС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87220" y="3791853"/>
            <a:ext cx="4409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+mj-lt"/>
              </a:rPr>
              <a:t>Основные характеристики связей ЭЭС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11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0588" y="128790"/>
            <a:ext cx="10808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Результаты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исследований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8" y="955441"/>
            <a:ext cx="847412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4182646" y="2972808"/>
            <a:ext cx="7786850" cy="319024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56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4632" y="2049079"/>
            <a:ext cx="11210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Применение методов машинного обучения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для классификации дефицитных и бездефицитных состояний ЭЭС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5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0586" y="147392"/>
            <a:ext cx="10808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Задача минимизации дефицита мощности ЭЭС 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3431434"/>
                  </p:ext>
                </p:extLst>
              </p:nvPr>
            </p:nvGraphicFramePr>
            <p:xfrm>
              <a:off x="914400" y="3001597"/>
              <a:ext cx="10652760" cy="29255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1762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23513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75142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sz="2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sz="2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lang="ru-RU" sz="2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ru-RU" sz="24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4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ru-RU" sz="2400" b="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ru-RU" sz="2400" b="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ru-RU" sz="24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ru-RU" sz="24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24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ru-RU" sz="24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func>
                                      <m:funcPr>
                                        <m:ctrlPr>
                                          <a:rPr lang="ru-RU" sz="24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ru-RU" sz="24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→</m:t>
                                        </m:r>
                                        <m:limLow>
                                          <m:limLowPr>
                                            <m:ctrlPr>
                                              <a:rPr lang="ru-RU" sz="24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limLowPr>
                                          <m:e>
                                            <m:r>
                                              <a:rPr lang="ru-RU" sz="24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𝑚𝑖𝑛</m:t>
                                            </m:r>
                                          </m:e>
                                          <m:lim/>
                                        </m:limLow>
                                      </m:fName>
                                      <m:e/>
                                    </m:func>
                                  </m:e>
                                </m:nary>
                                <m:r>
                                  <a:rPr lang="ru-RU" sz="24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en-US" sz="2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ru-RU" sz="24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lang="ru-RU" sz="24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=1,…,</m:t>
                                </m:r>
                                <m:r>
                                  <a:rPr lang="ru-RU" sz="24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dirty="0" smtClean="0">
                                    <a:solidFill>
                                      <a:schemeClr val="tx1"/>
                                    </a:solidFill>
                                    <a:latin typeface="Segoe UI Semilight" panose="020B0402040204020203" pitchFamily="34" charset="0"/>
                                    <a:cs typeface="Segoe UI Semilight" panose="020B0402040204020203" pitchFamily="34" charset="0"/>
                                  </a:rPr>
                                  <m:t> ,</m:t>
                                </m:r>
                              </m:oMath>
                            </m:oMathPara>
                          </a14:m>
                          <a:endParaRPr lang="ru-RU" sz="24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(1)</a:t>
                          </a:r>
                          <a:endParaRPr lang="ru-RU" sz="24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078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4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sz="2400" b="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ru-RU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sz="2400" b="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ru-RU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lang="ru-RU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𝑗</m:t>
                                  </m:r>
                                  <m:r>
                                    <a:rPr lang="ru-RU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ru-RU" sz="24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4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ru-RU" sz="2400" b="0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b="0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ru-RU" sz="2400" b="0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𝑗𝑖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sz="24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b="0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ru-RU" sz="2400" b="0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𝑗𝑖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ru-RU" sz="24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ru-RU" sz="24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𝑗𝑖</m:t>
                                      </m:r>
                                    </m:sub>
                                  </m:sSub>
                                  <m:r>
                                    <a:rPr lang="ru-RU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</m:e>
                              </m:nary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ru-RU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𝑗</m:t>
                                  </m:r>
                                  <m:r>
                                    <a:rPr lang="en-US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ru-RU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ru-RU" sz="2400" b="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b="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ru-RU" sz="2400" b="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ru-RU" sz="2400" b="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=0</m:t>
                              </m:r>
                              <m:r>
                                <a:rPr lang="en-US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400" b="0" dirty="0" smtClean="0">
                                  <a:solidFill>
                                    <a:schemeClr val="tx1"/>
                                  </a:solidFill>
                                  <a:latin typeface="Segoe UI Semilight" panose="020B0402040204020203" pitchFamily="34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ru-RU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lang="ru-RU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=1,…,</m:t>
                              </m:r>
                              <m:r>
                                <a:rPr lang="ru-RU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r>
                                <a:rPr lang="en-US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lang="ru-RU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𝑗</m:t>
                              </m:r>
                              <m:r>
                                <a:rPr lang="ru-RU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=1,…,</m:t>
                              </m:r>
                              <m:r>
                                <a:rPr lang="ru-RU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endParaRPr lang="ru-RU" sz="2400" b="0" i="1" kern="1200" dirty="0" smtClean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0≤</m:t>
                              </m:r>
                              <m:sSub>
                                <m:sSubPr>
                                  <m:ctrlPr>
                                    <a:rPr lang="ru-RU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ru-RU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ru-RU" sz="2400" b="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400" b="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,</m:t>
                              </m:r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lang="ru-RU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=1,…,</m:t>
                              </m:r>
                              <m:r>
                                <a:rPr lang="ru-RU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,</a:t>
                          </a:r>
                          <a:endParaRPr lang="ru-RU" sz="24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(2)</a:t>
                          </a:r>
                          <a:endParaRPr lang="ru-RU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40781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0≤</m:t>
                                </m:r>
                                <m:sSub>
                                  <m:sSubPr>
                                    <m:ctrlPr>
                                      <a:rPr lang="ru-RU" sz="24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ru-RU" sz="24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24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24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24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,</m:t>
                                </m:r>
                                <m:r>
                                  <a:rPr lang="ru-RU" sz="24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lang="ru-RU" sz="24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=1,…,</m:t>
                                </m:r>
                                <m:r>
                                  <a:rPr lang="ru-RU" sz="24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dirty="0" smtClean="0">
                                    <a:solidFill>
                                      <a:schemeClr val="tx1"/>
                                    </a:solidFill>
                                    <a:latin typeface="Segoe UI Semilight" panose="020B0402040204020203" pitchFamily="34" charset="0"/>
                                    <a:cs typeface="Segoe UI Semilight" panose="020B0402040204020203" pitchFamily="34" charset="0"/>
                                  </a:rPr>
                                  <m:t> ,</m:t>
                                </m:r>
                              </m:oMath>
                            </m:oMathPara>
                          </a14:m>
                          <a:endParaRPr lang="ru-RU" sz="24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(3)</a:t>
                          </a:r>
                          <a:endParaRPr lang="ru-RU" sz="24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40781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0≤</m:t>
                              </m:r>
                              <m:sSub>
                                <m:sSubPr>
                                  <m:ctrlPr>
                                    <a:rPr lang="ru-RU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400" b="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ru-RU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ru-RU" sz="2400" b="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400" b="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,</m:t>
                              </m:r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lang="ru-RU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=1,…,</m:t>
                              </m:r>
                              <m:r>
                                <a:rPr lang="ru-RU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,</a:t>
                          </a:r>
                          <a:r>
                            <a:rPr lang="ru-RU" sz="2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Segoe UI Semilight" panose="020B0402040204020203" pitchFamily="34" charset="0"/>
                              <a:ea typeface="+mn-ea"/>
                              <a:cs typeface="Segoe UI Semilight" panose="020B0402040204020203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𝑗</m:t>
                              </m:r>
                              <m:r>
                                <a:rPr lang="ru-RU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=1,…,</m:t>
                              </m:r>
                              <m:r>
                                <a:rPr lang="ru-RU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.</a:t>
                          </a:r>
                          <a:endParaRPr lang="ru-RU" sz="24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(4)</a:t>
                          </a:r>
                          <a:endParaRPr lang="ru-RU" sz="24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3431434"/>
                  </p:ext>
                </p:extLst>
              </p:nvPr>
            </p:nvGraphicFramePr>
            <p:xfrm>
              <a:off x="914400" y="3001597"/>
              <a:ext cx="10652760" cy="29255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17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351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08991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13139" b="-1804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(1)</a:t>
                          </a:r>
                          <a:endParaRPr lang="ru-RU" sz="24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9179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21769" r="-13139" b="-1197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(2)</a:t>
                          </a:r>
                          <a:endParaRPr lang="ru-RU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434667" r="-13139" b="-13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(3)</a:t>
                          </a:r>
                          <a:endParaRPr lang="ru-RU" sz="24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666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501250" r="-13139" b="-2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(4)</a:t>
                          </a:r>
                          <a:endParaRPr lang="ru-RU" sz="24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856" y="1051302"/>
                <a:ext cx="11710013" cy="1977729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n-US" dirty="0">
                    <a:cs typeface="Segoe UI Semilight" panose="020B0402040204020203" pitchFamily="34" charset="0"/>
                  </a:rPr>
                  <a:t>	</a:t>
                </a:r>
                <a:r>
                  <a:rPr lang="ru-RU" dirty="0" smtClean="0">
                    <a:cs typeface="Segoe UI Semilight" panose="020B0402040204020203" pitchFamily="34" charset="0"/>
                  </a:rPr>
                  <a:t>Для </a:t>
                </a:r>
                <a:r>
                  <a:rPr lang="ru-RU" dirty="0">
                    <a:cs typeface="Segoe UI Semilight" panose="020B0402040204020203" pitchFamily="34" charset="0"/>
                  </a:rPr>
                  <a:t>известных значений работоспособных генераторных </a:t>
                </a:r>
                <a:r>
                  <a:rPr lang="ru-RU" dirty="0" smtClean="0">
                    <a:cs typeface="Segoe UI Semilight" panose="020B0402040204020203" pitchFamily="34" charset="0"/>
                  </a:rPr>
                  <a:t>мощностей</a:t>
                </a:r>
                <a:r>
                  <a:rPr lang="en-US" dirty="0" smtClean="0"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chemeClr val="dk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ru-RU" b="1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ru-RU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>
                    <a:cs typeface="Segoe UI Semilight" panose="020B0402040204020203" pitchFamily="34" charset="0"/>
                  </a:rPr>
                  <a:t>)</a:t>
                </a:r>
                <a:r>
                  <a:rPr lang="ru-RU" dirty="0" smtClean="0">
                    <a:cs typeface="Segoe UI Semilight" panose="020B0402040204020203" pitchFamily="34" charset="0"/>
                  </a:rPr>
                  <a:t>, </a:t>
                </a:r>
                <a:r>
                  <a:rPr lang="ru-RU" dirty="0">
                    <a:cs typeface="Segoe UI Semilight" panose="020B0402040204020203" pitchFamily="34" charset="0"/>
                  </a:rPr>
                  <a:t>требуемых уровней нагрузок </a:t>
                </a:r>
                <a:r>
                  <a:rPr lang="ru-RU" dirty="0" smtClean="0">
                    <a:cs typeface="Segoe UI Semilight" panose="020B0402040204020203" pitchFamily="34" charset="0"/>
                  </a:rPr>
                  <a:t>потребителей</a:t>
                </a:r>
                <a:r>
                  <a:rPr lang="en-US" dirty="0" smtClean="0"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chemeClr val="dk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ru-RU" b="1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ru-RU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>
                    <a:cs typeface="Segoe UI Semilight" panose="020B0402040204020203" pitchFamily="34" charset="0"/>
                  </a:rPr>
                  <a:t>)</a:t>
                </a:r>
                <a:r>
                  <a:rPr lang="ru-RU" dirty="0" smtClean="0">
                    <a:cs typeface="Segoe UI Semilight" panose="020B0402040204020203" pitchFamily="34" charset="0"/>
                  </a:rPr>
                  <a:t>, </a:t>
                </a:r>
                <a:r>
                  <a:rPr lang="ru-RU" dirty="0">
                    <a:cs typeface="Segoe UI Semilight" panose="020B0402040204020203" pitchFamily="34" charset="0"/>
                  </a:rPr>
                  <a:t>пропускных способностей </a:t>
                </a:r>
                <a:r>
                  <a:rPr lang="ru-RU" dirty="0" smtClean="0">
                    <a:cs typeface="Segoe UI Semilight" panose="020B0402040204020203" pitchFamily="34" charset="0"/>
                  </a:rPr>
                  <a:t>связей</a:t>
                </a:r>
                <a:r>
                  <a:rPr lang="en-US" dirty="0" smtClean="0">
                    <a:cs typeface="Segoe UI Semilight" panose="020B0402040204020203" pitchFamily="34" charset="0"/>
                  </a:rPr>
                  <a:t> </a:t>
                </a:r>
                <a:r>
                  <a:rPr lang="ru-RU" dirty="0" smtClean="0">
                    <a:cs typeface="Segoe UI Semilight" panose="020B0402040204020203" pitchFamily="34" charset="0"/>
                  </a:rPr>
                  <a:t>ЭЭС</a:t>
                </a:r>
                <a:r>
                  <a:rPr lang="en-US" dirty="0" smtClean="0">
                    <a:cs typeface="Segoe UI Semilight" panose="020B0402040204020203" pitchFamily="34" charset="0"/>
                  </a:rPr>
                  <a:t> </a:t>
                </a:r>
                <a:r>
                  <a:rPr lang="en-US" dirty="0"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chemeClr val="dk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ru-RU" b="1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ru-RU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dirty="0">
                    <a:cs typeface="Segoe UI Semilight" panose="020B0402040204020203" pitchFamily="34" charset="0"/>
                  </a:rPr>
                  <a:t>)</a:t>
                </a:r>
                <a:r>
                  <a:rPr lang="ru-RU" dirty="0" smtClean="0">
                    <a:cs typeface="Segoe UI Semilight" panose="020B0402040204020203" pitchFamily="34" charset="0"/>
                  </a:rPr>
                  <a:t> </a:t>
                </a:r>
                <a:r>
                  <a:rPr lang="ru-RU" dirty="0">
                    <a:cs typeface="Segoe UI Semilight" panose="020B0402040204020203" pitchFamily="34" charset="0"/>
                  </a:rPr>
                  <a:t>и коэффициентов потерь мощности в связях ЭЭС </a:t>
                </a:r>
                <a:r>
                  <a:rPr lang="en-US" dirty="0" smtClean="0"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chemeClr val="dk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ru-RU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𝒋𝒊</m:t>
                        </m:r>
                      </m:sub>
                    </m:sSub>
                  </m:oMath>
                </a14:m>
                <a:r>
                  <a:rPr lang="en-US" dirty="0" smtClean="0">
                    <a:cs typeface="Segoe UI Semilight" panose="020B0402040204020203" pitchFamily="34" charset="0"/>
                  </a:rPr>
                  <a:t>) </a:t>
                </a:r>
                <a:r>
                  <a:rPr lang="ru-RU" dirty="0" smtClean="0">
                    <a:cs typeface="Segoe UI Semilight" panose="020B0402040204020203" pitchFamily="34" charset="0"/>
                  </a:rPr>
                  <a:t>необходимо найти оптимальное значение дефицита мощности по системе и </a:t>
                </a:r>
                <a:r>
                  <a:rPr lang="ru-RU" dirty="0">
                    <a:cs typeface="Segoe UI Semilight" panose="020B0402040204020203" pitchFamily="34" charset="0"/>
                  </a:rPr>
                  <a:t>определить оптимальное </a:t>
                </a:r>
                <a:r>
                  <a:rPr lang="ru-RU" dirty="0" smtClean="0">
                    <a:cs typeface="Segoe UI Semilight" panose="020B0402040204020203" pitchFamily="34" charset="0"/>
                  </a:rPr>
                  <a:t>потокораспределение в ЭЭС.</a:t>
                </a:r>
                <a:endParaRPr lang="ru-RU" dirty="0"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856" y="1051302"/>
                <a:ext cx="11710013" cy="1977729"/>
              </a:xfrm>
              <a:blipFill>
                <a:blip r:embed="rId4"/>
                <a:stretch>
                  <a:fillRect l="-1094" t="-6769" r="-1094" b="-3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43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3779" y="175332"/>
            <a:ext cx="10808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Формирование обучающей выборки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80" y="1678964"/>
            <a:ext cx="1598163" cy="10654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8381" y="1678963"/>
            <a:ext cx="1884906" cy="10613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28833" y="283416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634306" y="283416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0</a:t>
            </a:r>
            <a:endParaRPr lang="ru-RU" sz="32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43091" y="2750633"/>
            <a:ext cx="114373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539011" y="1986300"/>
            <a:ext cx="2074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Дефицит </a:t>
            </a:r>
            <a:r>
              <a:rPr lang="en-US" sz="2400" b="1" dirty="0" smtClean="0"/>
              <a:t>&gt; 0.0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927440" y="280930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</a:t>
            </a:r>
            <a:endParaRPr lang="ru-RU" sz="3200" dirty="0"/>
          </a:p>
        </p:txBody>
      </p:sp>
      <p:pic>
        <p:nvPicPr>
          <p:cNvPr id="15" name="Picture 2" descr="https://www.elektro.ru/upload/medialibrary/ceb/ceb410724fdc59f7e6b098bc1efaee7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734" y="1678963"/>
            <a:ext cx="1857311" cy="10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994816" y="283416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0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5304311" y="283416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…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82364" y="349831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768106" y="389842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673579" y="349831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673579" y="389842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  <a:endParaRPr lang="ru-R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7034089" y="349831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7034089" y="389842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10966714" y="350105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0966713" y="389842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64700" y="4298532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5358012" y="3898422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  <a:endParaRPr lang="ru-RU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343091" y="280930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1768106" y="349831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382364" y="389842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  <a:endParaRPr lang="ru-RU" sz="2000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934762" y="1678963"/>
            <a:ext cx="0" cy="3512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89390" y="1978790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№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2364" y="4698642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</a:t>
            </a:r>
            <a:endParaRPr lang="ru-RU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5358012" y="3498312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  <a:endParaRPr lang="ru-RU" sz="2000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8293975" y="3127150"/>
            <a:ext cx="24400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8293975" y="3719636"/>
            <a:ext cx="24400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8293975" y="4120603"/>
            <a:ext cx="24400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 rot="16200000">
            <a:off x="7947258" y="3712106"/>
            <a:ext cx="2270637" cy="514744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ОПТИМИЗАЦИЯ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1487314" y="5336950"/>
            <a:ext cx="9095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[</a:t>
            </a:r>
            <a:r>
              <a:rPr lang="ru-RU" sz="3200" dirty="0" smtClean="0"/>
              <a:t>Обучающая выборка</a:t>
            </a:r>
            <a:r>
              <a:rPr lang="en-US" sz="3200" dirty="0" smtClean="0"/>
              <a:t> S]</a:t>
            </a:r>
            <a:r>
              <a:rPr lang="ru-RU" sz="3200" dirty="0" smtClean="0"/>
              <a:t> </a:t>
            </a:r>
            <a:r>
              <a:rPr lang="en-US" sz="3200" dirty="0" smtClean="0"/>
              <a:t>&lt; [</a:t>
            </a:r>
            <a:r>
              <a:rPr lang="ru-RU" sz="3200" dirty="0" smtClean="0"/>
              <a:t>Случайные состояния</a:t>
            </a:r>
            <a:r>
              <a:rPr lang="en-US" sz="3200" dirty="0" smtClean="0"/>
              <a:t>]</a:t>
            </a:r>
            <a:endParaRPr lang="ru-RU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1741067" y="4304577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  <a:endParaRPr lang="ru-RU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3655940" y="4298532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  <a:endParaRPr lang="ru-RU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5358012" y="4293385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  <a:endParaRPr lang="ru-RU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7010846" y="4304577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  <a:endParaRPr lang="ru-RU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1767401" y="470468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  <a:endParaRPr lang="ru-RU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3679183" y="469317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5358012" y="4704687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  <a:endParaRPr lang="ru-RU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7034089" y="470468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10966713" y="470086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  <a:endParaRPr lang="ru-RU" sz="2000" dirty="0"/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8312424" y="4900922"/>
            <a:ext cx="24400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564847" y="2959274"/>
            <a:ext cx="68736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20МВт</a:t>
            </a:r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564847" y="3552371"/>
            <a:ext cx="68913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0МВт</a:t>
            </a:r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572657" y="4739344"/>
            <a:ext cx="68913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0МВт</a:t>
            </a:r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572657" y="3944588"/>
            <a:ext cx="68913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32МВт</a:t>
            </a:r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289390" y="5191478"/>
            <a:ext cx="114373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948680" y="908640"/>
            <a:ext cx="120257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dirty="0" smtClean="0"/>
              <a:t>…</a:t>
            </a:r>
            <a:endParaRPr lang="ru-RU" sz="11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24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5186" y="-609"/>
            <a:ext cx="10808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Постановка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задачи классификации дефицитных и бездефицитных состояний ЭЭС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6972" y="1797449"/>
            <a:ext cx="3321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</a:t>
            </a:r>
            <a:r>
              <a:rPr lang="ru-RU" sz="2400" dirty="0" smtClean="0"/>
              <a:t>Обучающая выборка</a:t>
            </a:r>
            <a:r>
              <a:rPr lang="en-US" sz="2400" dirty="0" smtClean="0"/>
              <a:t> S]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33152" y="4220467"/>
            <a:ext cx="2458692" cy="684608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КЛАССИФИКАТОР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14054" y="2557847"/>
            <a:ext cx="2771209" cy="684608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МЕТОД ОБУЧЕНИЯ</a:t>
            </a:r>
            <a:endParaRPr lang="ru-RU" sz="2400" dirty="0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4247883" y="3464813"/>
            <a:ext cx="1029231" cy="58452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815649"/>
              </p:ext>
            </p:extLst>
          </p:nvPr>
        </p:nvGraphicFramePr>
        <p:xfrm>
          <a:off x="490670" y="2736654"/>
          <a:ext cx="2387924" cy="1940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969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69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69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69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…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…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…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…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…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…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…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12" name="Прямая со стрелкой 11"/>
          <p:cNvCxnSpPr>
            <a:endCxn id="7" idx="1"/>
          </p:cNvCxnSpPr>
          <p:nvPr/>
        </p:nvCxnSpPr>
        <p:spPr>
          <a:xfrm>
            <a:off x="2870524" y="4562771"/>
            <a:ext cx="66262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41446" y="2957926"/>
            <a:ext cx="2270637" cy="514744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ОПТИМИЗАЦИЯ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197344" y="1819090"/>
            <a:ext cx="1389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Дефицит</a:t>
            </a:r>
            <a:endParaRPr lang="ru-RU" sz="2400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926375" y="1617058"/>
            <a:ext cx="0" cy="4113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082634" y="2861355"/>
            <a:ext cx="1619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55МВт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10212477" y="4232873"/>
            <a:ext cx="1359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0МВт</a:t>
            </a:r>
            <a:endParaRPr lang="ru-RU" sz="4000" dirty="0"/>
          </a:p>
        </p:txBody>
      </p:sp>
      <p:cxnSp>
        <p:nvCxnSpPr>
          <p:cNvPr id="18" name="Прямая со стрелкой 17"/>
          <p:cNvCxnSpPr>
            <a:stCxn id="7" idx="3"/>
            <a:endCxn id="17" idx="1"/>
          </p:cNvCxnSpPr>
          <p:nvPr/>
        </p:nvCxnSpPr>
        <p:spPr>
          <a:xfrm>
            <a:off x="5991844" y="4562771"/>
            <a:ext cx="4220633" cy="240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3" idx="3"/>
            <a:endCxn id="16" idx="1"/>
          </p:cNvCxnSpPr>
          <p:nvPr/>
        </p:nvCxnSpPr>
        <p:spPr>
          <a:xfrm>
            <a:off x="9512083" y="3215298"/>
            <a:ext cx="57055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stCxn id="7" idx="3"/>
            <a:endCxn id="13" idx="1"/>
          </p:cNvCxnSpPr>
          <p:nvPr/>
        </p:nvCxnSpPr>
        <p:spPr>
          <a:xfrm flipV="1">
            <a:off x="5991844" y="3215298"/>
            <a:ext cx="1249602" cy="1347473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36351" y="3630518"/>
            <a:ext cx="138531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/>
              <a:t>1 (</a:t>
            </a:r>
            <a:r>
              <a:rPr lang="en-US" sz="2800" dirty="0" smtClean="0"/>
              <a:t>&gt; 0.0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684106" y="4301161"/>
            <a:ext cx="138531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/>
              <a:t>0</a:t>
            </a:r>
            <a:r>
              <a:rPr lang="en-US" sz="2800" dirty="0" smtClean="0"/>
              <a:t> </a:t>
            </a:r>
            <a:r>
              <a:rPr lang="ru-RU" sz="2800" dirty="0" smtClean="0"/>
              <a:t>(= </a:t>
            </a:r>
            <a:r>
              <a:rPr lang="en-US" sz="2800" dirty="0" smtClean="0"/>
              <a:t>0.0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365186" y="5310103"/>
            <a:ext cx="3829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</a:t>
            </a:r>
            <a:r>
              <a:rPr lang="ru-RU" sz="2400" dirty="0" smtClean="0"/>
              <a:t>Случайные состояния</a:t>
            </a:r>
            <a:r>
              <a:rPr lang="en-US" sz="2400" dirty="0" smtClean="0"/>
              <a:t>] – [S]</a:t>
            </a:r>
            <a:endParaRPr lang="ru-RU" sz="24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870524" y="2968351"/>
            <a:ext cx="66262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5186" y="-609"/>
            <a:ext cx="10808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Метод опорных векторов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5770" y="806831"/>
                <a:ext cx="6501493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400" dirty="0" smtClean="0"/>
                  <a:t>Разделяющая гиперплоскость: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,  </m:t>
                        </m:r>
                        <m:acc>
                          <m:accPr>
                            <m:chr m:val="̅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ru-RU" sz="2400" dirty="0"/>
                  <a:t>	</a:t>
                </a:r>
                <a:endParaRPr lang="ru-RU" sz="2400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где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ru-RU" sz="2400" dirty="0"/>
                  <a:t> - перпендикуляр к разделяющей гиперплоскости,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ru-RU" sz="2400" dirty="0"/>
                  <a:t>- смещение гиперплоскости относительно начала координат вдоль нормали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ru-RU" sz="2400" dirty="0"/>
                  <a:t>. 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Линейно разделимая выборка:</a:t>
                </a:r>
                <a:endParaRPr lang="ru-RU" sz="2400" dirty="0"/>
              </a:p>
              <a:p>
                <a:pPr marL="0" indent="0">
                  <a:buNone/>
                </a:pPr>
                <a:r>
                  <a:rPr lang="ru-RU" sz="2400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&gt;0 если </m:t>
                            </m:r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=1,</m:t>
                            </m:r>
                          </m:e>
                          <m:e>
                            <m:d>
                              <m:d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&lt;0 если </m:t>
                            </m:r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=−1.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/>
                  <a:t>	</a:t>
                </a:r>
              </a:p>
            </p:txBody>
          </p:sp>
        </mc:Choice>
        <mc:Fallback xmlns="">
          <p:sp>
            <p:nvSpPr>
              <p:cNvPr id="6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770" y="806831"/>
                <a:ext cx="6501493" cy="4351338"/>
              </a:xfrm>
              <a:blipFill>
                <a:blip r:embed="rId3"/>
                <a:stretch>
                  <a:fillRect l="-1406" t="-1961" r="-23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512px-SVM_margi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428" y="322556"/>
            <a:ext cx="3516313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s://upload.wikimedia.org/wikipedia/commons/1/1b/Kernel_Machi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468" y="4698805"/>
            <a:ext cx="3164666" cy="143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upload.wikimedia.org/wikipedia/commons/thumb/c/cc/Kernel_trick_idea.svg/500px-Kernel_trick_idea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48" y="3999978"/>
            <a:ext cx="4762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5186" y="-609"/>
            <a:ext cx="10808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Метод случайного леса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18161" y="1666708"/>
            <a:ext cx="6485164" cy="36986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Принципы:</a:t>
            </a:r>
          </a:p>
          <a:p>
            <a:r>
              <a:rPr lang="ru-RU" sz="2400" dirty="0" smtClean="0"/>
              <a:t>Каждое дерево строится на основе случайной </a:t>
            </a:r>
            <a:r>
              <a:rPr lang="ru-RU" sz="2400" dirty="0" err="1" smtClean="0"/>
              <a:t>подвыборки</a:t>
            </a:r>
            <a:r>
              <a:rPr lang="ru-RU" sz="2400" dirty="0" smtClean="0"/>
              <a:t> из обучающей выборки;</a:t>
            </a:r>
          </a:p>
          <a:p>
            <a:r>
              <a:rPr lang="ru-RU" sz="2400" dirty="0" smtClean="0"/>
              <a:t>При расщеплении вершин используется доля случайно отобранных признаков;</a:t>
            </a:r>
          </a:p>
          <a:p>
            <a:r>
              <a:rPr lang="ru-RU" sz="2400" dirty="0" smtClean="0"/>
              <a:t>Использование ансамблей классификаторов (</a:t>
            </a:r>
            <a:r>
              <a:rPr lang="ru-RU" sz="2400" dirty="0" err="1" smtClean="0"/>
              <a:t>бэггинг</a:t>
            </a:r>
            <a:r>
              <a:rPr lang="ru-RU" sz="2400" dirty="0" smtClean="0"/>
              <a:t>) – деревьев решений с определением конечного ответа голосованием. 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689" y="1328356"/>
            <a:ext cx="4837765" cy="469754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4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886660"/>
              </p:ext>
            </p:extLst>
          </p:nvPr>
        </p:nvGraphicFramePr>
        <p:xfrm>
          <a:off x="5604020" y="1415533"/>
          <a:ext cx="6466060" cy="4516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Visio" r:id="rId3" imgW="9585861" imgH="6690412" progId="Visio.Drawing.15">
                  <p:embed/>
                </p:oleObj>
              </mc:Choice>
              <mc:Fallback>
                <p:oleObj name="Visio" r:id="rId3" imgW="9585861" imgH="6690412" progId="Visio.Drawing.15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4020" y="1415533"/>
                        <a:ext cx="6466060" cy="45163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21444" y="132908"/>
            <a:ext cx="114394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Технологические преобразования в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электроэнергетических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системах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304" y="1580125"/>
            <a:ext cx="5541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1. Интеграция в ЭЭС </a:t>
            </a:r>
            <a:r>
              <a:rPr lang="en-US" sz="2400" dirty="0" err="1" smtClean="0"/>
              <a:t>распределённой</a:t>
            </a:r>
            <a:r>
              <a:rPr lang="en-US" sz="2400" dirty="0" smtClean="0"/>
              <a:t> </a:t>
            </a:r>
            <a:r>
              <a:rPr lang="en-US" sz="2400" dirty="0" err="1" smtClean="0"/>
              <a:t>генерации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2. Интеграция в ЭЭС </a:t>
            </a:r>
            <a:r>
              <a:rPr lang="en-US" sz="2400" dirty="0" err="1" smtClean="0"/>
              <a:t>возобновляемых</a:t>
            </a:r>
            <a:r>
              <a:rPr lang="en-US" sz="2400" dirty="0" smtClean="0"/>
              <a:t> </a:t>
            </a:r>
            <a:r>
              <a:rPr lang="en-US" sz="2400" dirty="0" err="1" smtClean="0"/>
              <a:t>источников</a:t>
            </a:r>
            <a:r>
              <a:rPr lang="en-US" sz="2400" dirty="0" smtClean="0"/>
              <a:t> </a:t>
            </a:r>
            <a:r>
              <a:rPr lang="en-US" sz="2400" dirty="0" err="1" smtClean="0"/>
              <a:t>энергии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3. </a:t>
            </a:r>
            <a:r>
              <a:rPr lang="en-US" sz="2400" dirty="0" err="1" smtClean="0"/>
              <a:t>Создание</a:t>
            </a:r>
            <a:r>
              <a:rPr lang="en-US" sz="2400" dirty="0" smtClean="0"/>
              <a:t> </a:t>
            </a:r>
            <a:r>
              <a:rPr lang="en-US" sz="2400" dirty="0" err="1" smtClean="0"/>
              <a:t>цифровых</a:t>
            </a:r>
            <a:r>
              <a:rPr lang="en-US" sz="2400" dirty="0" smtClean="0"/>
              <a:t> </a:t>
            </a:r>
            <a:r>
              <a:rPr lang="en-US" sz="2400" dirty="0" err="1" smtClean="0"/>
              <a:t>систем</a:t>
            </a:r>
            <a:r>
              <a:rPr lang="en-US" sz="2400" dirty="0" smtClean="0"/>
              <a:t> </a:t>
            </a:r>
            <a:r>
              <a:rPr lang="en-US" sz="2400" dirty="0" err="1" smtClean="0"/>
              <a:t>управления</a:t>
            </a:r>
            <a:r>
              <a:rPr lang="en-US" sz="2400" dirty="0" smtClean="0"/>
              <a:t> ЭЭС.</a:t>
            </a:r>
          </a:p>
          <a:p>
            <a:r>
              <a:rPr lang="en-US" sz="2400" dirty="0" smtClean="0"/>
              <a:t>4.</a:t>
            </a:r>
            <a:r>
              <a:rPr lang="ru-RU" sz="2400" dirty="0" smtClean="0"/>
              <a:t> </a:t>
            </a:r>
            <a:r>
              <a:rPr lang="en-US" sz="2400" dirty="0" smtClean="0"/>
              <a:t> </a:t>
            </a:r>
            <a:r>
              <a:rPr lang="ru-RU" sz="2400" dirty="0" smtClean="0"/>
              <a:t>Интеграция в ЭЭС систем накопления энергии.</a:t>
            </a:r>
          </a:p>
          <a:p>
            <a:r>
              <a:rPr lang="ru-RU" sz="2400" dirty="0" smtClean="0"/>
              <a:t>5. Преобразование потребителей электроэнергии</a:t>
            </a:r>
            <a:r>
              <a:rPr lang="en-US" sz="2400" dirty="0" smtClean="0"/>
              <a:t> </a:t>
            </a:r>
            <a:r>
              <a:rPr lang="ru-RU" sz="2400" dirty="0" smtClean="0"/>
              <a:t>(управление спросом, электротранспорт).</a:t>
            </a:r>
          </a:p>
          <a:p>
            <a:r>
              <a:rPr lang="ru-RU" sz="2400" dirty="0" smtClean="0"/>
              <a:t>6. Развитие водородных технологий.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2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176" y="2049079"/>
            <a:ext cx="10808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Применение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методов машинного обучения для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определения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дефицитов мощности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9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0586" y="147392"/>
            <a:ext cx="10808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Задача минимизации дефицита мощности ЭЭС 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14400" y="3001597"/>
              <a:ext cx="10652760" cy="29255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1762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23513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75142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sz="2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sz="2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lang="ru-RU" sz="2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ru-RU" sz="24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4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ru-RU" sz="2400" b="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ru-RU" sz="2400" b="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ru-RU" sz="24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ru-RU" sz="24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24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ru-RU" sz="24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func>
                                      <m:funcPr>
                                        <m:ctrlPr>
                                          <a:rPr lang="ru-RU" sz="24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ru-RU" sz="24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→</m:t>
                                        </m:r>
                                        <m:limLow>
                                          <m:limLowPr>
                                            <m:ctrlPr>
                                              <a:rPr lang="ru-RU" sz="24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limLowPr>
                                          <m:e>
                                            <m:r>
                                              <a:rPr lang="ru-RU" sz="24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𝑚𝑖𝑛</m:t>
                                            </m:r>
                                          </m:e>
                                          <m:lim/>
                                        </m:limLow>
                                      </m:fName>
                                      <m:e/>
                                    </m:func>
                                  </m:e>
                                </m:nary>
                                <m:r>
                                  <a:rPr lang="ru-RU" sz="24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en-US" sz="2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ru-RU" sz="24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lang="ru-RU" sz="24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=1,…,</m:t>
                                </m:r>
                                <m:r>
                                  <a:rPr lang="ru-RU" sz="24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dirty="0" smtClean="0">
                                    <a:solidFill>
                                      <a:schemeClr val="tx1"/>
                                    </a:solidFill>
                                    <a:latin typeface="Segoe UI Semilight" panose="020B0402040204020203" pitchFamily="34" charset="0"/>
                                    <a:cs typeface="Segoe UI Semilight" panose="020B0402040204020203" pitchFamily="34" charset="0"/>
                                  </a:rPr>
                                  <m:t> ,</m:t>
                                </m:r>
                              </m:oMath>
                            </m:oMathPara>
                          </a14:m>
                          <a:endParaRPr lang="ru-RU" sz="24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(1)</a:t>
                          </a:r>
                          <a:endParaRPr lang="ru-RU" sz="24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078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4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sz="2400" b="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ru-RU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sz="2400" b="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ru-RU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lang="ru-RU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𝑗</m:t>
                                  </m:r>
                                  <m:r>
                                    <a:rPr lang="ru-RU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ru-RU" sz="24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4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ru-RU" sz="2400" b="0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b="0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ru-RU" sz="2400" b="0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𝑗𝑖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sz="24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b="0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ru-RU" sz="2400" b="0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𝑗𝑖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ru-RU" sz="24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ru-RU" sz="24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𝑗𝑖</m:t>
                                      </m:r>
                                    </m:sub>
                                  </m:sSub>
                                  <m:r>
                                    <a:rPr lang="ru-RU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</m:e>
                              </m:nary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ru-RU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𝑗</m:t>
                                  </m:r>
                                  <m:r>
                                    <a:rPr lang="en-US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ru-RU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ru-RU" sz="2400" b="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b="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ru-RU" sz="2400" b="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ru-RU" sz="2400" b="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=0</m:t>
                              </m:r>
                              <m:r>
                                <a:rPr lang="en-US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400" b="0" dirty="0" smtClean="0">
                                  <a:solidFill>
                                    <a:schemeClr val="tx1"/>
                                  </a:solidFill>
                                  <a:latin typeface="Segoe UI Semilight" panose="020B0402040204020203" pitchFamily="34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ru-RU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lang="ru-RU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=1,…,</m:t>
                              </m:r>
                              <m:r>
                                <a:rPr lang="ru-RU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r>
                                <a:rPr lang="en-US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lang="ru-RU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𝑗</m:t>
                              </m:r>
                              <m:r>
                                <a:rPr lang="ru-RU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=1,…,</m:t>
                              </m:r>
                              <m:r>
                                <a:rPr lang="ru-RU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endParaRPr lang="ru-RU" sz="2400" b="0" i="1" kern="1200" dirty="0" smtClean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0≤</m:t>
                              </m:r>
                              <m:sSub>
                                <m:sSubPr>
                                  <m:ctrlPr>
                                    <a:rPr lang="ru-RU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ru-RU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ru-RU" sz="2400" b="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400" b="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,</m:t>
                              </m:r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lang="ru-RU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=1,…,</m:t>
                              </m:r>
                              <m:r>
                                <a:rPr lang="ru-RU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,</a:t>
                          </a:r>
                          <a:endParaRPr lang="ru-RU" sz="24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(2)</a:t>
                          </a:r>
                          <a:endParaRPr lang="ru-RU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40781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0≤</m:t>
                                </m:r>
                                <m:sSub>
                                  <m:sSubPr>
                                    <m:ctrlPr>
                                      <a:rPr lang="ru-RU" sz="24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ru-RU" sz="24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24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24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24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,</m:t>
                                </m:r>
                                <m:r>
                                  <a:rPr lang="ru-RU" sz="24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lang="ru-RU" sz="24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=1,…,</m:t>
                                </m:r>
                                <m:r>
                                  <a:rPr lang="ru-RU" sz="24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dirty="0" smtClean="0">
                                    <a:solidFill>
                                      <a:schemeClr val="tx1"/>
                                    </a:solidFill>
                                    <a:latin typeface="Segoe UI Semilight" panose="020B0402040204020203" pitchFamily="34" charset="0"/>
                                    <a:cs typeface="Segoe UI Semilight" panose="020B0402040204020203" pitchFamily="34" charset="0"/>
                                  </a:rPr>
                                  <m:t> ,</m:t>
                                </m:r>
                              </m:oMath>
                            </m:oMathPara>
                          </a14:m>
                          <a:endParaRPr lang="ru-RU" sz="24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(3)</a:t>
                          </a:r>
                          <a:endParaRPr lang="ru-RU" sz="24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40781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0≤</m:t>
                              </m:r>
                              <m:sSub>
                                <m:sSubPr>
                                  <m:ctrlPr>
                                    <a:rPr lang="ru-RU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400" b="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ru-RU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ru-RU" sz="2400" b="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400" b="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24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,</m:t>
                              </m:r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lang="ru-RU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=1,…,</m:t>
                              </m:r>
                              <m:r>
                                <a:rPr lang="ru-RU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,</a:t>
                          </a:r>
                          <a:r>
                            <a:rPr lang="ru-RU" sz="2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Segoe UI Semilight" panose="020B0402040204020203" pitchFamily="34" charset="0"/>
                              <a:ea typeface="+mn-ea"/>
                              <a:cs typeface="Segoe UI Semilight" panose="020B0402040204020203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𝑗</m:t>
                              </m:r>
                              <m:r>
                                <a:rPr lang="ru-RU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=1,…,</m:t>
                              </m:r>
                              <m:r>
                                <a:rPr lang="ru-RU" sz="2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.</a:t>
                          </a:r>
                          <a:endParaRPr lang="ru-RU" sz="24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(4)</a:t>
                          </a:r>
                          <a:endParaRPr lang="ru-RU" sz="24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3431434"/>
                  </p:ext>
                </p:extLst>
              </p:nvPr>
            </p:nvGraphicFramePr>
            <p:xfrm>
              <a:off x="914400" y="3001597"/>
              <a:ext cx="10652760" cy="29255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17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351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08991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13139" b="-1804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(1)</a:t>
                          </a:r>
                          <a:endParaRPr lang="ru-RU" sz="24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9179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21769" r="-13139" b="-1197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(2)</a:t>
                          </a:r>
                          <a:endParaRPr lang="ru-RU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434667" r="-13139" b="-13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(3)</a:t>
                          </a:r>
                          <a:endParaRPr lang="ru-RU" sz="24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666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501250" r="-13139" b="-2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(4)</a:t>
                          </a:r>
                          <a:endParaRPr lang="ru-RU" sz="24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856" y="1051302"/>
                <a:ext cx="11710013" cy="1977729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n-US" dirty="0">
                    <a:cs typeface="Segoe UI Semilight" panose="020B0402040204020203" pitchFamily="34" charset="0"/>
                  </a:rPr>
                  <a:t>	</a:t>
                </a:r>
                <a:r>
                  <a:rPr lang="ru-RU" dirty="0" smtClean="0">
                    <a:cs typeface="Segoe UI Semilight" panose="020B0402040204020203" pitchFamily="34" charset="0"/>
                  </a:rPr>
                  <a:t>Для </a:t>
                </a:r>
                <a:r>
                  <a:rPr lang="ru-RU" dirty="0">
                    <a:cs typeface="Segoe UI Semilight" panose="020B0402040204020203" pitchFamily="34" charset="0"/>
                  </a:rPr>
                  <a:t>известных значений работоспособных генераторных </a:t>
                </a:r>
                <a:r>
                  <a:rPr lang="ru-RU" dirty="0" smtClean="0">
                    <a:cs typeface="Segoe UI Semilight" panose="020B0402040204020203" pitchFamily="34" charset="0"/>
                  </a:rPr>
                  <a:t>мощностей</a:t>
                </a:r>
                <a:r>
                  <a:rPr lang="en-US" dirty="0" smtClean="0"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chemeClr val="dk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ru-RU" b="1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ru-RU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>
                    <a:cs typeface="Segoe UI Semilight" panose="020B0402040204020203" pitchFamily="34" charset="0"/>
                  </a:rPr>
                  <a:t>)</a:t>
                </a:r>
                <a:r>
                  <a:rPr lang="ru-RU" dirty="0" smtClean="0">
                    <a:cs typeface="Segoe UI Semilight" panose="020B0402040204020203" pitchFamily="34" charset="0"/>
                  </a:rPr>
                  <a:t>, </a:t>
                </a:r>
                <a:r>
                  <a:rPr lang="ru-RU" dirty="0">
                    <a:cs typeface="Segoe UI Semilight" panose="020B0402040204020203" pitchFamily="34" charset="0"/>
                  </a:rPr>
                  <a:t>требуемых уровней нагрузок </a:t>
                </a:r>
                <a:r>
                  <a:rPr lang="ru-RU" dirty="0" smtClean="0">
                    <a:cs typeface="Segoe UI Semilight" panose="020B0402040204020203" pitchFamily="34" charset="0"/>
                  </a:rPr>
                  <a:t>потребителей</a:t>
                </a:r>
                <a:r>
                  <a:rPr lang="en-US" dirty="0" smtClean="0"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chemeClr val="dk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ru-RU" b="1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ru-RU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>
                    <a:cs typeface="Segoe UI Semilight" panose="020B0402040204020203" pitchFamily="34" charset="0"/>
                  </a:rPr>
                  <a:t>)</a:t>
                </a:r>
                <a:r>
                  <a:rPr lang="ru-RU" dirty="0" smtClean="0">
                    <a:cs typeface="Segoe UI Semilight" panose="020B0402040204020203" pitchFamily="34" charset="0"/>
                  </a:rPr>
                  <a:t>, </a:t>
                </a:r>
                <a:r>
                  <a:rPr lang="ru-RU" dirty="0">
                    <a:cs typeface="Segoe UI Semilight" panose="020B0402040204020203" pitchFamily="34" charset="0"/>
                  </a:rPr>
                  <a:t>пропускных способностей </a:t>
                </a:r>
                <a:r>
                  <a:rPr lang="ru-RU" dirty="0" smtClean="0">
                    <a:cs typeface="Segoe UI Semilight" panose="020B0402040204020203" pitchFamily="34" charset="0"/>
                  </a:rPr>
                  <a:t>связей</a:t>
                </a:r>
                <a:r>
                  <a:rPr lang="en-US" dirty="0" smtClean="0">
                    <a:cs typeface="Segoe UI Semilight" panose="020B0402040204020203" pitchFamily="34" charset="0"/>
                  </a:rPr>
                  <a:t> </a:t>
                </a:r>
                <a:r>
                  <a:rPr lang="ru-RU" dirty="0" smtClean="0">
                    <a:cs typeface="Segoe UI Semilight" panose="020B0402040204020203" pitchFamily="34" charset="0"/>
                  </a:rPr>
                  <a:t>ЭЭС</a:t>
                </a:r>
                <a:r>
                  <a:rPr lang="en-US" dirty="0" smtClean="0">
                    <a:cs typeface="Segoe UI Semilight" panose="020B0402040204020203" pitchFamily="34" charset="0"/>
                  </a:rPr>
                  <a:t> </a:t>
                </a:r>
                <a:r>
                  <a:rPr lang="en-US" dirty="0"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chemeClr val="dk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ru-RU" b="1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ru-RU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dirty="0">
                    <a:cs typeface="Segoe UI Semilight" panose="020B0402040204020203" pitchFamily="34" charset="0"/>
                  </a:rPr>
                  <a:t>)</a:t>
                </a:r>
                <a:r>
                  <a:rPr lang="ru-RU" dirty="0" smtClean="0">
                    <a:cs typeface="Segoe UI Semilight" panose="020B0402040204020203" pitchFamily="34" charset="0"/>
                  </a:rPr>
                  <a:t> </a:t>
                </a:r>
                <a:r>
                  <a:rPr lang="ru-RU" dirty="0">
                    <a:cs typeface="Segoe UI Semilight" panose="020B0402040204020203" pitchFamily="34" charset="0"/>
                  </a:rPr>
                  <a:t>и коэффициентов потерь мощности в связях ЭЭС </a:t>
                </a:r>
                <a:r>
                  <a:rPr lang="en-US" dirty="0" smtClean="0"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chemeClr val="dk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ru-RU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𝒋𝒊</m:t>
                        </m:r>
                      </m:sub>
                    </m:sSub>
                  </m:oMath>
                </a14:m>
                <a:r>
                  <a:rPr lang="en-US" dirty="0" smtClean="0">
                    <a:cs typeface="Segoe UI Semilight" panose="020B0402040204020203" pitchFamily="34" charset="0"/>
                  </a:rPr>
                  <a:t>) </a:t>
                </a:r>
                <a:r>
                  <a:rPr lang="ru-RU" dirty="0" smtClean="0">
                    <a:cs typeface="Segoe UI Semilight" panose="020B0402040204020203" pitchFamily="34" charset="0"/>
                  </a:rPr>
                  <a:t>необходимо найти оптимальное значение дефицита мощности по системе и </a:t>
                </a:r>
                <a:r>
                  <a:rPr lang="ru-RU" dirty="0">
                    <a:cs typeface="Segoe UI Semilight" panose="020B0402040204020203" pitchFamily="34" charset="0"/>
                  </a:rPr>
                  <a:t>определить оптимальное </a:t>
                </a:r>
                <a:r>
                  <a:rPr lang="ru-RU" dirty="0" smtClean="0">
                    <a:cs typeface="Segoe UI Semilight" panose="020B0402040204020203" pitchFamily="34" charset="0"/>
                  </a:rPr>
                  <a:t>потокораспределение в ЭЭС.</a:t>
                </a:r>
                <a:endParaRPr lang="ru-RU" dirty="0"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856" y="1051302"/>
                <a:ext cx="11710013" cy="1977729"/>
              </a:xfrm>
              <a:blipFill>
                <a:blip r:embed="rId4"/>
                <a:stretch>
                  <a:fillRect l="-1094" t="-6769" r="-1094" b="-3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42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C2244A7-C7CC-4064-834D-550579135F78}"/>
              </a:ext>
            </a:extLst>
          </p:cNvPr>
          <p:cNvSpPr/>
          <p:nvPr/>
        </p:nvSpPr>
        <p:spPr>
          <a:xfrm>
            <a:off x="482599" y="1141646"/>
            <a:ext cx="8281327" cy="4910666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dirty="0"/>
          </a:p>
          <a:p>
            <a:pPr algn="ctr"/>
            <a:r>
              <a:rPr lang="ru-RU" sz="2400" dirty="0"/>
              <a:t>Расчёт и формирование обучающей выборки (</a:t>
            </a:r>
            <a:r>
              <a:rPr lang="en-US" sz="2400" dirty="0"/>
              <a:t>~10%</a:t>
            </a:r>
            <a:r>
              <a:rPr lang="ru-RU" sz="2400" dirty="0"/>
              <a:t>)</a:t>
            </a:r>
          </a:p>
          <a:p>
            <a:pPr algn="ctr"/>
            <a:endParaRPr lang="ru-RU" sz="2400" dirty="0"/>
          </a:p>
          <a:p>
            <a:pPr algn="ctr"/>
            <a:endParaRPr lang="ru-RU" sz="2400" dirty="0"/>
          </a:p>
          <a:p>
            <a:pPr algn="ctr"/>
            <a:endParaRPr lang="ru-RU" sz="2400" dirty="0"/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Расчёт с помощью методов машинного обучения</a:t>
            </a:r>
            <a:r>
              <a:rPr lang="en-US" sz="2400" dirty="0"/>
              <a:t> (~90%)</a:t>
            </a:r>
            <a:endParaRPr lang="ru-RU" sz="2400" dirty="0"/>
          </a:p>
          <a:p>
            <a:pPr algn="ctr"/>
            <a:endParaRPr lang="ru-RU" sz="2400" dirty="0"/>
          </a:p>
          <a:p>
            <a:pPr algn="ctr"/>
            <a:endParaRPr lang="ru-RU" sz="2400" dirty="0"/>
          </a:p>
          <a:p>
            <a:pPr algn="ctr"/>
            <a:endParaRPr lang="ru-RU" sz="2400" dirty="0"/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до достижения приемлемой точности результата</a:t>
            </a:r>
          </a:p>
          <a:p>
            <a:pPr algn="ctr"/>
            <a:r>
              <a:rPr lang="ru-RU" sz="2400" dirty="0"/>
              <a:t>отслеживая изменение </a:t>
            </a:r>
            <a:r>
              <a:rPr lang="ru-RU" sz="2400" dirty="0" err="1"/>
              <a:t>м.о</a:t>
            </a:r>
            <a:r>
              <a:rPr lang="ru-RU" sz="2400" dirty="0"/>
              <a:t>. дефицита мощности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F5EDF4D-CEDB-43C5-89E4-7B2A01B11088}"/>
              </a:ext>
            </a:extLst>
          </p:cNvPr>
          <p:cNvSpPr/>
          <p:nvPr/>
        </p:nvSpPr>
        <p:spPr>
          <a:xfrm>
            <a:off x="8916325" y="1141645"/>
            <a:ext cx="2793076" cy="4487879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Этап 3. Статистический анализ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Вычисление показателей надёжности ЭЭС на основе накопленной на предыдущих этапах информации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D51A33B-7E73-4D25-BBF9-E45EEDEB2ECE}"/>
              </a:ext>
            </a:extLst>
          </p:cNvPr>
          <p:cNvSpPr/>
          <p:nvPr/>
        </p:nvSpPr>
        <p:spPr>
          <a:xfrm>
            <a:off x="707891" y="2039384"/>
            <a:ext cx="3690541" cy="1071033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Этап 1. Формирование случайного состояния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D599779-03D9-43E0-B0F6-1002805E4D62}"/>
              </a:ext>
            </a:extLst>
          </p:cNvPr>
          <p:cNvSpPr/>
          <p:nvPr/>
        </p:nvSpPr>
        <p:spPr>
          <a:xfrm>
            <a:off x="4735908" y="2039384"/>
            <a:ext cx="3690541" cy="1142728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Этап 2. Расчёт режима случайного состояния</a:t>
            </a:r>
          </a:p>
          <a:p>
            <a:pPr algn="ctr"/>
            <a:r>
              <a:rPr lang="ru-RU" dirty="0"/>
              <a:t>(оптимизация)</a:t>
            </a:r>
          </a:p>
        </p:txBody>
      </p:sp>
      <p:sp>
        <p:nvSpPr>
          <p:cNvPr id="9" name="Стрелка: вправо 14">
            <a:extLst>
              <a:ext uri="{FF2B5EF4-FFF2-40B4-BE49-F238E27FC236}">
                <a16:creationId xmlns:a16="http://schemas.microsoft.com/office/drawing/2014/main" xmlns="" id="{1434DBDC-CE35-4B79-93C7-7471BE420E37}"/>
              </a:ext>
            </a:extLst>
          </p:cNvPr>
          <p:cNvSpPr/>
          <p:nvPr/>
        </p:nvSpPr>
        <p:spPr>
          <a:xfrm>
            <a:off x="4297295" y="2299733"/>
            <a:ext cx="651934" cy="550333"/>
          </a:xfrm>
          <a:prstGeom prst="rightArrow">
            <a:avLst/>
          </a:prstGeom>
          <a:solidFill>
            <a:srgbClr val="00808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15">
            <a:extLst>
              <a:ext uri="{FF2B5EF4-FFF2-40B4-BE49-F238E27FC236}">
                <a16:creationId xmlns:a16="http://schemas.microsoft.com/office/drawing/2014/main" xmlns="" id="{CDFB92D6-D095-4994-8449-99E071DA9CC8}"/>
              </a:ext>
            </a:extLst>
          </p:cNvPr>
          <p:cNvSpPr/>
          <p:nvPr/>
        </p:nvSpPr>
        <p:spPr>
          <a:xfrm>
            <a:off x="8578848" y="3182112"/>
            <a:ext cx="651934" cy="550333"/>
          </a:xfrm>
          <a:prstGeom prst="rightArrow">
            <a:avLst/>
          </a:prstGeom>
          <a:solidFill>
            <a:srgbClr val="00808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D0BDF2E-2ED4-445D-9ABB-FE9E888E74AD}"/>
              </a:ext>
            </a:extLst>
          </p:cNvPr>
          <p:cNvSpPr/>
          <p:nvPr/>
        </p:nvSpPr>
        <p:spPr>
          <a:xfrm>
            <a:off x="707891" y="3798606"/>
            <a:ext cx="3690541" cy="1071033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Этап 1. Формирование случайного состояния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A7D9A4B-8A73-495E-89F9-8290D519C8DE}"/>
              </a:ext>
            </a:extLst>
          </p:cNvPr>
          <p:cNvSpPr/>
          <p:nvPr/>
        </p:nvSpPr>
        <p:spPr>
          <a:xfrm>
            <a:off x="4735908" y="3798606"/>
            <a:ext cx="3690541" cy="1142728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Этап 2. Расчёт режима случайного состояния</a:t>
            </a:r>
          </a:p>
          <a:p>
            <a:pPr algn="ctr"/>
            <a:r>
              <a:rPr lang="ru-RU" dirty="0"/>
              <a:t>(машинное обучение)</a:t>
            </a:r>
          </a:p>
        </p:txBody>
      </p:sp>
      <p:sp>
        <p:nvSpPr>
          <p:cNvPr id="13" name="Стрелка: вправо 18">
            <a:extLst>
              <a:ext uri="{FF2B5EF4-FFF2-40B4-BE49-F238E27FC236}">
                <a16:creationId xmlns:a16="http://schemas.microsoft.com/office/drawing/2014/main" xmlns="" id="{C360D2EE-7E87-4C11-85A9-5094AE073E9D}"/>
              </a:ext>
            </a:extLst>
          </p:cNvPr>
          <p:cNvSpPr/>
          <p:nvPr/>
        </p:nvSpPr>
        <p:spPr>
          <a:xfrm>
            <a:off x="4297295" y="4058955"/>
            <a:ext cx="651934" cy="550333"/>
          </a:xfrm>
          <a:prstGeom prst="rightArrow">
            <a:avLst/>
          </a:prstGeom>
          <a:solidFill>
            <a:srgbClr val="00808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30586" y="147392"/>
            <a:ext cx="10808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Применяемый  подход 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4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43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0586" y="147392"/>
            <a:ext cx="10808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Регрессионный анализ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xmlns="" id="{750C41F6-3CA4-42DC-BA50-58DFBB8D5F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70929"/>
              </p:ext>
            </p:extLst>
          </p:nvPr>
        </p:nvGraphicFramePr>
        <p:xfrm>
          <a:off x="491954" y="1423506"/>
          <a:ext cx="11207749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067">
                  <a:extLst>
                    <a:ext uri="{9D8B030D-6E8A-4147-A177-3AD203B41FA5}">
                      <a16:colId xmlns:a16="http://schemas.microsoft.com/office/drawing/2014/main" xmlns="" val="834636884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xmlns="" val="1219391038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xmlns="" val="2929128717"/>
                    </a:ext>
                  </a:extLst>
                </a:gridCol>
                <a:gridCol w="948266">
                  <a:extLst>
                    <a:ext uri="{9D8B030D-6E8A-4147-A177-3AD203B41FA5}">
                      <a16:colId xmlns:a16="http://schemas.microsoft.com/office/drawing/2014/main" xmlns="" val="1826350934"/>
                    </a:ext>
                  </a:extLst>
                </a:gridCol>
                <a:gridCol w="2077508">
                  <a:extLst>
                    <a:ext uri="{9D8B030D-6E8A-4147-A177-3AD203B41FA5}">
                      <a16:colId xmlns:a16="http://schemas.microsoft.com/office/drawing/2014/main" xmlns="" val="2471763686"/>
                    </a:ext>
                  </a:extLst>
                </a:gridCol>
                <a:gridCol w="2077508">
                  <a:extLst>
                    <a:ext uri="{9D8B030D-6E8A-4147-A177-3AD203B41FA5}">
                      <a16:colId xmlns:a16="http://schemas.microsoft.com/office/drawing/2014/main" xmlns="" val="27234065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Случайное состояние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Ген. блок </a:t>
                      </a:r>
                      <a:r>
                        <a:rPr lang="en-US" b="1" dirty="0"/>
                        <a:t>A</a:t>
                      </a:r>
                      <a:endParaRPr lang="ru-RU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Ген блок </a:t>
                      </a:r>
                      <a:r>
                        <a:rPr lang="en-US" b="1" dirty="0"/>
                        <a:t>B</a:t>
                      </a:r>
                      <a:endParaRPr lang="ru-RU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…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Линия </a:t>
                      </a:r>
                      <a:r>
                        <a:rPr lang="en-US" b="1" dirty="0"/>
                        <a:t>N</a:t>
                      </a:r>
                      <a:endParaRPr lang="ru-RU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Величина </a:t>
                      </a: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Y</a:t>
                      </a:r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5480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…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0596502"/>
                  </a:ext>
                </a:extLst>
              </a:tr>
              <a:tr h="205845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…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3277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…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751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Независимые (свободные) переменные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Зависимая переменная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0093295"/>
                  </a:ext>
                </a:extLst>
              </a:tr>
            </a:tbl>
          </a:graphicData>
        </a:graphic>
      </p:graphicFrame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0496122D-8FA5-48BB-BBF9-748DBE54A1E6}"/>
              </a:ext>
            </a:extLst>
          </p:cNvPr>
          <p:cNvSpPr txBox="1">
            <a:spLocks/>
          </p:cNvSpPr>
          <p:nvPr/>
        </p:nvSpPr>
        <p:spPr>
          <a:xfrm>
            <a:off x="492297" y="1022397"/>
            <a:ext cx="11207406" cy="4011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Обучающая выборка</a:t>
            </a:r>
          </a:p>
          <a:p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8CA74F2-5F8A-46DD-A389-81B000830F73}"/>
              </a:ext>
            </a:extLst>
          </p:cNvPr>
          <p:cNvSpPr/>
          <p:nvPr/>
        </p:nvSpPr>
        <p:spPr>
          <a:xfrm>
            <a:off x="491954" y="4872674"/>
            <a:ext cx="2963677" cy="53551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Обучающая выборка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652D0FF-A886-44A9-8E26-36EE83AD495B}"/>
              </a:ext>
            </a:extLst>
          </p:cNvPr>
          <p:cNvSpPr/>
          <p:nvPr/>
        </p:nvSpPr>
        <p:spPr>
          <a:xfrm>
            <a:off x="3863841" y="4154097"/>
            <a:ext cx="3690541" cy="197267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Настройка регрессионной модели</a:t>
            </a:r>
          </a:p>
          <a:p>
            <a:pPr algn="ctr"/>
            <a:r>
              <a:rPr lang="ru-RU" dirty="0"/>
              <a:t>Поиск зависимости матожидания случайной величины от свободных переменных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4BA408C-18B4-4AD0-9C21-4A3F2D0DC1DA}"/>
              </a:ext>
            </a:extLst>
          </p:cNvPr>
          <p:cNvSpPr/>
          <p:nvPr/>
        </p:nvSpPr>
        <p:spPr>
          <a:xfrm>
            <a:off x="7962592" y="4505704"/>
            <a:ext cx="2963677" cy="12694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Регрессионная модель</a:t>
            </a:r>
            <a:r>
              <a:rPr lang="ru-RU" dirty="0"/>
              <a:t> для оценки оставшихся состояний, дефицит которых неизвестен</a:t>
            </a:r>
          </a:p>
        </p:txBody>
      </p:sp>
      <p:sp>
        <p:nvSpPr>
          <p:cNvPr id="12" name="Стрелка: вправо 25">
            <a:extLst>
              <a:ext uri="{FF2B5EF4-FFF2-40B4-BE49-F238E27FC236}">
                <a16:creationId xmlns:a16="http://schemas.microsoft.com/office/drawing/2014/main" xmlns="" id="{F5BEDF33-B72B-4230-9F76-AAE88825DB80}"/>
              </a:ext>
            </a:extLst>
          </p:cNvPr>
          <p:cNvSpPr/>
          <p:nvPr/>
        </p:nvSpPr>
        <p:spPr>
          <a:xfrm>
            <a:off x="3376457" y="4865264"/>
            <a:ext cx="651934" cy="550333"/>
          </a:xfrm>
          <a:prstGeom prst="rightArrow">
            <a:avLst/>
          </a:prstGeom>
          <a:solidFill>
            <a:srgbClr val="00808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26">
            <a:extLst>
              <a:ext uri="{FF2B5EF4-FFF2-40B4-BE49-F238E27FC236}">
                <a16:creationId xmlns:a16="http://schemas.microsoft.com/office/drawing/2014/main" xmlns="" id="{BC917A40-9597-4473-AAD1-3BFE4872F93E}"/>
              </a:ext>
            </a:extLst>
          </p:cNvPr>
          <p:cNvSpPr/>
          <p:nvPr/>
        </p:nvSpPr>
        <p:spPr>
          <a:xfrm>
            <a:off x="7467444" y="4865263"/>
            <a:ext cx="651934" cy="550333"/>
          </a:xfrm>
          <a:prstGeom prst="rightArrow">
            <a:avLst/>
          </a:prstGeom>
          <a:solidFill>
            <a:srgbClr val="00808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88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44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0586" y="147392"/>
            <a:ext cx="10808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Многозадачная регрессия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0C230E3-7545-45A5-B942-180F117F1DE9}"/>
              </a:ext>
            </a:extLst>
          </p:cNvPr>
          <p:cNvSpPr/>
          <p:nvPr/>
        </p:nvSpPr>
        <p:spPr>
          <a:xfrm>
            <a:off x="533911" y="1214506"/>
            <a:ext cx="2963677" cy="453791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4007E56-2EB2-40FC-BCB1-C207B8A2E502}"/>
              </a:ext>
            </a:extLst>
          </p:cNvPr>
          <p:cNvSpPr/>
          <p:nvPr/>
        </p:nvSpPr>
        <p:spPr>
          <a:xfrm>
            <a:off x="8034147" y="2575371"/>
            <a:ext cx="3186616" cy="69116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Регрессионная модель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для величины 1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D25EEB5-B4F2-469A-8DFE-0A772BCB3AE4}"/>
              </a:ext>
            </a:extLst>
          </p:cNvPr>
          <p:cNvSpPr/>
          <p:nvPr/>
        </p:nvSpPr>
        <p:spPr>
          <a:xfrm>
            <a:off x="3892685" y="941114"/>
            <a:ext cx="3746365" cy="508470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ABA798F-A2CF-42D8-AE52-52F762A1FAAA}"/>
              </a:ext>
            </a:extLst>
          </p:cNvPr>
          <p:cNvSpPr txBox="1"/>
          <p:nvPr/>
        </p:nvSpPr>
        <p:spPr>
          <a:xfrm>
            <a:off x="3958253" y="992518"/>
            <a:ext cx="35807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Настройка регрессионной модели</a:t>
            </a:r>
          </a:p>
          <a:p>
            <a:pPr algn="ctr"/>
            <a:r>
              <a:rPr lang="ru-RU" dirty="0"/>
              <a:t>Поиск зависимости матожидания случайной величины от свободных переменных</a:t>
            </a:r>
          </a:p>
          <a:p>
            <a:r>
              <a:rPr lang="ru-RU" dirty="0"/>
              <a:t>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9910067-3616-468D-B0C3-1B91ED44FCD5}"/>
              </a:ext>
            </a:extLst>
          </p:cNvPr>
          <p:cNvSpPr/>
          <p:nvPr/>
        </p:nvSpPr>
        <p:spPr>
          <a:xfrm>
            <a:off x="4547129" y="3442258"/>
            <a:ext cx="2437475" cy="61926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Регрессия для искомой величины 2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B0ED367-A249-4EB9-980F-996A0E612F96}"/>
              </a:ext>
            </a:extLst>
          </p:cNvPr>
          <p:cNvSpPr/>
          <p:nvPr/>
        </p:nvSpPr>
        <p:spPr>
          <a:xfrm>
            <a:off x="4529907" y="2616354"/>
            <a:ext cx="2437475" cy="61926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Регрессия для искомой величины 1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614B145-E1BC-405B-B515-C9A3FC030C03}"/>
              </a:ext>
            </a:extLst>
          </p:cNvPr>
          <p:cNvSpPr/>
          <p:nvPr/>
        </p:nvSpPr>
        <p:spPr>
          <a:xfrm>
            <a:off x="4547129" y="4972418"/>
            <a:ext cx="2437475" cy="61926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Регрессия для искомой величины </a:t>
            </a:r>
            <a:r>
              <a:rPr lang="en-US" dirty="0"/>
              <a:t>N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D7E773E-C618-49DC-A6E8-1973F210384C}"/>
              </a:ext>
            </a:extLst>
          </p:cNvPr>
          <p:cNvSpPr txBox="1"/>
          <p:nvPr/>
        </p:nvSpPr>
        <p:spPr>
          <a:xfrm>
            <a:off x="3975473" y="4307552"/>
            <a:ext cx="3580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…</a:t>
            </a:r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15" name="Стрелка: вправо 47">
            <a:extLst>
              <a:ext uri="{FF2B5EF4-FFF2-40B4-BE49-F238E27FC236}">
                <a16:creationId xmlns:a16="http://schemas.microsoft.com/office/drawing/2014/main" xmlns="" id="{EDC72748-AD8B-44D6-9F33-AC8F68D3A725}"/>
              </a:ext>
            </a:extLst>
          </p:cNvPr>
          <p:cNvSpPr/>
          <p:nvPr/>
        </p:nvSpPr>
        <p:spPr>
          <a:xfrm>
            <a:off x="7498899" y="2650819"/>
            <a:ext cx="651934" cy="550333"/>
          </a:xfrm>
          <a:prstGeom prst="rightArrow">
            <a:avLst/>
          </a:prstGeom>
          <a:solidFill>
            <a:srgbClr val="00808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2509059-7EF4-4E6C-9892-13D12BC09410}"/>
              </a:ext>
            </a:extLst>
          </p:cNvPr>
          <p:cNvSpPr txBox="1"/>
          <p:nvPr/>
        </p:nvSpPr>
        <p:spPr>
          <a:xfrm>
            <a:off x="592242" y="1311190"/>
            <a:ext cx="28503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Обучающая выборка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Максимумы генераций по узлам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Нагрузка по узлам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Пропускная способность линий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Значения искомых величин, полученные в результате расчёта оптимума</a:t>
            </a:r>
          </a:p>
          <a:p>
            <a:pPr algn="ctr"/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Загрузка генерации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Покрытая нагрузка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Загрузка линий</a:t>
            </a:r>
            <a:endParaRPr lang="en-US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BF36DE4-8D8F-4015-89D9-3046D8EB7AC4}"/>
              </a:ext>
            </a:extLst>
          </p:cNvPr>
          <p:cNvSpPr/>
          <p:nvPr/>
        </p:nvSpPr>
        <p:spPr>
          <a:xfrm>
            <a:off x="8034147" y="3391535"/>
            <a:ext cx="3186616" cy="69116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Регрессионная модель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для величины 2</a:t>
            </a:r>
          </a:p>
        </p:txBody>
      </p:sp>
      <p:sp>
        <p:nvSpPr>
          <p:cNvPr id="18" name="Стрелка: вправо 51">
            <a:extLst>
              <a:ext uri="{FF2B5EF4-FFF2-40B4-BE49-F238E27FC236}">
                <a16:creationId xmlns:a16="http://schemas.microsoft.com/office/drawing/2014/main" xmlns="" id="{23D4CF2F-F1CA-4782-AE46-0F17231E40A0}"/>
              </a:ext>
            </a:extLst>
          </p:cNvPr>
          <p:cNvSpPr/>
          <p:nvPr/>
        </p:nvSpPr>
        <p:spPr>
          <a:xfrm>
            <a:off x="7498899" y="3466983"/>
            <a:ext cx="651934" cy="550333"/>
          </a:xfrm>
          <a:prstGeom prst="rightArrow">
            <a:avLst/>
          </a:prstGeom>
          <a:solidFill>
            <a:srgbClr val="00808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75629EB-B3F9-486A-B09B-15FB280F3EE6}"/>
              </a:ext>
            </a:extLst>
          </p:cNvPr>
          <p:cNvSpPr/>
          <p:nvPr/>
        </p:nvSpPr>
        <p:spPr>
          <a:xfrm>
            <a:off x="8074286" y="4917704"/>
            <a:ext cx="3186616" cy="69116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Регрессионная модель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для величины </a:t>
            </a:r>
            <a:r>
              <a:rPr lang="en-US" dirty="0"/>
              <a:t>N</a:t>
            </a:r>
            <a:endParaRPr lang="ru-RU" dirty="0"/>
          </a:p>
        </p:txBody>
      </p:sp>
      <p:sp>
        <p:nvSpPr>
          <p:cNvPr id="20" name="Стрелка: вправо 53">
            <a:extLst>
              <a:ext uri="{FF2B5EF4-FFF2-40B4-BE49-F238E27FC236}">
                <a16:creationId xmlns:a16="http://schemas.microsoft.com/office/drawing/2014/main" xmlns="" id="{71ADB411-FF44-4371-AA9D-625258756C07}"/>
              </a:ext>
            </a:extLst>
          </p:cNvPr>
          <p:cNvSpPr/>
          <p:nvPr/>
        </p:nvSpPr>
        <p:spPr>
          <a:xfrm>
            <a:off x="7539038" y="4993152"/>
            <a:ext cx="651934" cy="550333"/>
          </a:xfrm>
          <a:prstGeom prst="rightArrow">
            <a:avLst/>
          </a:prstGeom>
          <a:solidFill>
            <a:srgbClr val="00808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54">
            <a:extLst>
              <a:ext uri="{FF2B5EF4-FFF2-40B4-BE49-F238E27FC236}">
                <a16:creationId xmlns:a16="http://schemas.microsoft.com/office/drawing/2014/main" xmlns="" id="{A0821654-6C99-4631-BED7-65B5E0839DF0}"/>
              </a:ext>
            </a:extLst>
          </p:cNvPr>
          <p:cNvSpPr/>
          <p:nvPr/>
        </p:nvSpPr>
        <p:spPr>
          <a:xfrm>
            <a:off x="3395507" y="3116368"/>
            <a:ext cx="651934" cy="550333"/>
          </a:xfrm>
          <a:prstGeom prst="rightArrow">
            <a:avLst/>
          </a:prstGeom>
          <a:solidFill>
            <a:srgbClr val="00808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7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45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176" y="2049079"/>
            <a:ext cx="10808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Математические модели минимизации дефицита мощности и методы для их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решения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7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46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0586" y="55952"/>
            <a:ext cx="10808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Классические постановки задачи минимизации дефицита мощности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6225" y="1239096"/>
                <a:ext cx="11834781" cy="197772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2400" dirty="0">
                    <a:cs typeface="Segoe UI Semilight" panose="020B0402040204020203" pitchFamily="34" charset="0"/>
                  </a:rPr>
                  <a:t>	</a:t>
                </a:r>
                <a:r>
                  <a:rPr lang="ru-RU" sz="2400" dirty="0" smtClean="0">
                    <a:cs typeface="Segoe UI Semilight" panose="020B0402040204020203" pitchFamily="34" charset="0"/>
                  </a:rPr>
                  <a:t>Для </a:t>
                </a:r>
                <a:r>
                  <a:rPr lang="ru-RU" sz="2400" dirty="0">
                    <a:cs typeface="Segoe UI Semilight" panose="020B0402040204020203" pitchFamily="34" charset="0"/>
                  </a:rPr>
                  <a:t>известных значений работоспособных генераторных </a:t>
                </a:r>
                <a:r>
                  <a:rPr lang="ru-RU" sz="2400" dirty="0" smtClean="0">
                    <a:cs typeface="Segoe UI Semilight" panose="020B0402040204020203" pitchFamily="34" charset="0"/>
                  </a:rPr>
                  <a:t>мощностей</a:t>
                </a:r>
                <a:r>
                  <a:rPr lang="en-US" sz="2400" dirty="0" smtClean="0"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chemeClr val="dk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ru-RU" sz="2400" b="1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24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ru-RU" sz="24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dirty="0" smtClean="0">
                    <a:cs typeface="Segoe UI Semilight" panose="020B0402040204020203" pitchFamily="34" charset="0"/>
                  </a:rPr>
                  <a:t>)</a:t>
                </a:r>
                <a:r>
                  <a:rPr lang="ru-RU" sz="2400" dirty="0" smtClean="0">
                    <a:cs typeface="Segoe UI Semilight" panose="020B0402040204020203" pitchFamily="34" charset="0"/>
                  </a:rPr>
                  <a:t>, </a:t>
                </a:r>
                <a:r>
                  <a:rPr lang="ru-RU" sz="2400" dirty="0">
                    <a:cs typeface="Segoe UI Semilight" panose="020B0402040204020203" pitchFamily="34" charset="0"/>
                  </a:rPr>
                  <a:t>требуемых уровней нагрузок </a:t>
                </a:r>
                <a:r>
                  <a:rPr lang="ru-RU" sz="2400" dirty="0" smtClean="0">
                    <a:cs typeface="Segoe UI Semilight" panose="020B0402040204020203" pitchFamily="34" charset="0"/>
                  </a:rPr>
                  <a:t>потребителей</a:t>
                </a:r>
                <a:r>
                  <a:rPr lang="en-US" sz="2400" dirty="0" smtClean="0"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chemeClr val="dk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ru-RU" sz="2400" b="1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24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ru-RU" sz="24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dirty="0" smtClean="0">
                    <a:cs typeface="Segoe UI Semilight" panose="020B0402040204020203" pitchFamily="34" charset="0"/>
                  </a:rPr>
                  <a:t>)</a:t>
                </a:r>
                <a:r>
                  <a:rPr lang="ru-RU" sz="2400" dirty="0" smtClean="0">
                    <a:cs typeface="Segoe UI Semilight" panose="020B0402040204020203" pitchFamily="34" charset="0"/>
                  </a:rPr>
                  <a:t>, </a:t>
                </a:r>
                <a:r>
                  <a:rPr lang="ru-RU" sz="2400" dirty="0">
                    <a:cs typeface="Segoe UI Semilight" panose="020B0402040204020203" pitchFamily="34" charset="0"/>
                  </a:rPr>
                  <a:t>пропускных способностей </a:t>
                </a:r>
                <a:r>
                  <a:rPr lang="ru-RU" sz="2400" dirty="0" smtClean="0">
                    <a:cs typeface="Segoe UI Semilight" panose="020B0402040204020203" pitchFamily="34" charset="0"/>
                  </a:rPr>
                  <a:t>связей</a:t>
                </a:r>
                <a:r>
                  <a:rPr lang="en-US" sz="2400" dirty="0" smtClean="0">
                    <a:cs typeface="Segoe UI Semilight" panose="020B0402040204020203" pitchFamily="34" charset="0"/>
                  </a:rPr>
                  <a:t> </a:t>
                </a:r>
                <a:r>
                  <a:rPr lang="ru-RU" sz="2400" dirty="0" smtClean="0">
                    <a:cs typeface="Segoe UI Semilight" panose="020B0402040204020203" pitchFamily="34" charset="0"/>
                  </a:rPr>
                  <a:t>ЭЭС</a:t>
                </a:r>
                <a:r>
                  <a:rPr lang="en-US" sz="2400" dirty="0" smtClean="0">
                    <a:cs typeface="Segoe UI Semilight" panose="020B0402040204020203" pitchFamily="34" charset="0"/>
                  </a:rPr>
                  <a:t> </a:t>
                </a:r>
                <a:r>
                  <a:rPr lang="en-US" sz="2400" dirty="0"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chemeClr val="dk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ru-RU" sz="2400" b="1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24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ru-RU" sz="24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2400" dirty="0">
                    <a:cs typeface="Segoe UI Semilight" panose="020B0402040204020203" pitchFamily="34" charset="0"/>
                  </a:rPr>
                  <a:t>)</a:t>
                </a:r>
                <a:r>
                  <a:rPr lang="ru-RU" sz="2400" dirty="0" smtClean="0">
                    <a:cs typeface="Segoe UI Semilight" panose="020B0402040204020203" pitchFamily="34" charset="0"/>
                  </a:rPr>
                  <a:t> </a:t>
                </a:r>
                <a:r>
                  <a:rPr lang="ru-RU" sz="2400" dirty="0">
                    <a:cs typeface="Segoe UI Semilight" panose="020B0402040204020203" pitchFamily="34" charset="0"/>
                  </a:rPr>
                  <a:t>и коэффициентов потерь мощности в связях ЭЭС </a:t>
                </a:r>
                <a:r>
                  <a:rPr lang="en-US" sz="2400" dirty="0" smtClean="0"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chemeClr val="dk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ru-RU" sz="24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𝒋𝒊</m:t>
                        </m:r>
                      </m:sub>
                    </m:sSub>
                  </m:oMath>
                </a14:m>
                <a:r>
                  <a:rPr lang="en-US" sz="2400" dirty="0" smtClean="0">
                    <a:cs typeface="Segoe UI Semilight" panose="020B0402040204020203" pitchFamily="34" charset="0"/>
                  </a:rPr>
                  <a:t>) </a:t>
                </a:r>
                <a:r>
                  <a:rPr lang="ru-RU" sz="2400" dirty="0" smtClean="0">
                    <a:cs typeface="Segoe UI Semilight" panose="020B0402040204020203" pitchFamily="34" charset="0"/>
                  </a:rPr>
                  <a:t>необходимо найти оптимальное значение дефицита мощности по системе и </a:t>
                </a:r>
                <a:r>
                  <a:rPr lang="ru-RU" sz="2400" dirty="0">
                    <a:cs typeface="Segoe UI Semilight" panose="020B0402040204020203" pitchFamily="34" charset="0"/>
                  </a:rPr>
                  <a:t>определить оптимальное </a:t>
                </a:r>
                <a:r>
                  <a:rPr lang="ru-RU" sz="2400" dirty="0" smtClean="0">
                    <a:cs typeface="Segoe UI Semilight" panose="020B0402040204020203" pitchFamily="34" charset="0"/>
                  </a:rPr>
                  <a:t>потокораспределение в ЭЭС.</a:t>
                </a:r>
                <a:endParaRPr lang="ru-RU" sz="2400" dirty="0"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225" y="1239096"/>
                <a:ext cx="11834781" cy="1977729"/>
              </a:xfrm>
              <a:blipFill>
                <a:blip r:embed="rId3"/>
                <a:stretch>
                  <a:fillRect l="-773" t="-4308" r="-11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9785791"/>
                  </p:ext>
                </p:extLst>
              </p:nvPr>
            </p:nvGraphicFramePr>
            <p:xfrm>
              <a:off x="240993" y="3193621"/>
              <a:ext cx="4948602" cy="20637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7483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573765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75142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sz="18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lang="ru-RU" sz="18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8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ru-RU" sz="18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1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ru-RU" sz="1800" b="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ru-RU" sz="1800" b="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ru-RU" sz="1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ru-RU" sz="18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ru-RU" sz="1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func>
                                      <m:funcPr>
                                        <m:ctrlPr>
                                          <a:rPr lang="ru-RU" sz="18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ru-RU" sz="18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→</m:t>
                                        </m:r>
                                        <m:limLow>
                                          <m:limLowPr>
                                            <m:ctrlPr>
                                              <a:rPr lang="ru-RU" sz="1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limLowPr>
                                          <m:e>
                                            <m:r>
                                              <a:rPr lang="ru-RU" sz="1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𝑚𝑖𝑛</m:t>
                                            </m:r>
                                          </m:e>
                                          <m:lim/>
                                        </m:limLow>
                                      </m:fName>
                                      <m:e/>
                                    </m:func>
                                  </m:e>
                                </m:nary>
                                <m:r>
                                  <a:rPr lang="ru-RU" sz="18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en-US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=1,…,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m:rPr>
                                    <m:nor/>
                                  </m:rP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Segoe UI Semilight" panose="020B0402040204020203" pitchFamily="34" charset="0"/>
                                    <a:cs typeface="Segoe UI Semilight" panose="020B0402040204020203" pitchFamily="34" charset="0"/>
                                  </a:rPr>
                                  <m:t> ,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(1)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0781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0≤</m:t>
                              </m:r>
                              <m:sSub>
                                <m:sSubPr>
                                  <m:ctrlPr>
                                    <a:rPr lang="ru-RU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ru-RU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ru-RU" sz="1800" b="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800" b="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,</m:t>
                              </m:r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=1,…,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,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(2)</a:t>
                          </a:r>
                          <a:endParaRPr lang="ru-RU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40781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0≤</m:t>
                                </m:r>
                                <m:sSub>
                                  <m:sSubPr>
                                    <m:ctrlP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8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18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8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,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=1,…,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m:rPr>
                                    <m:nor/>
                                  </m:rP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Segoe UI Semilight" panose="020B0402040204020203" pitchFamily="34" charset="0"/>
                                    <a:cs typeface="Segoe UI Semilight" panose="020B0402040204020203" pitchFamily="34" charset="0"/>
                                  </a:rPr>
                                  <m:t> ,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(3)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40781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0≤</m:t>
                              </m:r>
                              <m:sSub>
                                <m:sSubPr>
                                  <m:ctrlPr>
                                    <a:rPr lang="ru-RU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1800" b="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ru-RU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ru-RU" sz="1800" b="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800" b="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,</m:t>
                              </m:r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=1,…,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,</a:t>
                          </a:r>
                          <a:r>
                            <a:rPr lang="ru-RU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Segoe UI Semilight" panose="020B0402040204020203" pitchFamily="34" charset="0"/>
                              <a:ea typeface="+mn-ea"/>
                              <a:cs typeface="Segoe UI Semilight" panose="020B0402040204020203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𝑗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=1,…,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.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(4)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9785791"/>
                  </p:ext>
                </p:extLst>
              </p:nvPr>
            </p:nvGraphicFramePr>
            <p:xfrm>
              <a:off x="240993" y="3193621"/>
              <a:ext cx="4948602" cy="20637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748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37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84035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r="-13074" b="-155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(1)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781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02941" r="-13074" b="-2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(2)</a:t>
                          </a:r>
                          <a:endParaRPr lang="ru-RU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0781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07463" r="-13074" b="-119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(3)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0781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407463" r="-13074" b="-19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(4)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1404328"/>
                  </p:ext>
                </p:extLst>
              </p:nvPr>
            </p:nvGraphicFramePr>
            <p:xfrm>
              <a:off x="5540696" y="2864706"/>
              <a:ext cx="6410310" cy="35811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66706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74324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852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Линейные потери</a:t>
                          </a:r>
                          <a:r>
                            <a:rPr lang="ru-RU" b="0" baseline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мощности на связях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41015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sz="18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sz="18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𝑗</m:t>
                                    </m:r>
                                    <m: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ru-RU" sz="18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8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𝟏</m:t>
                                        </m:r>
                                        <m:r>
                                          <a:rPr lang="ru-RU" sz="18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800" b="1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800" b="1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𝒂</m:t>
                                            </m:r>
                                          </m:e>
                                          <m:sub>
                                            <m:r>
                                              <a:rPr lang="ru-RU" sz="1800" b="1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𝒋𝒊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ru-RU" sz="1800" b="1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𝒛</m:t>
                                        </m:r>
                                      </m:e>
                                      <m:sub>
                                        <m:r>
                                          <a:rPr lang="ru-RU" sz="1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𝒋𝒊</m:t>
                                        </m:r>
                                      </m:sub>
                                    </m:sSub>
                                    <m: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</m:e>
                                </m:nary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𝑗</m:t>
                                    </m:r>
                                    <m:r>
                                      <a:rPr lang="en-US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18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ru-RU" sz="18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ru-RU" sz="18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=0</m:t>
                                </m:r>
                                <m:r>
                                  <a:rPr lang="en-US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Segoe UI Semilight" panose="020B0402040204020203" pitchFamily="34" charset="0"/>
                                    <a:cs typeface="Segoe UI Semilight" panose="020B0402040204020203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ru-RU" b="0" dirty="0" smtClean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=1,…,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𝑗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=1,…,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5476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Квадратичные потери мощности на связях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99191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sz="18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sz="18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𝑗</m:t>
                                    </m:r>
                                    <m: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ru-RU" sz="18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8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𝟏</m:t>
                                        </m:r>
                                        <m:r>
                                          <a:rPr lang="ru-RU" sz="18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800" b="1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800" b="1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𝒂</m:t>
                                            </m:r>
                                          </m:e>
                                          <m:sub>
                                            <m:r>
                                              <a:rPr lang="ru-RU" sz="1800" b="1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𝒋𝒊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ru-RU" sz="1800" b="1" i="1" kern="1200" smtClean="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𝒛</m:t>
                                            </m:r>
                                          </m:e>
                                          <m:sub>
                                            <m:r>
                                              <a:rPr lang="ru-RU" sz="1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𝒋𝒊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ru-RU" sz="1800" b="1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𝒛</m:t>
                                        </m:r>
                                      </m:e>
                                      <m:sub>
                                        <m:r>
                                          <a:rPr lang="ru-RU" sz="1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𝒋𝒊</m:t>
                                        </m:r>
                                      </m:sub>
                                    </m:sSub>
                                    <m: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</m:e>
                                </m:nary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𝑗</m:t>
                                    </m:r>
                                    <m:r>
                                      <a:rPr lang="en-US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18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ru-RU" sz="18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ru-RU" sz="18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=0</m:t>
                                </m:r>
                                <m:r>
                                  <a:rPr lang="en-US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Segoe UI Semilight" panose="020B0402040204020203" pitchFamily="34" charset="0"/>
                                    <a:cs typeface="Segoe UI Semilight" panose="020B0402040204020203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ru-RU" b="0" dirty="0" smtClean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=1,…,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𝑗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=1,…,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  <a:p>
                          <a:pPr algn="ctr"/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1404328"/>
                  </p:ext>
                </p:extLst>
              </p:nvPr>
            </p:nvGraphicFramePr>
            <p:xfrm>
              <a:off x="5540696" y="2864706"/>
              <a:ext cx="6410310" cy="35811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6670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4324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52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Линейные потери</a:t>
                          </a:r>
                          <a:r>
                            <a:rPr lang="ru-RU" b="0" baseline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мощности на связях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1015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28879" r="-13104" b="-126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Квадратичные потери мощности на связях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1998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153419" r="-131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1" name="Прямая соединительная линия 10"/>
          <p:cNvCxnSpPr/>
          <p:nvPr/>
        </p:nvCxnSpPr>
        <p:spPr>
          <a:xfrm>
            <a:off x="5540696" y="4480219"/>
            <a:ext cx="6285542" cy="6120"/>
          </a:xfrm>
          <a:prstGeom prst="line">
            <a:avLst/>
          </a:prstGeom>
          <a:ln>
            <a:solidFill>
              <a:srgbClr val="006C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540698" y="2743200"/>
            <a:ext cx="0" cy="3840480"/>
          </a:xfrm>
          <a:prstGeom prst="line">
            <a:avLst/>
          </a:prstGeom>
          <a:ln>
            <a:solidFill>
              <a:srgbClr val="006C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47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9730" y="128790"/>
            <a:ext cx="10808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Множество оптимальных решений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7" name="Номер слайда 3"/>
          <p:cNvSpPr txBox="1">
            <a:spLocks/>
          </p:cNvSpPr>
          <p:nvPr/>
        </p:nvSpPr>
        <p:spPr>
          <a:xfrm>
            <a:off x="11692092" y="6356350"/>
            <a:ext cx="33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77C092-CA16-4275-96BF-EE5BC37AB791}" type="slidenum">
              <a:rPr lang="ru-RU" smtClean="0"/>
              <a:pPr/>
              <a:t>47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15900" y="1346034"/>
            <a:ext cx="11772900" cy="0"/>
          </a:xfrm>
          <a:prstGeom prst="line">
            <a:avLst/>
          </a:prstGeom>
          <a:ln>
            <a:solidFill>
              <a:srgbClr val="006C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-28099" y="2143135"/>
            <a:ext cx="4452730" cy="2756627"/>
            <a:chOff x="2395054" y="2177657"/>
            <a:chExt cx="7275443" cy="3914705"/>
          </a:xfrm>
        </p:grpSpPr>
        <p:sp>
          <p:nvSpPr>
            <p:cNvPr id="10" name="Овал 9"/>
            <p:cNvSpPr/>
            <p:nvPr/>
          </p:nvSpPr>
          <p:spPr>
            <a:xfrm rot="20330414">
              <a:off x="2395054" y="2177657"/>
              <a:ext cx="7275443" cy="391470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 rot="20330414">
              <a:off x="2741012" y="2372592"/>
              <a:ext cx="6474928" cy="348397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 rot="20330414">
              <a:off x="3282493" y="2665170"/>
              <a:ext cx="5391006" cy="290074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 rot="20330414">
              <a:off x="3746155" y="2904646"/>
              <a:ext cx="4573241" cy="2460728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 rot="20330414">
              <a:off x="4137853" y="3094974"/>
              <a:ext cx="3789845" cy="203920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 rot="20330414">
              <a:off x="4629725" y="3409544"/>
              <a:ext cx="2696541" cy="145093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 rot="20330414">
              <a:off x="5340372" y="3771491"/>
              <a:ext cx="1275245" cy="68617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 rot="5595089" flipV="1">
            <a:off x="1498080" y="1732158"/>
            <a:ext cx="1891989" cy="1918583"/>
            <a:chOff x="2765432" y="2250546"/>
            <a:chExt cx="2574747" cy="3728062"/>
          </a:xfrm>
        </p:grpSpPr>
        <p:cxnSp>
          <p:nvCxnSpPr>
            <p:cNvPr id="18" name="Прямая со стрелкой 17"/>
            <p:cNvCxnSpPr/>
            <p:nvPr/>
          </p:nvCxnSpPr>
          <p:spPr>
            <a:xfrm flipV="1">
              <a:off x="2799468" y="2285336"/>
              <a:ext cx="188934" cy="35235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3000024" y="2285336"/>
              <a:ext cx="571424" cy="26127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V="1">
              <a:off x="3571448" y="3075124"/>
              <a:ext cx="209132" cy="18230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3780580" y="3075124"/>
              <a:ext cx="306378" cy="1395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flipV="1">
              <a:off x="4086835" y="3370088"/>
              <a:ext cx="155375" cy="11002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4242210" y="3377260"/>
              <a:ext cx="266399" cy="7909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V="1">
              <a:off x="4503653" y="3591732"/>
              <a:ext cx="124054" cy="5501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4626549" y="3591732"/>
              <a:ext cx="201278" cy="3489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flipV="1">
              <a:off x="4813527" y="3660078"/>
              <a:ext cx="173576" cy="2818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4987103" y="3662553"/>
              <a:ext cx="131711" cy="1384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flipV="1">
              <a:off x="5119109" y="3660078"/>
              <a:ext cx="67745" cy="1421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Прямоугольник 28"/>
            <p:cNvSpPr/>
            <p:nvPr/>
          </p:nvSpPr>
          <p:spPr>
            <a:xfrm>
              <a:off x="2765432" y="2250546"/>
              <a:ext cx="2574747" cy="3728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0944536">
            <a:off x="523844" y="2889307"/>
            <a:ext cx="1534505" cy="2229742"/>
            <a:chOff x="2765432" y="2250546"/>
            <a:chExt cx="2574747" cy="3728062"/>
          </a:xfrm>
        </p:grpSpPr>
        <p:cxnSp>
          <p:nvCxnSpPr>
            <p:cNvPr id="31" name="Прямая со стрелкой 30"/>
            <p:cNvCxnSpPr/>
            <p:nvPr/>
          </p:nvCxnSpPr>
          <p:spPr>
            <a:xfrm flipV="1">
              <a:off x="2799468" y="2285336"/>
              <a:ext cx="188934" cy="35235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>
              <a:off x="3000024" y="2285336"/>
              <a:ext cx="571424" cy="26127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flipV="1">
              <a:off x="3571448" y="3075124"/>
              <a:ext cx="209132" cy="18230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>
              <a:off x="3780580" y="3075124"/>
              <a:ext cx="306378" cy="1395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 flipV="1">
              <a:off x="4086835" y="3370088"/>
              <a:ext cx="155375" cy="11002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>
              <a:off x="4242210" y="3377260"/>
              <a:ext cx="266399" cy="7909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 flipV="1">
              <a:off x="4503653" y="3591732"/>
              <a:ext cx="124054" cy="5501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>
              <a:off x="4626549" y="3591732"/>
              <a:ext cx="201278" cy="3489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flipV="1">
              <a:off x="4813527" y="3660078"/>
              <a:ext cx="173576" cy="2818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>
              <a:off x="4987103" y="3662553"/>
              <a:ext cx="131711" cy="1384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 flipV="1">
              <a:off x="5119109" y="3660078"/>
              <a:ext cx="67745" cy="1421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2" name="Прямоугольник 41"/>
            <p:cNvSpPr/>
            <p:nvPr/>
          </p:nvSpPr>
          <p:spPr>
            <a:xfrm>
              <a:off x="2765432" y="2250546"/>
              <a:ext cx="2574747" cy="3728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 rot="2230512">
            <a:off x="493013" y="2044932"/>
            <a:ext cx="1713480" cy="2073899"/>
            <a:chOff x="2765432" y="2250546"/>
            <a:chExt cx="2574747" cy="3728062"/>
          </a:xfrm>
        </p:grpSpPr>
        <p:cxnSp>
          <p:nvCxnSpPr>
            <p:cNvPr id="44" name="Прямая со стрелкой 43"/>
            <p:cNvCxnSpPr/>
            <p:nvPr/>
          </p:nvCxnSpPr>
          <p:spPr>
            <a:xfrm flipV="1">
              <a:off x="2799468" y="2285336"/>
              <a:ext cx="188934" cy="35235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>
              <a:off x="3000024" y="2285336"/>
              <a:ext cx="571424" cy="26127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 flipV="1">
              <a:off x="3571448" y="3075124"/>
              <a:ext cx="209132" cy="18230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>
              <a:off x="3780580" y="3075124"/>
              <a:ext cx="306378" cy="1395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 flipV="1">
              <a:off x="4086835" y="3370088"/>
              <a:ext cx="155375" cy="11002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>
              <a:off x="4242210" y="3377260"/>
              <a:ext cx="266399" cy="7909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 flipV="1">
              <a:off x="4503653" y="3591732"/>
              <a:ext cx="124054" cy="5501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>
              <a:off x="4626549" y="3591732"/>
              <a:ext cx="201278" cy="3489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 flipV="1">
              <a:off x="4813527" y="3660078"/>
              <a:ext cx="173576" cy="2818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>
              <a:off x="4987103" y="3662553"/>
              <a:ext cx="131711" cy="1384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 flipV="1">
              <a:off x="5119109" y="3660078"/>
              <a:ext cx="67745" cy="1421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5" name="Прямоугольник 54"/>
            <p:cNvSpPr/>
            <p:nvPr/>
          </p:nvSpPr>
          <p:spPr>
            <a:xfrm>
              <a:off x="2765432" y="2250546"/>
              <a:ext cx="2574747" cy="3728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 rot="13280441" flipV="1">
            <a:off x="1744696" y="3447127"/>
            <a:ext cx="1847031" cy="1721588"/>
            <a:chOff x="2765432" y="2250546"/>
            <a:chExt cx="2574747" cy="3728062"/>
          </a:xfrm>
        </p:grpSpPr>
        <p:cxnSp>
          <p:nvCxnSpPr>
            <p:cNvPr id="57" name="Прямая со стрелкой 56"/>
            <p:cNvCxnSpPr/>
            <p:nvPr/>
          </p:nvCxnSpPr>
          <p:spPr>
            <a:xfrm flipV="1">
              <a:off x="2799468" y="2285336"/>
              <a:ext cx="188934" cy="35235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>
              <a:off x="3000024" y="2285336"/>
              <a:ext cx="571424" cy="26127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>
            <a:xfrm flipV="1">
              <a:off x="3571448" y="3075124"/>
              <a:ext cx="209132" cy="18230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59"/>
            <p:cNvCxnSpPr/>
            <p:nvPr/>
          </p:nvCxnSpPr>
          <p:spPr>
            <a:xfrm>
              <a:off x="3780580" y="3075124"/>
              <a:ext cx="306378" cy="1395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 flipV="1">
              <a:off x="4086835" y="3370088"/>
              <a:ext cx="155375" cy="11002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/>
            <p:nvPr/>
          </p:nvCxnSpPr>
          <p:spPr>
            <a:xfrm>
              <a:off x="4242210" y="3377260"/>
              <a:ext cx="266399" cy="7909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/>
            <p:cNvCxnSpPr/>
            <p:nvPr/>
          </p:nvCxnSpPr>
          <p:spPr>
            <a:xfrm flipV="1">
              <a:off x="4503653" y="3591732"/>
              <a:ext cx="124054" cy="5501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/>
            <p:nvPr/>
          </p:nvCxnSpPr>
          <p:spPr>
            <a:xfrm>
              <a:off x="4626549" y="3591732"/>
              <a:ext cx="201278" cy="3489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/>
            <p:nvPr/>
          </p:nvCxnSpPr>
          <p:spPr>
            <a:xfrm flipV="1">
              <a:off x="4813527" y="3660078"/>
              <a:ext cx="173576" cy="2818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/>
            <p:nvPr/>
          </p:nvCxnSpPr>
          <p:spPr>
            <a:xfrm>
              <a:off x="4987103" y="3662553"/>
              <a:ext cx="131711" cy="1384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Прямая со стрелкой 66"/>
            <p:cNvCxnSpPr/>
            <p:nvPr/>
          </p:nvCxnSpPr>
          <p:spPr>
            <a:xfrm flipV="1">
              <a:off x="5119109" y="3660078"/>
              <a:ext cx="67745" cy="1421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8" name="Прямоугольник 67"/>
            <p:cNvSpPr/>
            <p:nvPr/>
          </p:nvSpPr>
          <p:spPr>
            <a:xfrm>
              <a:off x="2765432" y="2250546"/>
              <a:ext cx="2574747" cy="3728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9" name="Группа 68"/>
          <p:cNvGrpSpPr/>
          <p:nvPr/>
        </p:nvGrpSpPr>
        <p:grpSpPr>
          <a:xfrm rot="10632845">
            <a:off x="2198121" y="1991077"/>
            <a:ext cx="2091957" cy="2369914"/>
            <a:chOff x="2765432" y="2250546"/>
            <a:chExt cx="2574747" cy="3728062"/>
          </a:xfrm>
        </p:grpSpPr>
        <p:cxnSp>
          <p:nvCxnSpPr>
            <p:cNvPr id="70" name="Прямая со стрелкой 69"/>
            <p:cNvCxnSpPr/>
            <p:nvPr/>
          </p:nvCxnSpPr>
          <p:spPr>
            <a:xfrm flipV="1">
              <a:off x="2799468" y="2285336"/>
              <a:ext cx="188934" cy="35235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Прямая со стрелкой 70"/>
            <p:cNvCxnSpPr/>
            <p:nvPr/>
          </p:nvCxnSpPr>
          <p:spPr>
            <a:xfrm>
              <a:off x="3000024" y="2285336"/>
              <a:ext cx="571424" cy="26127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/>
            <p:cNvCxnSpPr/>
            <p:nvPr/>
          </p:nvCxnSpPr>
          <p:spPr>
            <a:xfrm flipV="1">
              <a:off x="3571448" y="3075124"/>
              <a:ext cx="209132" cy="18230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Прямая со стрелкой 72"/>
            <p:cNvCxnSpPr/>
            <p:nvPr/>
          </p:nvCxnSpPr>
          <p:spPr>
            <a:xfrm>
              <a:off x="3780580" y="3075124"/>
              <a:ext cx="306378" cy="1395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/>
            <p:cNvCxnSpPr/>
            <p:nvPr/>
          </p:nvCxnSpPr>
          <p:spPr>
            <a:xfrm flipV="1">
              <a:off x="4086835" y="3370088"/>
              <a:ext cx="155375" cy="11002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Прямая со стрелкой 74"/>
            <p:cNvCxnSpPr/>
            <p:nvPr/>
          </p:nvCxnSpPr>
          <p:spPr>
            <a:xfrm>
              <a:off x="4242210" y="3377260"/>
              <a:ext cx="266399" cy="7909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Прямая со стрелкой 75"/>
            <p:cNvCxnSpPr/>
            <p:nvPr/>
          </p:nvCxnSpPr>
          <p:spPr>
            <a:xfrm flipV="1">
              <a:off x="4503653" y="3591732"/>
              <a:ext cx="124054" cy="5501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Прямая со стрелкой 76"/>
            <p:cNvCxnSpPr/>
            <p:nvPr/>
          </p:nvCxnSpPr>
          <p:spPr>
            <a:xfrm>
              <a:off x="4626549" y="3591732"/>
              <a:ext cx="201278" cy="3489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/>
            <p:nvPr/>
          </p:nvCxnSpPr>
          <p:spPr>
            <a:xfrm flipV="1">
              <a:off x="4813527" y="3660078"/>
              <a:ext cx="173576" cy="2818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Прямая со стрелкой 78"/>
            <p:cNvCxnSpPr/>
            <p:nvPr/>
          </p:nvCxnSpPr>
          <p:spPr>
            <a:xfrm>
              <a:off x="4987103" y="3662553"/>
              <a:ext cx="131711" cy="1384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Прямая со стрелкой 79"/>
            <p:cNvCxnSpPr/>
            <p:nvPr/>
          </p:nvCxnSpPr>
          <p:spPr>
            <a:xfrm flipV="1">
              <a:off x="5119109" y="3660078"/>
              <a:ext cx="67745" cy="1421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1" name="Прямоугольник 80"/>
            <p:cNvSpPr/>
            <p:nvPr/>
          </p:nvSpPr>
          <p:spPr>
            <a:xfrm>
              <a:off x="2765432" y="2250546"/>
              <a:ext cx="2574747" cy="3728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2" name="Овал 81"/>
          <p:cNvSpPr/>
          <p:nvPr/>
        </p:nvSpPr>
        <p:spPr>
          <a:xfrm>
            <a:off x="671710" y="5071250"/>
            <a:ext cx="144881" cy="14488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73533" y="3202751"/>
            <a:ext cx="144881" cy="14488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2759517" y="5398109"/>
            <a:ext cx="144881" cy="14488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4137027" y="1962947"/>
            <a:ext cx="144881" cy="14488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3297420" y="1751666"/>
            <a:ext cx="144881" cy="14488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2010716" y="3292276"/>
            <a:ext cx="118283" cy="11828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837039" y="3596228"/>
            <a:ext cx="118283" cy="11828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2132195" y="3605129"/>
            <a:ext cx="118283" cy="11828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2286053" y="3412867"/>
            <a:ext cx="118283" cy="11828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2131309" y="3431725"/>
            <a:ext cx="141007" cy="14100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2" name="Объект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311452"/>
                  </p:ext>
                </p:extLst>
              </p:nvPr>
            </p:nvGraphicFramePr>
            <p:xfrm>
              <a:off x="4523907" y="1380277"/>
              <a:ext cx="7559901" cy="4108958"/>
            </p:xfrm>
            <a:graphic>
              <a:graphicData uri="http://schemas.openxmlformats.org/drawingml/2006/table">
                <a:tbl>
                  <a:tblPr firstRow="1" firstCol="1" bandRow="1">
                    <a:tableStyleId>{22838BEF-8BB2-4498-84A7-C5851F593DF1}</a:tableStyleId>
                  </a:tblPr>
                  <a:tblGrid>
                    <a:gridCol w="46245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43180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29210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71046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466373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826697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406861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  <a:gridCol w="790007">
                      <a:extLst>
                        <a:ext uri="{9D8B030D-6E8A-4147-A177-3AD203B41FA5}">
                          <a16:colId xmlns:a16="http://schemas.microsoft.com/office/drawing/2014/main" xmlns="" val="20008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xmlns="" val="20009"/>
                        </a:ext>
                      </a:extLst>
                    </a:gridCol>
                    <a:gridCol w="825500">
                      <a:extLst>
                        <a:ext uri="{9D8B030D-6E8A-4147-A177-3AD203B41FA5}">
                          <a16:colId xmlns:a16="http://schemas.microsoft.com/office/drawing/2014/main" xmlns="" val="20010"/>
                        </a:ext>
                      </a:extLst>
                    </a:gridCol>
                    <a:gridCol w="683448">
                      <a:extLst>
                        <a:ext uri="{9D8B030D-6E8A-4147-A177-3AD203B41FA5}">
                          <a16:colId xmlns:a16="http://schemas.microsoft.com/office/drawing/2014/main" xmlns="" val="20011"/>
                        </a:ext>
                      </a:extLst>
                    </a:gridCol>
                    <a:gridCol w="800598">
                      <a:extLst>
                        <a:ext uri="{9D8B030D-6E8A-4147-A177-3AD203B41FA5}">
                          <a16:colId xmlns:a16="http://schemas.microsoft.com/office/drawing/2014/main" xmlns="" val="20012"/>
                        </a:ext>
                      </a:extLst>
                    </a:gridCol>
                  </a:tblGrid>
                  <a:tr h="201863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 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 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 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17891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 spc="0" baseline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1800" b="1" i="1" spc="0" baseline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800" b="1" i="1" spc="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1800" b="1" i="1" spc="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158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 spc="0" baseline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1" i="1" spc="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ru-RU" sz="1800" b="1" i="1" spc="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103,31</a:t>
                          </a:r>
                          <a:endParaRPr lang="ru-RU" sz="1800" b="1" spc="0" baseline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103.31</a:t>
                          </a:r>
                          <a:endParaRPr lang="ru-RU" sz="1800" b="1" spc="0" baseline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103.31</a:t>
                          </a:r>
                          <a:endParaRPr lang="ru-RU" sz="1800" b="1" spc="0" baseline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102.88</a:t>
                          </a:r>
                          <a:endParaRPr lang="ru-RU" sz="1800" b="1" spc="0" baseline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101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104.06</a:t>
                          </a:r>
                          <a:endParaRPr lang="ru-RU" sz="1800" b="1" spc="0" baseline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17891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 spc="0" baseline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1800" b="1" i="1" spc="0" baseline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800" b="1" i="1" spc="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1800" b="1" i="1" spc="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109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 spc="0" baseline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1" i="1" spc="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ru-RU" sz="1800" b="1" i="1" spc="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105,68</a:t>
                          </a:r>
                          <a:endParaRPr lang="ru-RU" sz="1800" b="1" spc="0" baseline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105.686</a:t>
                          </a:r>
                          <a:endParaRPr lang="ru-RU" sz="1800" b="1" spc="0" baseline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105.68</a:t>
                          </a:r>
                          <a:endParaRPr lang="ru-RU" sz="1800" b="1" spc="0" baseline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106.11</a:t>
                          </a:r>
                          <a:endParaRPr lang="ru-RU" sz="1800" b="1" spc="0" baseline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108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104.939</a:t>
                          </a:r>
                          <a:endParaRPr lang="ru-RU" sz="1800" b="1" spc="0" baseline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217891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 spc="0" baseline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1800" b="1" i="1" spc="0" baseline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800" b="1" i="1" spc="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1800" b="1" i="1" spc="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83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 spc="0" baseline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1" i="1" spc="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ru-RU" sz="1800" b="1" i="1" spc="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83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83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83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83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83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83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217891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 spc="0" baseline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1800" b="1" i="1" spc="0" baseline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800" b="1" i="1" spc="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1800" b="1" i="1" spc="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91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 spc="0" baseline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1" i="1" spc="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e>
                                  <m:sub>
                                    <m:r>
                                      <a:rPr lang="ru-RU" sz="1800" b="1" i="1" spc="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91</a:t>
                          </a:r>
                          <a:endParaRPr lang="ru-RU" sz="1800" b="1" spc="0" baseline="0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91</a:t>
                          </a:r>
                          <a:endParaRPr lang="ru-RU" sz="1800" b="1" spc="0" baseline="0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u="none" spc="0" baseline="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91</a:t>
                          </a:r>
                          <a:endParaRPr lang="ru-RU" sz="1800" b="1" u="none" spc="0" baseline="0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91</a:t>
                          </a:r>
                          <a:endParaRPr lang="ru-RU" sz="1800" b="1" spc="0" baseline="0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91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91</a:t>
                          </a:r>
                          <a:endParaRPr lang="ru-RU" sz="1800" b="1" spc="0" baseline="0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217891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 spc="0" baseline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1800" b="1" i="1" spc="0" baseline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800" b="1" i="1" spc="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1800" b="1" i="1" spc="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98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 spc="0" baseline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1" i="1" spc="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e>
                                  <m:sub>
                                    <m:r>
                                      <a:rPr lang="ru-RU" sz="1800" b="1" i="1" spc="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98</a:t>
                          </a:r>
                          <a:endParaRPr lang="ru-RU" sz="1800" b="1" spc="0" baseline="0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98</a:t>
                          </a:r>
                          <a:endParaRPr lang="ru-RU" sz="1800" b="1" spc="0" baseline="0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u="none" spc="0" baseline="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98</a:t>
                          </a:r>
                          <a:endParaRPr lang="ru-RU" sz="1800" b="1" u="none" spc="0" baseline="0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98</a:t>
                          </a:r>
                          <a:endParaRPr lang="ru-RU" sz="1800" b="1" spc="0" baseline="0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98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98</a:t>
                          </a:r>
                          <a:endParaRPr lang="ru-RU" sz="1800" b="1" spc="0" baseline="0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217891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 spc="0" baseline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1800" b="1" i="1" spc="0" baseline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800" b="1" i="1" spc="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1800" b="1" i="1" spc="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201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 spc="0" baseline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1" i="1" spc="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e>
                                  <m:sub>
                                    <m:r>
                                      <a:rPr lang="ru-RU" sz="1800" b="1" i="1" spc="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103</a:t>
                          </a:r>
                          <a:endParaRPr lang="ru-RU" sz="1800" b="1" spc="0" baseline="0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103</a:t>
                          </a:r>
                          <a:endParaRPr lang="ru-RU" sz="1800" b="1" spc="0" baseline="0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u="none" spc="0" baseline="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103</a:t>
                          </a:r>
                          <a:endParaRPr lang="ru-RU" sz="1800" b="1" u="none" spc="0" baseline="0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103</a:t>
                          </a:r>
                          <a:endParaRPr lang="ru-RU" sz="1800" b="1" spc="0" baseline="0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102.99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103</a:t>
                          </a:r>
                          <a:endParaRPr lang="ru-RU" sz="1800" b="1" spc="0" baseline="0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217891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 spc="0" baseline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1800" b="1" i="1" spc="0" baseline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800" b="1" i="1" spc="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1800" b="1" i="1" spc="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 spc="0" baseline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1" i="1" spc="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𝐳</m:t>
                                    </m:r>
                                  </m:e>
                                  <m:sub>
                                    <m:r>
                                      <a:rPr lang="ru-RU" sz="1800" b="1" i="1" spc="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2,3156</a:t>
                          </a:r>
                          <a:endParaRPr lang="ru-RU" sz="1800" b="1" spc="0" baseline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2.315</a:t>
                          </a:r>
                          <a:endParaRPr lang="ru-RU" sz="1800" b="1" spc="0" baseline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2.3157</a:t>
                          </a:r>
                          <a:endParaRPr lang="ru-RU" sz="1800" b="1" spc="0" baseline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1.8873</a:t>
                          </a:r>
                          <a:endParaRPr lang="ru-RU" sz="1800" b="1" spc="0" baseline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3.06</a:t>
                          </a:r>
                          <a:endParaRPr lang="ru-RU" sz="1800" b="1" spc="0" baseline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  <a:tr h="217891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 spc="0" baseline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1800" b="1" i="1" spc="0" baseline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800" b="1" i="1" spc="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1800" b="1" i="1" spc="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 spc="0" baseline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1" i="1" spc="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𝐳</m:t>
                                    </m:r>
                                  </m:e>
                                  <m:sub>
                                    <m:r>
                                      <a:rPr lang="ru-RU" sz="1800" b="1" i="1" spc="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8"/>
                      </a:ext>
                    </a:extLst>
                  </a:tr>
                  <a:tr h="217891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 spc="0" baseline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1800" b="1" i="1" spc="0" baseline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800" b="1" i="1" spc="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1800" b="1" i="1" spc="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 spc="0" baseline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1" i="1" spc="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𝐳</m:t>
                                    </m:r>
                                  </m:e>
                                  <m:sub>
                                    <m:r>
                                      <a:rPr lang="ru-RU" sz="1800" b="1" i="1" spc="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solidFill>
                                <a:schemeClr val="tx1"/>
                              </a:solidFill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 dirty="0">
                            <a:solidFill>
                              <a:schemeClr val="tx1"/>
                            </a:solidFill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solidFill>
                                <a:schemeClr val="tx1"/>
                              </a:solidFill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 dirty="0">
                            <a:solidFill>
                              <a:schemeClr val="tx1"/>
                            </a:solidFill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solidFill>
                                <a:schemeClr val="tx1"/>
                              </a:solidFill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 dirty="0">
                            <a:solidFill>
                              <a:schemeClr val="tx1"/>
                            </a:solidFill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solidFill>
                                <a:schemeClr val="tx1"/>
                              </a:solidFill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 dirty="0">
                            <a:solidFill>
                              <a:schemeClr val="tx1"/>
                            </a:solidFill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solidFill>
                                <a:schemeClr val="tx1"/>
                              </a:solidFill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 dirty="0">
                            <a:solidFill>
                              <a:schemeClr val="tx1"/>
                            </a:solidFill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9"/>
                      </a:ext>
                    </a:extLst>
                  </a:tr>
                  <a:tr h="217891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 spc="0" baseline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1800" b="1" i="1" spc="0" baseline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800" b="1" i="1" spc="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1800" b="1" i="1" spc="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 spc="0" baseline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1" i="1" spc="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𝐳</m:t>
                                    </m:r>
                                  </m:e>
                                  <m:sub>
                                    <m:r>
                                      <a:rPr lang="ru-RU" sz="1800" b="1" i="1" spc="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10"/>
                      </a:ext>
                    </a:extLst>
                  </a:tr>
                  <a:tr h="217891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 spc="0" baseline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1800" b="1" i="1" spc="0" baseline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800" b="1" i="1" spc="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1800" b="1" i="1" spc="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 spc="0" baseline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1" i="1" spc="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𝐳</m:t>
                                    </m:r>
                                  </m:e>
                                  <m:sub>
                                    <m:r>
                                      <a:rPr lang="ru-RU" sz="1800" b="1" i="1" spc="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solidFill>
                                <a:schemeClr val="tx1"/>
                              </a:solidFill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 dirty="0">
                            <a:solidFill>
                              <a:schemeClr val="tx1"/>
                            </a:solidFill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solidFill>
                                <a:schemeClr val="tx1"/>
                              </a:solidFill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 dirty="0">
                            <a:solidFill>
                              <a:schemeClr val="tx1"/>
                            </a:solidFill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solidFill>
                                <a:schemeClr val="tx1"/>
                              </a:solidFill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 dirty="0">
                            <a:solidFill>
                              <a:schemeClr val="tx1"/>
                            </a:solidFill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solidFill>
                                <a:schemeClr val="tx1"/>
                              </a:solidFill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 dirty="0">
                            <a:solidFill>
                              <a:schemeClr val="tx1"/>
                            </a:solidFill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solidFill>
                                <a:schemeClr val="tx1"/>
                              </a:solidFill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 dirty="0">
                            <a:solidFill>
                              <a:schemeClr val="tx1"/>
                            </a:solidFill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11"/>
                      </a:ext>
                    </a:extLst>
                  </a:tr>
                  <a:tr h="217891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 spc="0" baseline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1800" b="1" i="1" spc="0" baseline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800" b="1" i="1" spc="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1800" b="1" i="1" spc="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 spc="0" baseline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1" i="1" spc="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𝐳</m:t>
                                    </m:r>
                                  </m:e>
                                  <m:sub>
                                    <m:r>
                                      <a:rPr lang="ru-RU" sz="1800" b="1" i="1" spc="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12"/>
                      </a:ext>
                    </a:extLst>
                  </a:tr>
                  <a:tr h="217891">
                    <a:tc gridSpan="2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b="1" i="1" spc="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ru-RU" sz="1800" b="1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spc="-100" baseline="0" dirty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 </a:t>
                          </a:r>
                          <a:endParaRPr lang="ru-RU" sz="1800" b="1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 </a:t>
                          </a:r>
                          <a:r>
                            <a:rPr lang="ru-RU" sz="1800" spc="0" baseline="0" dirty="0" smtClean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0,00009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spc="-100" baseline="0" dirty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 smtClean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0,00009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spc="-100" baseline="0" dirty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 smtClean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0,00009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spc="-100" baseline="0" dirty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 smtClean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0,00009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spc="-100" baseline="0" dirty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 smtClean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0,00009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spc="-100" baseline="0" dirty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2" name="Объект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311452"/>
                  </p:ext>
                </p:extLst>
              </p:nvPr>
            </p:nvGraphicFramePr>
            <p:xfrm>
              <a:off x="4523907" y="1380277"/>
              <a:ext cx="7559901" cy="4108958"/>
            </p:xfrm>
            <a:graphic>
              <a:graphicData uri="http://schemas.openxmlformats.org/drawingml/2006/table">
                <a:tbl>
                  <a:tblPr firstRow="1" firstCol="1" bandRow="1">
                    <a:tableStyleId>{22838BEF-8BB2-4498-84A7-C5851F593DF1}</a:tableStyleId>
                  </a:tblPr>
                  <a:tblGrid>
                    <a:gridCol w="4624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6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1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921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1046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6637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826697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06861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90007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825500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  <a:gridCol w="683448">
                      <a:extLst>
                        <a:ext uri="{9D8B030D-6E8A-4147-A177-3AD203B41FA5}">
                          <a16:colId xmlns:a16="http://schemas.microsoft.com/office/drawing/2014/main" val="20011"/>
                        </a:ext>
                      </a:extLst>
                    </a:gridCol>
                    <a:gridCol w="800598">
                      <a:extLst>
                        <a:ext uri="{9D8B030D-6E8A-4147-A177-3AD203B41FA5}">
                          <a16:colId xmlns:a16="http://schemas.microsoft.com/office/drawing/2014/main" val="20012"/>
                        </a:ext>
                      </a:extLst>
                    </a:gridCol>
                  </a:tblGrid>
                  <a:tr h="293497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 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 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 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349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316" t="-102083" r="-1535526" b="-124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158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202817" t="-102083" r="-1449296" b="-124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103,31</a:t>
                          </a:r>
                          <a:endParaRPr lang="ru-RU" sz="1800" b="1" spc="0" baseline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103.31</a:t>
                          </a:r>
                          <a:endParaRPr lang="ru-RU" sz="1800" b="1" spc="0" baseline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103.31</a:t>
                          </a:r>
                          <a:endParaRPr lang="ru-RU" sz="1800" b="1" spc="0" baseline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102.88</a:t>
                          </a:r>
                          <a:endParaRPr lang="ru-RU" sz="1800" b="1" spc="0" baseline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101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104.06</a:t>
                          </a:r>
                          <a:endParaRPr lang="ru-RU" sz="1800" b="1" spc="0" baseline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349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316" t="-197959" r="-1535526" b="-1122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109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202817" t="-197959" r="-1449296" b="-1122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105,68</a:t>
                          </a:r>
                          <a:endParaRPr lang="ru-RU" sz="1800" b="1" spc="0" baseline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105.686</a:t>
                          </a:r>
                          <a:endParaRPr lang="ru-RU" sz="1800" b="1" spc="0" baseline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105.68</a:t>
                          </a:r>
                          <a:endParaRPr lang="ru-RU" sz="1800" b="1" spc="0" baseline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106.11</a:t>
                          </a:r>
                          <a:endParaRPr lang="ru-RU" sz="1800" b="1" spc="0" baseline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108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104.939</a:t>
                          </a:r>
                          <a:endParaRPr lang="ru-RU" sz="1800" b="1" spc="0" baseline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349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316" t="-304167" r="-1535526" b="-10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83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202817" t="-304167" r="-1449296" b="-10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83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83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83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83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83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83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349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316" t="-404167" r="-1535526" b="-9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91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202817" t="-404167" r="-1449296" b="-9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91</a:t>
                          </a:r>
                          <a:endParaRPr lang="ru-RU" sz="1800" b="1" spc="0" baseline="0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91</a:t>
                          </a:r>
                          <a:endParaRPr lang="ru-RU" sz="1800" b="1" spc="0" baseline="0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u="none" spc="0" baseline="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91</a:t>
                          </a:r>
                          <a:endParaRPr lang="ru-RU" sz="1800" b="1" u="none" spc="0" baseline="0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91</a:t>
                          </a:r>
                          <a:endParaRPr lang="ru-RU" sz="1800" b="1" spc="0" baseline="0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91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91</a:t>
                          </a:r>
                          <a:endParaRPr lang="ru-RU" sz="1800" b="1" spc="0" baseline="0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9349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316" t="-504167" r="-1535526" b="-8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98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202817" t="-504167" r="-1449296" b="-8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98</a:t>
                          </a:r>
                          <a:endParaRPr lang="ru-RU" sz="1800" b="1" spc="0" baseline="0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98</a:t>
                          </a:r>
                          <a:endParaRPr lang="ru-RU" sz="1800" b="1" spc="0" baseline="0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u="none" spc="0" baseline="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98</a:t>
                          </a:r>
                          <a:endParaRPr lang="ru-RU" sz="1800" b="1" u="none" spc="0" baseline="0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98</a:t>
                          </a:r>
                          <a:endParaRPr lang="ru-RU" sz="1800" b="1" spc="0" baseline="0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98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98</a:t>
                          </a:r>
                          <a:endParaRPr lang="ru-RU" sz="1800" b="1" spc="0" baseline="0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9349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316" t="-591837" r="-1535526" b="-7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201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202817" t="-591837" r="-1449296" b="-7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103</a:t>
                          </a:r>
                          <a:endParaRPr lang="ru-RU" sz="1800" b="1" spc="0" baseline="0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103</a:t>
                          </a:r>
                          <a:endParaRPr lang="ru-RU" sz="1800" b="1" spc="0" baseline="0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u="none" spc="0" baseline="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103</a:t>
                          </a:r>
                          <a:endParaRPr lang="ru-RU" sz="1800" b="1" u="none" spc="0" baseline="0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103</a:t>
                          </a:r>
                          <a:endParaRPr lang="ru-RU" sz="1800" b="1" spc="0" baseline="0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102.99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103</a:t>
                          </a:r>
                          <a:endParaRPr lang="ru-RU" sz="1800" b="1" spc="0" baseline="0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9349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316" t="-706250" r="-1535526" b="-6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202817" t="-706250" r="-1449296" b="-6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2,3156</a:t>
                          </a:r>
                          <a:endParaRPr lang="ru-RU" sz="1800" b="1" spc="0" baseline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2.315</a:t>
                          </a:r>
                          <a:endParaRPr lang="ru-RU" sz="1800" b="1" spc="0" baseline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2.3157</a:t>
                          </a:r>
                          <a:endParaRPr lang="ru-RU" sz="1800" b="1" spc="0" baseline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1.8873</a:t>
                          </a:r>
                          <a:endParaRPr lang="ru-RU" sz="1800" b="1" spc="0" baseline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spc="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3.06</a:t>
                          </a:r>
                          <a:endParaRPr lang="ru-RU" sz="1800" b="1" spc="0" baseline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9349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316" t="-806250" r="-1535526" b="-5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202817" t="-806250" r="-1449296" b="-5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9349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316" t="-906250" r="-1535526" b="-4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202817" t="-906250" r="-1449296" b="-4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solidFill>
                                <a:schemeClr val="tx1"/>
                              </a:solidFill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 dirty="0">
                            <a:solidFill>
                              <a:schemeClr val="tx1"/>
                            </a:solidFill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solidFill>
                                <a:schemeClr val="tx1"/>
                              </a:solidFill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 dirty="0">
                            <a:solidFill>
                              <a:schemeClr val="tx1"/>
                            </a:solidFill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solidFill>
                                <a:schemeClr val="tx1"/>
                              </a:solidFill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 dirty="0">
                            <a:solidFill>
                              <a:schemeClr val="tx1"/>
                            </a:solidFill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solidFill>
                                <a:schemeClr val="tx1"/>
                              </a:solidFill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 dirty="0">
                            <a:solidFill>
                              <a:schemeClr val="tx1"/>
                            </a:solidFill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solidFill>
                                <a:schemeClr val="tx1"/>
                              </a:solidFill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 dirty="0">
                            <a:solidFill>
                              <a:schemeClr val="tx1"/>
                            </a:solidFill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9349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316" t="-1006250" r="-1535526" b="-3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202817" t="-1006250" r="-1449296" b="-3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9349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316" t="-1083673" r="-1535526" b="-236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202817" t="-1083673" r="-1449296" b="-236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solidFill>
                                <a:schemeClr val="tx1"/>
                              </a:solidFill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 dirty="0">
                            <a:solidFill>
                              <a:schemeClr val="tx1"/>
                            </a:solidFill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solidFill>
                                <a:schemeClr val="tx1"/>
                              </a:solidFill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 dirty="0">
                            <a:solidFill>
                              <a:schemeClr val="tx1"/>
                            </a:solidFill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solidFill>
                                <a:schemeClr val="tx1"/>
                              </a:solidFill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 dirty="0">
                            <a:solidFill>
                              <a:schemeClr val="tx1"/>
                            </a:solidFill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solidFill>
                                <a:schemeClr val="tx1"/>
                              </a:solidFill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 dirty="0">
                            <a:solidFill>
                              <a:schemeClr val="tx1"/>
                            </a:solidFill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solidFill>
                                <a:schemeClr val="tx1"/>
                              </a:solidFill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 dirty="0">
                            <a:solidFill>
                              <a:schemeClr val="tx1"/>
                            </a:solidFill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9349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316" t="-1208333" r="-1535526" b="-14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202817" t="-1208333" r="-1449296" b="-14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93497">
                    <a:tc grid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699" t="-1308333" r="-769231" b="-41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spc="-100" baseline="0" dirty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 </a:t>
                          </a:r>
                          <a:endParaRPr lang="ru-RU" sz="1800" b="1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 </a:t>
                          </a:r>
                          <a:r>
                            <a:rPr lang="ru-RU" sz="1800" spc="0" baseline="0" dirty="0" smtClean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0,00009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spc="-100" baseline="0" dirty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 smtClean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0,00009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spc="-100" baseline="0" dirty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 smtClean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0,00009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spc="-100" baseline="0" dirty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 smtClean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0,00009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spc="-100" baseline="0" dirty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spc="0" baseline="0" dirty="0" smtClean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0,00009</a:t>
                          </a:r>
                          <a:endParaRPr lang="ru-RU" sz="1800" spc="0" baseline="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spc="-100" baseline="0" dirty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3" name="Прямая соединительная линия 92"/>
          <p:cNvCxnSpPr/>
          <p:nvPr/>
        </p:nvCxnSpPr>
        <p:spPr>
          <a:xfrm flipH="1">
            <a:off x="4428892" y="1367615"/>
            <a:ext cx="20591" cy="5293305"/>
          </a:xfrm>
          <a:prstGeom prst="line">
            <a:avLst/>
          </a:prstGeom>
          <a:ln>
            <a:solidFill>
              <a:srgbClr val="006C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6143701" y="1061183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7331511" y="1048745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ru-RU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8573039" y="1048745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ru-RU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9795677" y="1030457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ru-RU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11134801" y="1042895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ru-RU" dirty="0"/>
          </a:p>
        </p:txBody>
      </p:sp>
      <p:sp>
        <p:nvSpPr>
          <p:cNvPr id="99" name="Объект 2"/>
          <p:cNvSpPr txBox="1">
            <a:spLocks/>
          </p:cNvSpPr>
          <p:nvPr/>
        </p:nvSpPr>
        <p:spPr>
          <a:xfrm>
            <a:off x="211039" y="5504434"/>
            <a:ext cx="4039348" cy="8687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1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Схематичное представление множественных запусков (</a:t>
            </a:r>
            <a:r>
              <a:rPr lang="ru-RU" sz="2100" i="1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мультистарт</a:t>
            </a:r>
            <a:r>
              <a:rPr lang="ru-RU" sz="21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0" name="Объект 2"/>
          <p:cNvSpPr txBox="1">
            <a:spLocks/>
          </p:cNvSpPr>
          <p:nvPr/>
        </p:nvSpPr>
        <p:spPr>
          <a:xfrm>
            <a:off x="4627988" y="5675282"/>
            <a:ext cx="7160153" cy="42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Результаты тестирования </a:t>
            </a:r>
            <a:r>
              <a:rPr lang="ru-RU" sz="1800" i="1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мультистарт</a:t>
            </a:r>
            <a:r>
              <a:rPr lang="en-US" sz="1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endParaRPr lang="ru-RU" sz="1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8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48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9730" y="128790"/>
            <a:ext cx="10808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Физически неверное распределение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</a:rPr>
              <a:t>перетоков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118304" y="1588258"/>
            <a:ext cx="793215" cy="79321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080005" y="1588257"/>
            <a:ext cx="793215" cy="79321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599154" y="3604345"/>
            <a:ext cx="793215" cy="79321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>
            <a:stCxn id="8" idx="5"/>
            <a:endCxn id="10" idx="1"/>
          </p:cNvCxnSpPr>
          <p:nvPr/>
        </p:nvCxnSpPr>
        <p:spPr>
          <a:xfrm>
            <a:off x="1795355" y="2265309"/>
            <a:ext cx="919963" cy="1455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9" idx="3"/>
            <a:endCxn id="10" idx="7"/>
          </p:cNvCxnSpPr>
          <p:nvPr/>
        </p:nvCxnSpPr>
        <p:spPr>
          <a:xfrm flipH="1">
            <a:off x="3276205" y="2265308"/>
            <a:ext cx="919964" cy="14552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8" idx="6"/>
            <a:endCxn id="9" idx="2"/>
          </p:cNvCxnSpPr>
          <p:nvPr/>
        </p:nvCxnSpPr>
        <p:spPr>
          <a:xfrm flipV="1">
            <a:off x="1911519" y="1984865"/>
            <a:ext cx="2168486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Надпись 18"/>
              <p:cNvSpPr txBox="1"/>
              <p:nvPr/>
            </p:nvSpPr>
            <p:spPr>
              <a:xfrm>
                <a:off x="4900497" y="1613389"/>
                <a:ext cx="544195" cy="3714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Надпись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497" y="1613389"/>
                <a:ext cx="544195" cy="371475"/>
              </a:xfrm>
              <a:prstGeom prst="rect">
                <a:avLst/>
              </a:prstGeom>
              <a:blipFill>
                <a:blip r:embed="rId3"/>
                <a:stretch>
                  <a:fillRect r="-12360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Надпись 18"/>
              <p:cNvSpPr txBox="1"/>
              <p:nvPr/>
            </p:nvSpPr>
            <p:spPr>
              <a:xfrm>
                <a:off x="3464089" y="3873297"/>
                <a:ext cx="544195" cy="3714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sub>
                      </m:sSub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Надпись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089" y="3873297"/>
                <a:ext cx="544195" cy="371475"/>
              </a:xfrm>
              <a:prstGeom prst="rect">
                <a:avLst/>
              </a:prstGeom>
              <a:blipFill>
                <a:blip r:embed="rId4"/>
                <a:stretch>
                  <a:fillRect r="-1111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637149" y="2861560"/>
                <a:ext cx="548740" cy="485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149" y="2861560"/>
                <a:ext cx="548740" cy="485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 стрелкой 16"/>
          <p:cNvCxnSpPr/>
          <p:nvPr/>
        </p:nvCxnSpPr>
        <p:spPr>
          <a:xfrm>
            <a:off x="1757862" y="2381472"/>
            <a:ext cx="830708" cy="13390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382327" y="2371501"/>
            <a:ext cx="847923" cy="1339037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782310" y="2861560"/>
                <a:ext cx="554062" cy="485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310" y="2861560"/>
                <a:ext cx="554062" cy="485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/>
          <p:cNvCxnSpPr/>
          <p:nvPr/>
        </p:nvCxnSpPr>
        <p:spPr>
          <a:xfrm flipV="1">
            <a:off x="1993960" y="2069638"/>
            <a:ext cx="2014324" cy="6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1993960" y="1886761"/>
            <a:ext cx="2014324" cy="61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2344068" y="1488072"/>
                <a:ext cx="5492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068" y="1488072"/>
                <a:ext cx="549253" cy="369332"/>
              </a:xfrm>
              <a:prstGeom prst="rect">
                <a:avLst/>
              </a:prstGeom>
              <a:blipFill>
                <a:blip r:embed="rId7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3120767" y="2046614"/>
                <a:ext cx="5439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767" y="2046614"/>
                <a:ext cx="543931" cy="369332"/>
              </a:xfrm>
              <a:prstGeom prst="rect">
                <a:avLst/>
              </a:prstGeom>
              <a:blipFill>
                <a:blip r:embed="rId8"/>
                <a:stretch>
                  <a:fillRect r="-112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Надпись 18"/>
              <p:cNvSpPr txBox="1"/>
              <p:nvPr/>
            </p:nvSpPr>
            <p:spPr>
              <a:xfrm>
                <a:off x="413657" y="1615940"/>
                <a:ext cx="544195" cy="3714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i="1" smtClean="0">
                                  <a:effectLst/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ru-RU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Надпись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7" y="1615940"/>
                <a:ext cx="544195" cy="371475"/>
              </a:xfrm>
              <a:prstGeom prst="rect">
                <a:avLst/>
              </a:prstGeom>
              <a:blipFill>
                <a:blip r:embed="rId9"/>
                <a:stretch>
                  <a:fillRect r="-10112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>
            <a:off x="215900" y="824826"/>
            <a:ext cx="11772900" cy="0"/>
          </a:xfrm>
          <a:prstGeom prst="line">
            <a:avLst/>
          </a:prstGeom>
          <a:ln>
            <a:solidFill>
              <a:srgbClr val="006C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6103258" y="824826"/>
            <a:ext cx="2" cy="3739393"/>
          </a:xfrm>
          <a:prstGeom prst="line">
            <a:avLst/>
          </a:prstGeom>
          <a:ln>
            <a:solidFill>
              <a:srgbClr val="006C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6103258" y="2742692"/>
            <a:ext cx="5885542" cy="15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бъект 2"/>
          <p:cNvSpPr txBox="1">
            <a:spLocks/>
          </p:cNvSpPr>
          <p:nvPr/>
        </p:nvSpPr>
        <p:spPr>
          <a:xfrm>
            <a:off x="223684" y="979524"/>
            <a:ext cx="5698688" cy="386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Визуализация распределения мощности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Объект 2"/>
              <p:cNvSpPr txBox="1">
                <a:spLocks/>
              </p:cNvSpPr>
              <p:nvPr/>
            </p:nvSpPr>
            <p:spPr>
              <a:xfrm>
                <a:off x="6196685" y="785672"/>
                <a:ext cx="5698688" cy="11940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2000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Двусторонние перетоки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ru-RU" sz="2000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ru-RU" sz="2000" b="0" i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ru-RU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ru-RU" sz="2000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физически неверны, т.к. </a:t>
                </a:r>
                <a:r>
                  <a:rPr lang="ru-RU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каждая линия электропередачи в каждом конкретном режиме может работать только в одном </a:t>
                </a:r>
                <a:r>
                  <a:rPr lang="ru-RU" sz="2000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направлении.</a:t>
                </a:r>
              </a:p>
            </p:txBody>
          </p:sp>
        </mc:Choice>
        <mc:Fallback xmlns="">
          <p:sp>
            <p:nvSpPr>
              <p:cNvPr id="29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685" y="785672"/>
                <a:ext cx="5698688" cy="1194013"/>
              </a:xfrm>
              <a:prstGeom prst="rect">
                <a:avLst/>
              </a:prstGeom>
              <a:blipFill>
                <a:blip r:embed="rId10"/>
                <a:stretch>
                  <a:fillRect l="-1071" t="-5102"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Объект 2"/>
              <p:cNvSpPr txBox="1">
                <a:spLocks/>
              </p:cNvSpPr>
              <p:nvPr/>
            </p:nvSpPr>
            <p:spPr>
              <a:xfrm>
                <a:off x="6237828" y="1911272"/>
                <a:ext cx="5678731" cy="781508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2000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Предлагаемое решение: </a:t>
                </a:r>
                <a14:m>
                  <m:oMath xmlns:m="http://schemas.openxmlformats.org/officeDocument/2006/math">
                    <m:r>
                      <a:rPr lang="ru-RU" sz="18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ru-RU" sz="1800" b="0" i="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b="0" i="1" smtClean="0">
                            <a:latin typeface="Cambria Math" panose="02040503050406030204" pitchFamily="18" charset="0"/>
                          </a:rPr>
                          <m:t>                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18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ru-RU" sz="18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ru-RU" sz="18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ru-RU" sz="18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m:t> ,</m:t>
                    </m:r>
                    <m:r>
                      <m:rPr>
                        <m:nor/>
                      </m:rPr>
                      <a:rPr lang="ru-RU" sz="1800" dirty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ru-RU" sz="18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ru-RU" sz="18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ru-RU" sz="18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r>
                  <a:rPr lang="ru-RU" sz="1800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        (7)</a:t>
                </a:r>
              </a:p>
            </p:txBody>
          </p:sp>
        </mc:Choice>
        <mc:Fallback xmlns="">
          <p:sp>
            <p:nvSpPr>
              <p:cNvPr id="30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828" y="1911272"/>
                <a:ext cx="5678731" cy="781508"/>
              </a:xfrm>
              <a:prstGeom prst="rect">
                <a:avLst/>
              </a:prstGeom>
              <a:blipFill>
                <a:blip r:embed="rId11"/>
                <a:stretch>
                  <a:fillRect l="-964" t="-6923" b="-692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Объект 2"/>
              <p:cNvSpPr txBox="1">
                <a:spLocks/>
              </p:cNvSpPr>
              <p:nvPr/>
            </p:nvSpPr>
            <p:spPr>
              <a:xfrm>
                <a:off x="6227850" y="2877721"/>
                <a:ext cx="5800864" cy="9471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2000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Появляется лишний переток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ru-RU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−</m:t>
                    </m:r>
                  </m:oMath>
                </a14:m>
                <a:r>
                  <a:rPr lang="ru-RU" sz="2000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ru-RU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ф</a:t>
                </a:r>
                <a:r>
                  <a:rPr lang="ru-RU" sz="2000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изически неверно, т.к. генераторной мощности достаточно в обоих профицитных узлах. </a:t>
                </a:r>
              </a:p>
            </p:txBody>
          </p:sp>
        </mc:Choice>
        <mc:Fallback xmlns="">
          <p:sp>
            <p:nvSpPr>
              <p:cNvPr id="31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850" y="2877721"/>
                <a:ext cx="5800864" cy="947166"/>
              </a:xfrm>
              <a:prstGeom prst="rect">
                <a:avLst/>
              </a:prstGeom>
              <a:blipFill>
                <a:blip r:embed="rId12"/>
                <a:stretch>
                  <a:fillRect l="-1157" t="-5806" r="-315" b="-90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Таблица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0454786"/>
                  </p:ext>
                </p:extLst>
              </p:nvPr>
            </p:nvGraphicFramePr>
            <p:xfrm>
              <a:off x="197757" y="4746536"/>
              <a:ext cx="11105245" cy="1467485"/>
            </p:xfrm>
            <a:graphic>
              <a:graphicData uri="http://schemas.openxmlformats.org/drawingml/2006/table">
                <a:tbl>
                  <a:tblPr firstRow="1" firstCol="1" bandRow="1">
                    <a:tableStyleId>{22838BEF-8BB2-4498-84A7-C5851F593DF1}</a:tableStyleId>
                  </a:tblPr>
                  <a:tblGrid>
                    <a:gridCol w="13310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20770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174193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734541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734541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734541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734541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844454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  <a:gridCol w="721138">
                      <a:extLst>
                        <a:ext uri="{9D8B030D-6E8A-4147-A177-3AD203B41FA5}">
                          <a16:colId xmlns:a16="http://schemas.microsoft.com/office/drawing/2014/main" xmlns="" val="20008"/>
                        </a:ext>
                      </a:extLst>
                    </a:gridCol>
                    <a:gridCol w="722478">
                      <a:extLst>
                        <a:ext uri="{9D8B030D-6E8A-4147-A177-3AD203B41FA5}">
                          <a16:colId xmlns:a16="http://schemas.microsoft.com/office/drawing/2014/main" xmlns="" val="20009"/>
                        </a:ext>
                      </a:extLst>
                    </a:gridCol>
                    <a:gridCol w="721138">
                      <a:extLst>
                        <a:ext uri="{9D8B030D-6E8A-4147-A177-3AD203B41FA5}">
                          <a16:colId xmlns:a16="http://schemas.microsoft.com/office/drawing/2014/main" xmlns="" val="20010"/>
                        </a:ext>
                      </a:extLst>
                    </a:gridCol>
                    <a:gridCol w="722478">
                      <a:extLst>
                        <a:ext uri="{9D8B030D-6E8A-4147-A177-3AD203B41FA5}">
                          <a16:colId xmlns:a16="http://schemas.microsoft.com/office/drawing/2014/main" xmlns="" val="20011"/>
                        </a:ext>
                      </a:extLst>
                    </a:gridCol>
                    <a:gridCol w="722478">
                      <a:extLst>
                        <a:ext uri="{9D8B030D-6E8A-4147-A177-3AD203B41FA5}">
                          <a16:colId xmlns:a16="http://schemas.microsoft.com/office/drawing/2014/main" xmlns="" val="20012"/>
                        </a:ext>
                      </a:extLst>
                    </a:gridCol>
                  </a:tblGrid>
                  <a:tr h="243495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 </a:t>
                          </a:r>
                          <a:endParaRPr lang="ru-RU" sz="2800" b="1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18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8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800" b="1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18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8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800" b="1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18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8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800" b="1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18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8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800" b="1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18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8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800" b="1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18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8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800" b="1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18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8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800" b="1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18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8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800" b="1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18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8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800" b="1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18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8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800" b="1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18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8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800" b="1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18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8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800" b="1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19402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 </a:t>
                          </a:r>
                          <a:endParaRPr lang="ru-RU" sz="280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158</a:t>
                          </a:r>
                          <a:endParaRPr lang="ru-RU" sz="280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109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83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91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98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201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62291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 </a:t>
                          </a:r>
                          <a:endParaRPr lang="ru-RU" sz="2800" b="1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800" b="1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800" b="1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800" b="1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e>
                                  <m:sub>
                                    <m: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800" b="1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e>
                                  <m:sub>
                                    <m: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800" b="1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e>
                                  <m:sub>
                                    <m: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800" b="1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𝐳</m:t>
                                    </m:r>
                                  </m:e>
                                  <m:sub>
                                    <m: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800" b="1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𝐳</m:t>
                                    </m:r>
                                  </m:e>
                                  <m:sub>
                                    <m: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800" b="1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𝐳</m:t>
                                    </m:r>
                                  </m:e>
                                  <m:sub>
                                    <m: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800" b="1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𝐳</m:t>
                                    </m:r>
                                  </m:e>
                                  <m:sub>
                                    <m: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800" b="1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𝐳</m:t>
                                    </m:r>
                                  </m:e>
                                  <m:sub>
                                    <m: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800" b="1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𝐳</m:t>
                                    </m:r>
                                  </m:e>
                                  <m:sub>
                                    <m:r>
                                      <a:rPr lang="ru-RU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800" b="1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219402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ШФГС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103,94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105,21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83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91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98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102</a:t>
                          </a:r>
                          <a:endParaRPr lang="ru-RU" sz="280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280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219402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Решатель</a:t>
                          </a:r>
                          <a:endParaRPr lang="ru-RU" sz="280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101</a:t>
                          </a:r>
                          <a:endParaRPr lang="ru-RU" sz="280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108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83</a:t>
                          </a:r>
                          <a:endParaRPr lang="ru-RU" sz="280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91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98</a:t>
                          </a:r>
                          <a:endParaRPr lang="ru-RU" sz="280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102</a:t>
                          </a:r>
                          <a:endParaRPr lang="ru-RU" sz="280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280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280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280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Таблица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0454786"/>
                  </p:ext>
                </p:extLst>
              </p:nvPr>
            </p:nvGraphicFramePr>
            <p:xfrm>
              <a:off x="197757" y="4746536"/>
              <a:ext cx="11105245" cy="1467485"/>
            </p:xfrm>
            <a:graphic>
              <a:graphicData uri="http://schemas.openxmlformats.org/drawingml/2006/table">
                <a:tbl>
                  <a:tblPr firstRow="1" firstCol="1" bandRow="1">
                    <a:tableStyleId>{22838BEF-8BB2-4498-84A7-C5851F593DF1}</a:tableStyleId>
                  </a:tblPr>
                  <a:tblGrid>
                    <a:gridCol w="13310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0770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7419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3454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34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3454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34541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844454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2113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722478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21138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  <a:gridCol w="722478">
                      <a:extLst>
                        <a:ext uri="{9D8B030D-6E8A-4147-A177-3AD203B41FA5}">
                          <a16:colId xmlns:a16="http://schemas.microsoft.com/office/drawing/2014/main" val="20011"/>
                        </a:ext>
                      </a:extLst>
                    </a:gridCol>
                    <a:gridCol w="722478">
                      <a:extLst>
                        <a:ext uri="{9D8B030D-6E8A-4147-A177-3AD203B41FA5}">
                          <a16:colId xmlns:a16="http://schemas.microsoft.com/office/drawing/2014/main" val="20012"/>
                        </a:ext>
                      </a:extLst>
                    </a:gridCol>
                  </a:tblGrid>
                  <a:tr h="293497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 </a:t>
                          </a:r>
                          <a:endParaRPr lang="ru-RU" sz="2800" b="1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3"/>
                          <a:stretch>
                            <a:fillRect l="-110050" t="-2083" r="-707538" b="-4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3"/>
                          <a:stretch>
                            <a:fillRect l="-216580" t="-2083" r="-629534" b="-4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3"/>
                          <a:stretch>
                            <a:fillRect l="-509167" t="-2083" r="-912500" b="-4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3"/>
                          <a:stretch>
                            <a:fillRect l="-604132" t="-2083" r="-804959" b="-4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3"/>
                          <a:stretch>
                            <a:fillRect l="-710000" t="-2083" r="-711667" b="-4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3"/>
                          <a:stretch>
                            <a:fillRect l="-803306" t="-2083" r="-605785" b="-4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3"/>
                          <a:stretch>
                            <a:fillRect l="-792029" t="-2083" r="-431159" b="-4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3"/>
                          <a:stretch>
                            <a:fillRect l="-1034454" t="-2083" r="-400000" b="-4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3"/>
                          <a:stretch>
                            <a:fillRect l="-1144068" t="-2083" r="-303390" b="-4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3"/>
                          <a:stretch>
                            <a:fillRect l="-1233613" t="-2083" r="-200840" b="-4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3"/>
                          <a:stretch>
                            <a:fillRect l="-1344915" t="-2083" r="-102542" b="-4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3"/>
                          <a:stretch>
                            <a:fillRect l="-1432773" t="-2083" r="-1681" b="-445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3497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 </a:t>
                          </a:r>
                          <a:endParaRPr lang="ru-RU" sz="280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158</a:t>
                          </a:r>
                          <a:endParaRPr lang="ru-RU" sz="280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109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83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91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98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201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3497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 </a:t>
                          </a:r>
                          <a:endParaRPr lang="ru-RU" sz="2800" b="1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3"/>
                          <a:stretch>
                            <a:fillRect l="-110050" t="-204167" r="-707538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3"/>
                          <a:stretch>
                            <a:fillRect l="-216580" t="-204167" r="-629534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3"/>
                          <a:stretch>
                            <a:fillRect l="-509167" t="-204167" r="-912500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3"/>
                          <a:stretch>
                            <a:fillRect l="-604132" t="-204167" r="-804959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3"/>
                          <a:stretch>
                            <a:fillRect l="-710000" t="-204167" r="-711667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3"/>
                          <a:stretch>
                            <a:fillRect l="-803306" t="-204167" r="-605785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3"/>
                          <a:stretch>
                            <a:fillRect l="-792029" t="-204167" r="-431159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3"/>
                          <a:stretch>
                            <a:fillRect l="-1034454" t="-204167" r="-400000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3"/>
                          <a:stretch>
                            <a:fillRect l="-1144068" t="-204167" r="-303390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3"/>
                          <a:stretch>
                            <a:fillRect l="-1233613" t="-204167" r="-200840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3"/>
                          <a:stretch>
                            <a:fillRect l="-1344915" t="-204167" r="-102542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3"/>
                          <a:stretch>
                            <a:fillRect l="-1432773" t="-204167" r="-1681" b="-24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3497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ШФГС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103,94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105,21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83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91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98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102</a:t>
                          </a:r>
                          <a:endParaRPr lang="ru-RU" sz="280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280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3497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Решатель</a:t>
                          </a:r>
                          <a:endParaRPr lang="ru-RU" sz="280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101</a:t>
                          </a:r>
                          <a:endParaRPr lang="ru-RU" sz="280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108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83</a:t>
                          </a:r>
                          <a:endParaRPr lang="ru-RU" sz="280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91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98</a:t>
                          </a:r>
                          <a:endParaRPr lang="ru-RU" sz="280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102</a:t>
                          </a:r>
                          <a:endParaRPr lang="ru-RU" sz="280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280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280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10</a:t>
                          </a:r>
                          <a:endParaRPr lang="ru-RU" sz="280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  <a:endParaRPr lang="ru-RU" sz="2800" dirty="0">
                            <a:effectLst/>
                            <a:latin typeface="Segoe UI Semilight" panose="020B0402040204020203" pitchFamily="34" charset="0"/>
                            <a:ea typeface="Calibri" panose="020F0502020204030204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3" name="Объект 2"/>
          <p:cNvSpPr txBox="1">
            <a:spLocks/>
          </p:cNvSpPr>
          <p:nvPr/>
        </p:nvSpPr>
        <p:spPr>
          <a:xfrm>
            <a:off x="6216640" y="3829842"/>
            <a:ext cx="5678731" cy="72126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Предлагаемое решение: </a:t>
            </a:r>
          </a:p>
          <a:p>
            <a:pPr marL="0" indent="0">
              <a:buNone/>
            </a:pPr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Модификации моделей и подходов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977844" y="5577131"/>
            <a:ext cx="59343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a typeface="Segoe UI Symbol" panose="020B0502040204020203" pitchFamily="34" charset="0"/>
              </a:rPr>
              <a:t>3,96</a:t>
            </a:r>
            <a:endParaRPr lang="ru-RU" sz="2800" dirty="0"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886392" y="5587102"/>
            <a:ext cx="30168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a typeface="Segoe UI Symbol" panose="020B0502040204020203" pitchFamily="34" charset="0"/>
              </a:rPr>
              <a:t>0</a:t>
            </a:r>
            <a:endParaRPr lang="ru-RU" sz="2800" dirty="0"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10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49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9730" y="128790"/>
            <a:ext cx="11037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Замена целевой функции и балансовых ограничений 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35920" y="1007706"/>
            <a:ext cx="11366500" cy="0"/>
          </a:xfrm>
          <a:prstGeom prst="line">
            <a:avLst/>
          </a:prstGeom>
          <a:ln>
            <a:solidFill>
              <a:srgbClr val="006C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6123279" y="1007706"/>
            <a:ext cx="1" cy="5283366"/>
          </a:xfrm>
          <a:prstGeom prst="line">
            <a:avLst/>
          </a:prstGeom>
          <a:ln>
            <a:solidFill>
              <a:srgbClr val="006C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0715969"/>
                  </p:ext>
                </p:extLst>
              </p:nvPr>
            </p:nvGraphicFramePr>
            <p:xfrm>
              <a:off x="184182" y="3224613"/>
              <a:ext cx="5925458" cy="14199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3843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687025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9360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sz="18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sz="18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𝑗</m:t>
                                    </m:r>
                                    <m: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ru-RU" sz="18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8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800" b="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800" b="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ru-RU" sz="1800" b="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𝑗𝑖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ru-RU" sz="18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ru-RU" sz="18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𝑗𝑖</m:t>
                                        </m:r>
                                      </m:sub>
                                    </m:sSub>
                                    <m: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</m:e>
                                </m:nary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𝑗</m:t>
                                    </m:r>
                                    <m:r>
                                      <a:rPr lang="en-US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18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ru-RU" sz="18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ru-RU" sz="18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=0</m:t>
                                </m:r>
                                <m:r>
                                  <a:rPr lang="en-US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Segoe UI Semilight" panose="020B0402040204020203" pitchFamily="34" charset="0"/>
                                    <a:cs typeface="Segoe UI Semilight" panose="020B0402040204020203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/>
                          </a:r>
                          <a:b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=1,…,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𝑗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=1,…,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  <a:p>
                          <a:pPr algn="ctr"/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0715969"/>
                  </p:ext>
                </p:extLst>
              </p:nvPr>
            </p:nvGraphicFramePr>
            <p:xfrm>
              <a:off x="184182" y="3224613"/>
              <a:ext cx="5925458" cy="14199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384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70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41998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13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Таблица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4481998"/>
                  </p:ext>
                </p:extLst>
              </p:nvPr>
            </p:nvGraphicFramePr>
            <p:xfrm>
              <a:off x="170542" y="4389777"/>
              <a:ext cx="5925458" cy="17145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3843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687025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8625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sz="18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sz="18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𝑗</m:t>
                                    </m:r>
                                    <m: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ru-RU" sz="18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8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800" b="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800" b="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ru-RU" sz="1800" b="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𝑗𝑖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ru-RU" sz="1800" b="0" i="1" kern="1200" smtClean="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800" b="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ru-RU" sz="1800" b="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𝑗𝑖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ru-RU" sz="18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ru-RU" sz="18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𝑗𝑖</m:t>
                                        </m:r>
                                      </m:sub>
                                    </m:sSub>
                                    <m: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</m:e>
                                </m:nary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𝑗</m:t>
                                    </m:r>
                                    <m:r>
                                      <a:rPr lang="en-US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18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ru-RU" sz="18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ru-RU" sz="18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=0</m:t>
                                </m:r>
                                <m:r>
                                  <a:rPr lang="en-US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ru-RU" sz="1800" b="0" i="1" kern="1200" dirty="0" smtClean="0">
                            <a:solidFill>
                              <a:schemeClr val="dk1"/>
                            </a:solidFill>
                            <a:effectLst/>
                            <a:latin typeface="Segoe UI Semilight" panose="020B0402040204020203" pitchFamily="34" charset="0"/>
                            <a:ea typeface="+mn-ea"/>
                            <a:cs typeface="Segoe UI Semilight" panose="020B0402040204020203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=1,…,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a:rPr lang="en-US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=1,…,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m:rPr>
                                    <m:nor/>
                                  </m:rP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Segoe UI Semilight" panose="020B0402040204020203" pitchFamily="34" charset="0"/>
                                    <a:cs typeface="Segoe UI Semilight" panose="020B0402040204020203" pitchFamily="34" charset="0"/>
                                  </a:rPr>
                                  <m:t> 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568847">
                    <a:tc>
                      <a:txBody>
                        <a:bodyPr/>
                        <a:lstStyle/>
                        <a:p>
                          <a:pPr algn="ctr"/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(7)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Таблица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4481998"/>
                  </p:ext>
                </p:extLst>
              </p:nvPr>
            </p:nvGraphicFramePr>
            <p:xfrm>
              <a:off x="170542" y="4389777"/>
              <a:ext cx="5925458" cy="17145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384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70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14566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r="-13140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8847">
                    <a:tc>
                      <a:txBody>
                        <a:bodyPr/>
                        <a:lstStyle/>
                        <a:p>
                          <a:pPr algn="ctr"/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(7)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662153"/>
                  </p:ext>
                </p:extLst>
              </p:nvPr>
            </p:nvGraphicFramePr>
            <p:xfrm>
              <a:off x="197820" y="1095363"/>
              <a:ext cx="5925459" cy="20637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3843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687027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75142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sz="18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lang="ru-RU" sz="18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8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ru-RU" sz="18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1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ru-RU" sz="1800" b="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ru-RU" sz="1800" b="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ru-RU" sz="1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ru-RU" sz="18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ru-RU" sz="1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func>
                                      <m:funcPr>
                                        <m:ctrlPr>
                                          <a:rPr lang="ru-RU" sz="18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ru-RU" sz="18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→</m:t>
                                        </m:r>
                                        <m:limLow>
                                          <m:limLowPr>
                                            <m:ctrlPr>
                                              <a:rPr lang="ru-RU" sz="1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limLowPr>
                                          <m:e>
                                            <m:r>
                                              <a:rPr lang="ru-RU" sz="1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𝑚𝑖𝑛</m:t>
                                            </m:r>
                                          </m:e>
                                          <m:lim/>
                                        </m:limLow>
                                      </m:fName>
                                      <m:e/>
                                    </m:func>
                                  </m:e>
                                </m:nary>
                                <m:r>
                                  <a:rPr lang="ru-RU" sz="18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en-US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=1,…,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m:rPr>
                                    <m:nor/>
                                  </m:rP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Segoe UI Semilight" panose="020B0402040204020203" pitchFamily="34" charset="0"/>
                                    <a:cs typeface="Segoe UI Semilight" panose="020B0402040204020203" pitchFamily="34" charset="0"/>
                                  </a:rPr>
                                  <m:t> ,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(1)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0781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0≤</m:t>
                              </m:r>
                              <m:sSub>
                                <m:sSubPr>
                                  <m:ctrlPr>
                                    <a:rPr lang="ru-RU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ru-RU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ru-RU" sz="1800" b="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800" b="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,</m:t>
                              </m:r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=1,…,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,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(2)</a:t>
                          </a:r>
                          <a:endParaRPr lang="ru-RU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40781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0≤</m:t>
                                </m:r>
                                <m:sSub>
                                  <m:sSubPr>
                                    <m:ctrlP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8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18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8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,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=1,…,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m:rPr>
                                    <m:nor/>
                                  </m:rP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Segoe UI Semilight" panose="020B0402040204020203" pitchFamily="34" charset="0"/>
                                    <a:cs typeface="Segoe UI Semilight" panose="020B0402040204020203" pitchFamily="34" charset="0"/>
                                  </a:rPr>
                                  <m:t> ,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(3)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40781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0≤</m:t>
                              </m:r>
                              <m:sSub>
                                <m:sSubPr>
                                  <m:ctrlPr>
                                    <a:rPr lang="ru-RU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1800" b="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ru-RU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ru-RU" sz="1800" b="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800" b="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,</m:t>
                              </m:r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=1,…,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,</a:t>
                          </a:r>
                          <a:r>
                            <a:rPr lang="ru-RU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Segoe UI Semilight" panose="020B0402040204020203" pitchFamily="34" charset="0"/>
                              <a:ea typeface="+mn-ea"/>
                              <a:cs typeface="Segoe UI Semilight" panose="020B0402040204020203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𝑗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=1,…,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</m:oMath>
                          </a14:m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(4)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662153"/>
                  </p:ext>
                </p:extLst>
              </p:nvPr>
            </p:nvGraphicFramePr>
            <p:xfrm>
              <a:off x="197820" y="1095363"/>
              <a:ext cx="5925459" cy="20637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384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702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84035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r="-13140" b="-155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(1)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781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202941" r="-13140" b="-2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(2)</a:t>
                          </a:r>
                          <a:endParaRPr lang="ru-RU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0781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307463" r="-13140" b="-119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(3)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0781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407463" r="-13140" b="-19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(4)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0" y="5613941"/>
                <a:ext cx="6096000" cy="39164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nor/>
                        </m:rPr>
                        <a:rPr lang="en-US" dirty="0"/>
                        <m:t> ,</m:t>
                      </m:r>
                      <m:r>
                        <m:rPr>
                          <m:nor/>
                        </m:rPr>
                        <a:rPr lang="ru-RU" dirty="0">
                          <a:solidFill>
                            <a:schemeClr val="dk1"/>
                          </a:solidFill>
                        </a:rPr>
                        <m:t> </m:t>
                      </m:r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nor/>
                        </m:rPr>
                        <a:rPr lang="en-US" dirty="0"/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13941"/>
                <a:ext cx="6096000" cy="391646"/>
              </a:xfrm>
              <a:prstGeom prst="rect">
                <a:avLst/>
              </a:prstGeom>
              <a:blipFill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6219531" y="1396834"/>
            <a:ext cx="4178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Модифицированная </a:t>
            </a:r>
            <a:r>
              <a:rPr lang="ru-RU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целевая</a:t>
            </a:r>
            <a:r>
              <a:rPr lang="ru-RU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функция:</a:t>
            </a:r>
            <a:endParaRPr lang="ru-RU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19531" y="3885804"/>
            <a:ext cx="508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Модифицированные </a:t>
            </a:r>
            <a:r>
              <a:rPr lang="ru-RU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балансовые</a:t>
            </a:r>
            <a:r>
              <a:rPr lang="ru-RU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ограничения:</a:t>
            </a:r>
            <a:endParaRPr lang="ru-RU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608438"/>
              </p:ext>
            </p:extLst>
          </p:nvPr>
        </p:nvGraphicFramePr>
        <p:xfrm>
          <a:off x="6385825" y="2183743"/>
          <a:ext cx="5473700" cy="965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86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6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65950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(8)</a:t>
                      </a:r>
                      <a:endParaRPr lang="ru-RU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7836239" y="2288646"/>
                <a:ext cx="2013179" cy="1041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ru-RU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f>
                            <m:fPr>
                              <m:type m:val="lin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den>
                          </m:f>
                        </m:e>
                      </m:nary>
                      <m:r>
                        <a:rPr lang="ru-RU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i="1" dirty="0" smtClean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m:t>.</m:t>
                      </m:r>
                    </m:oMath>
                  </m:oMathPara>
                </a14:m>
                <a:endParaRPr lang="ru-RU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239" y="2288646"/>
                <a:ext cx="2013179" cy="10417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Таблица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358728"/>
                  </p:ext>
                </p:extLst>
              </p:nvPr>
            </p:nvGraphicFramePr>
            <p:xfrm>
              <a:off x="6385825" y="4598594"/>
              <a:ext cx="5473699" cy="114566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8537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988324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9995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i="0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  <m:t>𝑗𝑖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ru-RU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  <m:t>𝑗𝑖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𝑗𝑖</m:t>
                                        </m:r>
                                      </m:sub>
                                    </m:sSub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e>
                                </m:nary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≥0</m:t>
                                    </m:r>
                                  </m:e>
                                </m:nary>
                                <m:r>
                                  <a:rPr lang="en-US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ru-RU" sz="1800" b="0" i="1" kern="1200" dirty="0" smtClean="0">
                            <a:solidFill>
                              <a:schemeClr val="dk1"/>
                            </a:solidFill>
                            <a:effectLst/>
                            <a:latin typeface="Segoe UI Semilight" panose="020B0402040204020203" pitchFamily="34" charset="0"/>
                            <a:ea typeface="+mn-ea"/>
                            <a:cs typeface="Segoe UI Semilight" panose="020B0402040204020203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=1,…,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a:rPr lang="en-US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=1,…,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m:rPr>
                                    <m:nor/>
                                  </m:rP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Segoe UI Semilight" panose="020B0402040204020203" pitchFamily="34" charset="0"/>
                                    <a:cs typeface="Segoe UI Semilight" panose="020B0402040204020203" pitchFamily="34" charset="0"/>
                                  </a:rPr>
                                  <m:t> 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(9)</a:t>
                          </a:r>
                          <a:endParaRPr lang="ru-RU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Таблица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358728"/>
                  </p:ext>
                </p:extLst>
              </p:nvPr>
            </p:nvGraphicFramePr>
            <p:xfrm>
              <a:off x="6385825" y="4598594"/>
              <a:ext cx="5473699" cy="114566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853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883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14566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8"/>
                          <a:stretch>
                            <a:fillRect r="-21981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(9)</a:t>
                          </a:r>
                          <a:endParaRPr lang="ru-RU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3910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0588" y="127814"/>
            <a:ext cx="10939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Некоторые данные о развитии распределённой генерации (малой генерации) в ЕЭС России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792264"/>
              </p:ext>
            </p:extLst>
          </p:nvPr>
        </p:nvGraphicFramePr>
        <p:xfrm>
          <a:off x="548639" y="1752376"/>
          <a:ext cx="11021320" cy="3652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6157">
                  <a:extLst>
                    <a:ext uri="{9D8B030D-6E8A-4147-A177-3AD203B41FA5}">
                      <a16:colId xmlns:a16="http://schemas.microsoft.com/office/drawing/2014/main" xmlns="" val="4099775636"/>
                    </a:ext>
                  </a:extLst>
                </a:gridCol>
                <a:gridCol w="2346969">
                  <a:extLst>
                    <a:ext uri="{9D8B030D-6E8A-4147-A177-3AD203B41FA5}">
                      <a16:colId xmlns:a16="http://schemas.microsoft.com/office/drawing/2014/main" xmlns="" val="1312801947"/>
                    </a:ext>
                  </a:extLst>
                </a:gridCol>
                <a:gridCol w="2056842">
                  <a:extLst>
                    <a:ext uri="{9D8B030D-6E8A-4147-A177-3AD203B41FA5}">
                      <a16:colId xmlns:a16="http://schemas.microsoft.com/office/drawing/2014/main" xmlns="" val="2397237201"/>
                    </a:ext>
                  </a:extLst>
                </a:gridCol>
                <a:gridCol w="2180676">
                  <a:extLst>
                    <a:ext uri="{9D8B030D-6E8A-4147-A177-3AD203B41FA5}">
                      <a16:colId xmlns:a16="http://schemas.microsoft.com/office/drawing/2014/main" xmlns="" val="3612775782"/>
                    </a:ext>
                  </a:extLst>
                </a:gridCol>
                <a:gridCol w="2180676">
                  <a:extLst>
                    <a:ext uri="{9D8B030D-6E8A-4147-A177-3AD203B41FA5}">
                      <a16:colId xmlns:a16="http://schemas.microsoft.com/office/drawing/2014/main" xmlns="" val="16636971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</a:t>
                      </a:r>
                      <a:r>
                        <a:rPr lang="ru-RU" sz="1600" dirty="0" smtClean="0">
                          <a:effectLst/>
                        </a:rPr>
                        <a:t>энергосистемы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генерирующих агрегатов с установленной мощностью менее 25 МВт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Суммарная установленная мощность генерирующих агрегатов, МВт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Доля от установленной мощности (2020 г), 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Доля от максимума нагрузки (2020 г), 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8384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ЕЭС России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614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7 897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3,2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5,2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0067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ОЭС Северо-Запада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109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1 468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6,2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10,9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48807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ОЭС Центра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86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1 233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2,4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3,4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98822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ОЭС Средней Волги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38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630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2,3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4,1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2890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ОЭС Юга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1 355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5,2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8,4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53538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ОЭС Урала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132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1 523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2,9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4,5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48732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ОЭС Сибири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111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1 283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2,5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4,5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19112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ОЭС Востока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405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3,6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6,6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915763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87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50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9730" y="128790"/>
            <a:ext cx="10808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Двухэтапная модель 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6264569" y="1087190"/>
            <a:ext cx="1" cy="5283366"/>
          </a:xfrm>
          <a:prstGeom prst="line">
            <a:avLst/>
          </a:prstGeom>
          <a:ln>
            <a:solidFill>
              <a:srgbClr val="006C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39110" y="1137990"/>
            <a:ext cx="2942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Первый этап оптимизации</a:t>
            </a:r>
            <a:endParaRPr lang="ru-RU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407606" y="1137990"/>
                <a:ext cx="5292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Второй этап оптимизации, с фиксированными</a:t>
                </a:r>
                <a:r>
                  <a:rPr lang="en-US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endParaRPr lang="ru-RU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606" y="1137990"/>
                <a:ext cx="5292026" cy="369332"/>
              </a:xfrm>
              <a:prstGeom prst="rect">
                <a:avLst/>
              </a:prstGeom>
              <a:blipFill>
                <a:blip r:embed="rId3"/>
                <a:stretch>
                  <a:fillRect l="-922" t="-8333" r="-4378" b="-2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731867" y="1704660"/>
                <a:ext cx="4416017" cy="1156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ru-RU" i="0">
                          <a:latin typeface="Cambria Math" panose="02040503050406030204" pitchFamily="18" charset="0"/>
                        </a:rPr>
                        <m:t> ,</m:t>
                      </m:r>
                    </m:oMath>
                  </m:oMathPara>
                </a14:m>
                <a:endParaRPr lang="ru-RU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ru-RU" b="0" i="0" dirty="0" smtClean="0"/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867" y="1704660"/>
                <a:ext cx="4416017" cy="1156855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7712379" y="3251823"/>
                <a:ext cx="2989921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limLow>
                                <m:limLow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/>
                              </m:limLow>
                            </m:fName>
                            <m:e/>
                          </m:func>
                        </m:e>
                      </m:nary>
                      <m:r>
                        <a:rPr lang="ru-RU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nor/>
                        </m:rPr>
                        <a:rPr lang="en-US" dirty="0"/>
                        <m:t> 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379" y="3251823"/>
                <a:ext cx="2989921" cy="8485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799449" y="4520520"/>
                <a:ext cx="4280852" cy="1156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  <m:acc>
                        <m:accPr>
                          <m:chr m:val="̃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ru-RU" i="0">
                          <a:latin typeface="Cambria Math" panose="02040503050406030204" pitchFamily="18" charset="0"/>
                        </a:rPr>
                        <m:t> ,</m:t>
                      </m:r>
                    </m:oMath>
                  </m:oMathPara>
                </a14:m>
                <a:endParaRPr lang="ru-RU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449" y="4520520"/>
                <a:ext cx="4280852" cy="1156855"/>
              </a:xfrm>
              <a:prstGeom prst="rect">
                <a:avLst/>
              </a:prstGeom>
              <a:blipFill>
                <a:blip r:embed="rId6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Таблица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4450985"/>
                  </p:ext>
                </p:extLst>
              </p:nvPr>
            </p:nvGraphicFramePr>
            <p:xfrm>
              <a:off x="534690" y="1730294"/>
              <a:ext cx="5624943" cy="46251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7276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65218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110727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sz="18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lang="ru-RU" sz="18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8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ru-RU" sz="18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1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ru-RU" sz="1800" b="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ru-RU" sz="1800" b="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ru-RU" sz="1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ru-RU" sz="18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ru-RU" sz="1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func>
                                      <m:funcPr>
                                        <m:ctrlPr>
                                          <a:rPr lang="ru-RU" sz="18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ru-RU" sz="18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→</m:t>
                                        </m:r>
                                        <m:limLow>
                                          <m:limLowPr>
                                            <m:ctrlPr>
                                              <a:rPr lang="ru-RU" sz="1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limLowPr>
                                          <m:e>
                                            <m:r>
                                              <a:rPr lang="ru-RU" sz="1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𝑚𝑖𝑛</m:t>
                                            </m:r>
                                          </m:e>
                                          <m:lim/>
                                        </m:limLow>
                                      </m:fName>
                                      <m:e/>
                                    </m:func>
                                  </m:e>
                                </m:nary>
                                <m:r>
                                  <a:rPr lang="ru-RU" sz="18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en-US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=1,…,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m:rPr>
                                    <m:nor/>
                                  </m:rP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Segoe UI Semilight" panose="020B0402040204020203" pitchFamily="34" charset="0"/>
                                    <a:cs typeface="Segoe UI Semilight" panose="020B0402040204020203" pitchFamily="34" charset="0"/>
                                  </a:rPr>
                                  <m:t> ,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(1)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9888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0≤</m:t>
                              </m:r>
                              <m:sSub>
                                <m:sSubPr>
                                  <m:ctrlPr>
                                    <a:rPr lang="ru-RU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ru-RU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ru-RU" sz="1800" b="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800" b="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,</m:t>
                              </m:r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=1,…,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,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(2)</a:t>
                          </a:r>
                          <a:endParaRPr lang="ru-RU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42761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0≤</m:t>
                                </m:r>
                                <m:sSub>
                                  <m:sSubPr>
                                    <m:ctrlP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8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18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8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,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=1,…,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m:rPr>
                                    <m:nor/>
                                  </m:rP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Segoe UI Semilight" panose="020B0402040204020203" pitchFamily="34" charset="0"/>
                                    <a:cs typeface="Segoe UI Semilight" panose="020B0402040204020203" pitchFamily="34" charset="0"/>
                                  </a:rPr>
                                  <m:t> ,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(3)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6506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0≤</m:t>
                              </m:r>
                              <m:sSub>
                                <m:sSubPr>
                                  <m:ctrlPr>
                                    <a:rPr lang="ru-RU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1800" b="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ru-RU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ru-RU" sz="1800" b="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800" b="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,</m:t>
                              </m:r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=1,…,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,</a:t>
                          </a:r>
                          <a:r>
                            <a:rPr lang="ru-RU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Segoe UI Semilight" panose="020B0402040204020203" pitchFamily="34" charset="0"/>
                              <a:ea typeface="+mn-ea"/>
                              <a:cs typeface="Segoe UI Semilight" panose="020B0402040204020203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𝑗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=1,…,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.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(4)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5207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0" i="1" smtClean="0">
                                        <a:latin typeface="Cambria Math" panose="02040503050406030204" pitchFamily="18" charset="0"/>
                                      </a:rPr>
                                      <m:t>                </m:t>
                                    </m:r>
                                    <m:r>
                                      <a:rPr lang="ru-RU" sz="1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latin typeface="Cambria Math" panose="02040503050406030204" pitchFamily="18" charset="0"/>
                                      </a:rPr>
                                      <m:t>𝑗𝑖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ru-RU" sz="1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ru-RU" sz="18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  <m:r>
                                  <a:rPr lang="en-US" sz="18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1800" dirty="0">
                                    <a:latin typeface="Segoe UI Semilight" panose="020B0402040204020203" pitchFamily="34" charset="0"/>
                                    <a:cs typeface="Segoe UI Semilight" panose="020B0402040204020203" pitchFamily="34" charset="0"/>
                                  </a:rPr>
                                  <m:t> </m:t>
                                </m:r>
                                <m:r>
                                  <a:rPr lang="ru-RU" sz="18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ru-RU" sz="18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=1,…,</m:t>
                                </m:r>
                                <m:r>
                                  <a:rPr lang="ru-RU" sz="18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nor/>
                                  </m:rPr>
                                  <a:rPr lang="en-US" sz="1800" dirty="0">
                                    <a:latin typeface="Segoe UI Semilight" panose="020B0402040204020203" pitchFamily="34" charset="0"/>
                                    <a:cs typeface="Segoe UI Semilight" panose="020B0402040204020203" pitchFamily="34" charset="0"/>
                                  </a:rPr>
                                  <m:t> ,</m:t>
                                </m:r>
                                <m:r>
                                  <m:rPr>
                                    <m:nor/>
                                  </m:rPr>
                                  <a:rPr lang="ru-RU" sz="1800" dirty="0">
                                    <a:solidFill>
                                      <a:schemeClr val="dk1"/>
                                    </a:solidFill>
                                    <a:latin typeface="Segoe UI Semilight" panose="020B0402040204020203" pitchFamily="34" charset="0"/>
                                    <a:cs typeface="Segoe UI Semilight" panose="020B0402040204020203" pitchFamily="34" charset="0"/>
                                  </a:rPr>
                                  <m:t> </m:t>
                                </m:r>
                                <m:r>
                                  <a:rPr lang="ru-RU" sz="18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ru-RU" sz="18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=1,…,</m:t>
                                </m:r>
                                <m:r>
                                  <a:rPr lang="ru-RU" sz="18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nor/>
                                  </m:rPr>
                                  <a:rPr lang="en-US" sz="1800" dirty="0">
                                    <a:latin typeface="Segoe UI Semilight" panose="020B0402040204020203" pitchFamily="34" charset="0"/>
                                    <a:cs typeface="Segoe UI Semilight" panose="020B0402040204020203" pitchFamily="34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</a:t>
                          </a: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7283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i="0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  <m:t>𝑗𝑖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ru-RU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  <m:t>𝑗𝑖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𝑗𝑖</m:t>
                                        </m:r>
                                      </m:sub>
                                    </m:sSub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e>
                                </m:nary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≥0</m:t>
                                    </m:r>
                                  </m:e>
                                </m:nary>
                                <m:r>
                                  <a:rPr lang="en-US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ru-RU" sz="1800" b="0" i="1" kern="1200" dirty="0" smtClean="0">
                            <a:solidFill>
                              <a:schemeClr val="dk1"/>
                            </a:solidFill>
                            <a:effectLst/>
                            <a:latin typeface="Segoe UI Semilight" panose="020B0402040204020203" pitchFamily="34" charset="0"/>
                            <a:ea typeface="+mn-ea"/>
                            <a:cs typeface="Segoe UI Semilight" panose="020B0402040204020203" pitchFamily="3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=1,…,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a:rPr lang="en-US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=1,…,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m:rPr>
                                    <m:nor/>
                                  </m:rP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Segoe UI Semilight" panose="020B0402040204020203" pitchFamily="34" charset="0"/>
                                    <a:cs typeface="Segoe UI Semilight" panose="020B0402040204020203" pitchFamily="34" charset="0"/>
                                  </a:rPr>
                                  <m:t> 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</a:t>
                          </a: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Таблица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4450985"/>
                  </p:ext>
                </p:extLst>
              </p:nvPr>
            </p:nvGraphicFramePr>
            <p:xfrm>
              <a:off x="534690" y="1730294"/>
              <a:ext cx="5624943" cy="46251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727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521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10727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r="-13097" b="-3175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(1)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888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221951" r="-13097" b="-60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(2)</a:t>
                          </a:r>
                          <a:endParaRPr lang="ru-RU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761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377143" r="-13097" b="-6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(3)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506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312150" r="-13097" b="-2981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(4)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07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512791" r="-13097" b="-27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</a:t>
                          </a: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41998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226180" r="-130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</a:t>
                          </a: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Прямоугольник 14"/>
          <p:cNvSpPr/>
          <p:nvPr/>
        </p:nvSpPr>
        <p:spPr>
          <a:xfrm>
            <a:off x="11450205" y="354420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ru-RU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8)</a:t>
            </a:r>
            <a:endParaRPr lang="ru-RU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450205" y="203846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(7)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1450205" y="4914281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(9)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15900" y="1080858"/>
            <a:ext cx="11772900" cy="0"/>
          </a:xfrm>
          <a:prstGeom prst="line">
            <a:avLst/>
          </a:prstGeom>
          <a:ln>
            <a:solidFill>
              <a:srgbClr val="006C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7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51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9730" y="128790"/>
            <a:ext cx="10808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Двухэтапная модель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77800" y="1174822"/>
            <a:ext cx="2942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Первый этап оптимизации</a:t>
            </a:r>
            <a:endParaRPr lang="ru-RU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125628" y="1089526"/>
                <a:ext cx="416299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Второй этап оптимизации </a:t>
                </a:r>
                <a:r>
                  <a:rPr lang="ru-RU" b="1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(вариант 1)</a:t>
                </a:r>
                <a:r>
                  <a:rPr lang="ru-RU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:endParaRPr lang="en-US" dirty="0" smtClean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ru-RU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с фиксированными</a:t>
                </a:r>
                <a:r>
                  <a:rPr lang="en-US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endParaRPr lang="ru-RU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628" y="1089526"/>
                <a:ext cx="4162999" cy="646331"/>
              </a:xfrm>
              <a:prstGeom prst="rect">
                <a:avLst/>
              </a:prstGeom>
              <a:blipFill>
                <a:blip r:embed="rId3"/>
                <a:stretch>
                  <a:fillRect l="-1318" t="-4717" r="-146" b="-150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7439932" y="3067302"/>
                <a:ext cx="2512291" cy="11255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ru-RU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limLow>
                                <m:limLow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/>
                              </m:limLow>
                            </m:fName>
                            <m:e/>
                          </m:func>
                        </m:e>
                      </m:nary>
                      <m:r>
                        <a:rPr lang="ru-RU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i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nor/>
                        </m:rPr>
                        <a:rPr lang="en-US" dirty="0"/>
                        <m:t> ,</m:t>
                      </m:r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932" y="3067302"/>
                <a:ext cx="2512291" cy="1125565"/>
              </a:xfrm>
              <a:prstGeom prst="rect">
                <a:avLst/>
              </a:prstGeom>
              <a:blipFill>
                <a:blip r:embed="rId4"/>
                <a:stretch>
                  <a:fillRect b="-37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6754998" y="1832475"/>
                <a:ext cx="4260718" cy="1156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̃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 ,</m:t>
                      </m:r>
                    </m:oMath>
                  </m:oMathPara>
                </a14:m>
                <a:endParaRPr lang="ru-RU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a:rPr lang="ru-RU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998" y="1832475"/>
                <a:ext cx="4260718" cy="1156855"/>
              </a:xfrm>
              <a:prstGeom prst="rect">
                <a:avLst/>
              </a:prstGeom>
              <a:blipFill>
                <a:blip r:embed="rId5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Таблица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0196082"/>
                  </p:ext>
                </p:extLst>
              </p:nvPr>
            </p:nvGraphicFramePr>
            <p:xfrm>
              <a:off x="373380" y="1696530"/>
              <a:ext cx="5624943" cy="46251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7276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65218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110727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sz="18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lang="ru-RU" sz="18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8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ru-RU" sz="18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1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ru-RU" sz="1800" b="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ru-RU" sz="1800" b="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ru-RU" sz="1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ru-RU" sz="18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ru-RU" sz="1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func>
                                      <m:funcPr>
                                        <m:ctrlPr>
                                          <a:rPr lang="ru-RU" sz="18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ru-RU" sz="18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→</m:t>
                                        </m:r>
                                        <m:limLow>
                                          <m:limLowPr>
                                            <m:ctrlPr>
                                              <a:rPr lang="ru-RU" sz="1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limLowPr>
                                          <m:e>
                                            <m:r>
                                              <a:rPr lang="ru-RU" sz="1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𝑚𝑖𝑛</m:t>
                                            </m:r>
                                          </m:e>
                                          <m:lim/>
                                        </m:limLow>
                                      </m:fName>
                                      <m:e/>
                                    </m:func>
                                  </m:e>
                                </m:nary>
                                <m:r>
                                  <a:rPr lang="ru-RU" sz="18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en-US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=1,…,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m:rPr>
                                    <m:nor/>
                                  </m:rP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Segoe UI Semilight" panose="020B0402040204020203" pitchFamily="34" charset="0"/>
                                    <a:cs typeface="Segoe UI Semilight" panose="020B0402040204020203" pitchFamily="34" charset="0"/>
                                  </a:rPr>
                                  <m:t> ,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(1)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9888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0≤</m:t>
                              </m:r>
                              <m:sSub>
                                <m:sSubPr>
                                  <m:ctrlPr>
                                    <a:rPr lang="ru-RU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ru-RU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ru-RU" sz="1800" b="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800" b="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,</m:t>
                              </m:r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=1,…,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,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(2)</a:t>
                          </a:r>
                          <a:endParaRPr lang="ru-RU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42761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0≤</m:t>
                                </m:r>
                                <m:sSub>
                                  <m:sSubPr>
                                    <m:ctrlP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800" b="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18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8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1800" b="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,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=1,…,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m:rPr>
                                    <m:nor/>
                                  </m:rP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Segoe UI Semilight" panose="020B0402040204020203" pitchFamily="34" charset="0"/>
                                    <a:cs typeface="Segoe UI Semilight" panose="020B0402040204020203" pitchFamily="34" charset="0"/>
                                  </a:rPr>
                                  <m:t> ,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(3)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6506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0≤</m:t>
                              </m:r>
                              <m:sSub>
                                <m:sSubPr>
                                  <m:ctrlPr>
                                    <a:rPr lang="ru-RU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1800" b="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ru-RU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ru-RU" sz="1800" b="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800" b="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,</m:t>
                              </m:r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=1,…,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,</a:t>
                          </a:r>
                          <a:r>
                            <a:rPr lang="ru-RU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Segoe UI Semilight" panose="020B0402040204020203" pitchFamily="34" charset="0"/>
                              <a:ea typeface="+mn-ea"/>
                              <a:cs typeface="Segoe UI Semilight" panose="020B0402040204020203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𝑗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=1,…,</m:t>
                              </m:r>
                              <m:r>
                                <a:rPr lang="ru-RU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.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(4)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5207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0" i="1" smtClean="0">
                                        <a:latin typeface="Cambria Math" panose="02040503050406030204" pitchFamily="18" charset="0"/>
                                      </a:rPr>
                                      <m:t>                </m:t>
                                    </m:r>
                                    <m:r>
                                      <a:rPr lang="ru-RU" sz="1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latin typeface="Cambria Math" panose="02040503050406030204" pitchFamily="18" charset="0"/>
                                      </a:rPr>
                                      <m:t>𝑗𝑖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ru-RU" sz="1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ru-RU" sz="18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  <m:r>
                                  <a:rPr lang="en-US" sz="18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1800" dirty="0">
                                    <a:latin typeface="Segoe UI Semilight" panose="020B0402040204020203" pitchFamily="34" charset="0"/>
                                    <a:cs typeface="Segoe UI Semilight" panose="020B0402040204020203" pitchFamily="34" charset="0"/>
                                  </a:rPr>
                                  <m:t> </m:t>
                                </m:r>
                                <m:r>
                                  <a:rPr lang="ru-RU" sz="18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ru-RU" sz="18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=1,…,</m:t>
                                </m:r>
                                <m:r>
                                  <a:rPr lang="ru-RU" sz="18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nor/>
                                  </m:rPr>
                                  <a:rPr lang="en-US" sz="1800" dirty="0">
                                    <a:latin typeface="Segoe UI Semilight" panose="020B0402040204020203" pitchFamily="34" charset="0"/>
                                    <a:cs typeface="Segoe UI Semilight" panose="020B0402040204020203" pitchFamily="34" charset="0"/>
                                  </a:rPr>
                                  <m:t> ,</m:t>
                                </m:r>
                                <m:r>
                                  <m:rPr>
                                    <m:nor/>
                                  </m:rPr>
                                  <a:rPr lang="ru-RU" sz="1800" dirty="0">
                                    <a:solidFill>
                                      <a:schemeClr val="dk1"/>
                                    </a:solidFill>
                                    <a:latin typeface="Segoe UI Semilight" panose="020B0402040204020203" pitchFamily="34" charset="0"/>
                                    <a:cs typeface="Segoe UI Semilight" panose="020B0402040204020203" pitchFamily="34" charset="0"/>
                                  </a:rPr>
                                  <m:t> </m:t>
                                </m:r>
                                <m:r>
                                  <a:rPr lang="ru-RU" sz="18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ru-RU" sz="18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=1,…,</m:t>
                                </m:r>
                                <m:r>
                                  <a:rPr lang="ru-RU" sz="18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nor/>
                                  </m:rPr>
                                  <a:rPr lang="en-US" sz="1800" dirty="0">
                                    <a:latin typeface="Segoe UI Semilight" panose="020B0402040204020203" pitchFamily="34" charset="0"/>
                                    <a:cs typeface="Segoe UI Semilight" panose="020B0402040204020203" pitchFamily="34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</a:t>
                          </a: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7283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i="0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  <m:t>𝑗𝑖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ru-RU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  <m:t>𝑗𝑖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𝑗𝑖</m:t>
                                        </m:r>
                                      </m:sub>
                                    </m:sSub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e>
                                </m:nary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≥0</m:t>
                                    </m:r>
                                  </m:e>
                                </m:nary>
                                <m:r>
                                  <a:rPr lang="en-US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ru-RU" sz="1800" b="0" i="1" kern="1200" dirty="0" smtClean="0">
                            <a:solidFill>
                              <a:schemeClr val="dk1"/>
                            </a:solidFill>
                            <a:effectLst/>
                            <a:latin typeface="Segoe UI Semilight" panose="020B0402040204020203" pitchFamily="34" charset="0"/>
                            <a:ea typeface="+mn-ea"/>
                            <a:cs typeface="Segoe UI Semilight" panose="020B0402040204020203" pitchFamily="3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=1,…,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a:rPr lang="en-US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=1,…,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m:rPr>
                                    <m:nor/>
                                  </m:rP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Segoe UI Semilight" panose="020B0402040204020203" pitchFamily="34" charset="0"/>
                                    <a:cs typeface="Segoe UI Semilight" panose="020B0402040204020203" pitchFamily="34" charset="0"/>
                                  </a:rPr>
                                  <m:t> </m:t>
                                </m:r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</a:t>
                          </a: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Таблица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0196082"/>
                  </p:ext>
                </p:extLst>
              </p:nvPr>
            </p:nvGraphicFramePr>
            <p:xfrm>
              <a:off x="373380" y="1696530"/>
              <a:ext cx="5624943" cy="46251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727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521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10727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r="-13113" b="-3175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(1)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888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221951" r="-13113" b="-60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(2)</a:t>
                          </a:r>
                          <a:endParaRPr lang="ru-RU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761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377143" r="-13113" b="-6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(3)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506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312150" r="-13113" b="-2981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(4)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07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512791" r="-13113" b="-27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</a:t>
                          </a: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41998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226180" r="-131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</a:t>
                          </a: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6125627" y="4387815"/>
                <a:ext cx="419826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Второй этап оптимизации </a:t>
                </a:r>
                <a:r>
                  <a:rPr lang="ru-RU" b="1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(вариант 2)</a:t>
                </a:r>
                <a:r>
                  <a:rPr lang="ru-RU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:endParaRPr lang="en-US" dirty="0" smtClean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ru-RU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с фиксированными</a:t>
                </a:r>
                <a:r>
                  <a:rPr lang="en-US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endParaRPr lang="ru-RU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627" y="4387815"/>
                <a:ext cx="4198265" cy="646331"/>
              </a:xfrm>
              <a:prstGeom prst="rect">
                <a:avLst/>
              </a:prstGeom>
              <a:blipFill>
                <a:blip r:embed="rId7"/>
                <a:stretch>
                  <a:fillRect l="-1306" t="-4717" r="-145" b="-150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7799004" y="5120821"/>
                <a:ext cx="1794146" cy="11255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ru-RU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limLow>
                                <m:limLow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/>
                              </m:limLow>
                            </m:fName>
                            <m:e/>
                          </m:func>
                        </m:e>
                      </m:nary>
                      <m:r>
                        <a:rPr lang="ru-RU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i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ru-RU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nor/>
                        </m:rPr>
                        <a:rPr lang="en-US" dirty="0"/>
                        <m:t> 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004" y="5120821"/>
                <a:ext cx="1794146" cy="11255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11369044" y="2088397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(7)</a:t>
            </a:r>
            <a:endParaRPr lang="ru-RU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366639" y="351044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(8)</a:t>
            </a:r>
            <a:endParaRPr lang="ru-RU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366639" y="549893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(9)</a:t>
            </a:r>
            <a:endParaRPr lang="ru-RU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15900" y="1144866"/>
            <a:ext cx="11772900" cy="0"/>
          </a:xfrm>
          <a:prstGeom prst="line">
            <a:avLst/>
          </a:prstGeom>
          <a:ln>
            <a:solidFill>
              <a:srgbClr val="006C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6103259" y="1126578"/>
            <a:ext cx="1" cy="5283366"/>
          </a:xfrm>
          <a:prstGeom prst="line">
            <a:avLst/>
          </a:prstGeom>
          <a:ln>
            <a:solidFill>
              <a:srgbClr val="006C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102350" y="4327285"/>
            <a:ext cx="5872951" cy="0"/>
          </a:xfrm>
          <a:prstGeom prst="line">
            <a:avLst/>
          </a:prstGeom>
          <a:ln>
            <a:solidFill>
              <a:srgbClr val="006C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48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52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9730" y="128790"/>
            <a:ext cx="10808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Учет матриц сетевых коэффициентов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215900" y="1144866"/>
            <a:ext cx="11772900" cy="0"/>
          </a:xfrm>
          <a:prstGeom prst="line">
            <a:avLst/>
          </a:prstGeom>
          <a:ln>
            <a:solidFill>
              <a:srgbClr val="006C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6103259" y="1126578"/>
            <a:ext cx="1" cy="5283366"/>
          </a:xfrm>
          <a:prstGeom prst="line">
            <a:avLst/>
          </a:prstGeom>
          <a:ln>
            <a:solidFill>
              <a:srgbClr val="006C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887865" y="2170574"/>
            <a:ext cx="3147145" cy="156359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7071779" y="1524553"/>
                <a:ext cx="2004395" cy="46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ru-RU" sz="160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ru-RU" sz="1600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1600" b="0" i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ru-RU" sz="1600" b="0" i="1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  <m:e>
                        <m:d>
                          <m:dPr>
                            <m:endChr m:val=""/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ru-RU" sz="16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ru-RU" sz="1600" b="0" i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ru-RU" sz="1600" b="0" i="1">
                        <a:latin typeface="Cambria Math" panose="02040503050406030204" pitchFamily="18" charset="0"/>
                      </a:rPr>
                      <m:t>𝑚𝑖𝑛</m:t>
                    </m:r>
                  </m:oMath>
                </a14:m>
                <a:r>
                  <a:rPr lang="ru-RU" sz="1600" dirty="0" smtClean="0"/>
                  <a:t>,</a:t>
                </a:r>
                <a:endParaRPr lang="ru-RU" sz="16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779" y="1524553"/>
                <a:ext cx="2004395" cy="460832"/>
              </a:xfrm>
              <a:prstGeom prst="rect">
                <a:avLst/>
              </a:prstGeom>
              <a:blipFill>
                <a:blip r:embed="rId3"/>
                <a:stretch>
                  <a:fillRect l="-13678" t="-163158" r="-608" b="-244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1285507" y="3931877"/>
                <a:ext cx="2138471" cy="344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1600" b="0" i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1600" b="0" i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1600" b="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</m:e>
                        <m:sub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1600" b="0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ru-RU" sz="1600" b="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ru-RU" sz="1600" b="0" i="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ru-RU" sz="1600" b="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ru-RU" sz="1600" b="0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507" y="3931877"/>
                <a:ext cx="2138471" cy="3440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1280972" y="4478316"/>
                <a:ext cx="222477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1600" b="0" i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1600" b="0" i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1600" b="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1600" b="0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ru-RU" sz="1600" b="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ru-RU" sz="1600" b="0" i="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ru-RU" sz="1600" b="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ru-RU" sz="1600" b="0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972" y="4478316"/>
                <a:ext cx="2224776" cy="338554"/>
              </a:xfrm>
              <a:prstGeom prst="rect">
                <a:avLst/>
              </a:prstGeom>
              <a:blipFill>
                <a:blip r:embed="rId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-500544" y="4909178"/>
                <a:ext cx="6652008" cy="370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1600" b="0" i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r>
                        <a:rPr lang="ru-RU" sz="1600" b="0" i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1600" b="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r>
                        <a:rPr lang="ru-RU" sz="1600" b="0" i="0">
                          <a:latin typeface="Cambria Math" panose="02040503050406030204" pitchFamily="18" charset="0"/>
                        </a:rPr>
                        <m:t>,0≤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ru-RU" sz="1600" b="0" i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1600" b="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ru-RU" sz="1600" b="0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ru-RU" sz="1600" b="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ru-RU" sz="1600" b="0" i="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ru-RU" sz="1600" b="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ru-RU" sz="1600" b="0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ru-RU" sz="1600" b="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ru-RU" sz="1600" b="0" i="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ru-RU" sz="1600" b="0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ru-RU" sz="1600" b="0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ru-RU" sz="1600" b="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ru-RU" sz="1600" b="0" i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ru-RU" sz="1600" b="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ru-RU" sz="1600" b="0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0544" y="4909178"/>
                <a:ext cx="6652008" cy="370101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1984210" y="5348967"/>
                <a:ext cx="1039322" cy="358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r>
                        <a:rPr lang="ru-RU" sz="1600" b="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210" y="5348967"/>
                <a:ext cx="1039322" cy="358368"/>
              </a:xfrm>
              <a:prstGeom prst="rect">
                <a:avLst/>
              </a:prstGeom>
              <a:blipFill>
                <a:blip r:embed="rId7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угольник 25"/>
          <p:cNvSpPr/>
          <p:nvPr/>
        </p:nvSpPr>
        <p:spPr>
          <a:xfrm>
            <a:off x="5601257" y="1566157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(1)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612305" y="2316155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(2)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630883" y="3885065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a typeface="Calibri" panose="020F0502020204030204" pitchFamily="34" charset="0"/>
              </a:rPr>
              <a:t>(4)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630593" y="4418433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a typeface="Calibri" panose="020F0502020204030204" pitchFamily="34" charset="0"/>
              </a:rPr>
              <a:t>(5)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638141" y="4909947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a typeface="Calibri" panose="020F0502020204030204" pitchFamily="34" charset="0"/>
              </a:rPr>
              <a:t>(6)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646977" y="5338003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a typeface="Calibri" panose="020F0502020204030204" pitchFamily="34" charset="0"/>
              </a:rPr>
              <a:t>(7)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1104328" y="2117926"/>
                <a:ext cx="2329997" cy="7846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ru-RU" sz="1600" b="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1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1600" b="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  <m:e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16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u-RU" sz="1600" b="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1600" b="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ru-RU" sz="1600" b="0" i="0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b="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ru-RU" sz="16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sz="1600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b="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ru-RU" sz="16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nary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328" y="2117926"/>
                <a:ext cx="2329997" cy="7846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Прямоугольник 32"/>
          <p:cNvSpPr/>
          <p:nvPr/>
        </p:nvSpPr>
        <p:spPr>
          <a:xfrm>
            <a:off x="5630883" y="3011077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(3)</a:t>
            </a:r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294649" y="2155009"/>
            <a:ext cx="3147145" cy="156359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6692291" y="3916312"/>
                <a:ext cx="2138471" cy="344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1600" b="0" i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1600" b="0" i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1600" b="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</m:e>
                        <m:sub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1600" b="0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ru-RU" sz="1600" b="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ru-RU" sz="1600" b="0" i="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ru-RU" sz="1600" b="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ru-RU" sz="1600" b="0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291" y="3916312"/>
                <a:ext cx="2138471" cy="3440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6687756" y="4462751"/>
                <a:ext cx="222477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1600" b="0" i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1600" b="0" i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1600" b="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1600" b="0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ru-RU" sz="1600" b="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ru-RU" sz="1600" b="0" i="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ru-RU" sz="1600" b="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ru-RU" sz="1600" b="0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756" y="4462751"/>
                <a:ext cx="2224776" cy="338554"/>
              </a:xfrm>
              <a:prstGeom prst="rect">
                <a:avLst/>
              </a:prstGeom>
              <a:blipFill>
                <a:blip r:embed="rId10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7390994" y="5333402"/>
                <a:ext cx="1039322" cy="358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r>
                        <a:rPr lang="ru-RU" sz="1600" b="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994" y="5333402"/>
                <a:ext cx="1039322" cy="358368"/>
              </a:xfrm>
              <a:prstGeom prst="rect">
                <a:avLst/>
              </a:prstGeom>
              <a:blipFill>
                <a:blip r:embed="rId11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Прямоугольник 38"/>
          <p:cNvSpPr/>
          <p:nvPr/>
        </p:nvSpPr>
        <p:spPr>
          <a:xfrm>
            <a:off x="11008041" y="1550592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a typeface="Calibri" panose="020F0502020204030204" pitchFamily="34" charset="0"/>
              </a:rPr>
              <a:t>(8)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1019089" y="2300590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(9)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1037667" y="3869500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a typeface="Calibri" panose="020F0502020204030204" pitchFamily="34" charset="0"/>
              </a:rPr>
              <a:t>(11)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1037377" y="4402868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a typeface="Calibri" panose="020F0502020204030204" pitchFamily="34" charset="0"/>
              </a:rPr>
              <a:t>(12)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11044925" y="4894382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a typeface="Calibri" panose="020F0502020204030204" pitchFamily="34" charset="0"/>
              </a:rPr>
              <a:t>(13)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1053761" y="5322438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a typeface="Calibri" panose="020F0502020204030204" pitchFamily="34" charset="0"/>
              </a:rPr>
              <a:t>(14)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6511112" y="2102361"/>
                <a:ext cx="2420086" cy="3716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ru-RU" sz="1600" b="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ru-RU" sz="1600" b="0" i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ru-RU" sz="1600" i="1">
                            <a:latin typeface="Cambria Math"/>
                          </a:rPr>
                        </m:ctrlPr>
                      </m:naryPr>
                      <m:sub>
                        <m:r>
                          <a:rPr lang="ru-RU" sz="1600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1600" b="0" i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ru-RU" sz="1600" b="0" i="1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  <m:e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600" b="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sz="16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ru-RU" sz="1600" b="0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ru-RU" sz="1600" b="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ru-RU" sz="1600" b="0" i="0">
                            <a:latin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600" b="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ru-RU" sz="16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ru-RU" sz="1600" b="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600" b="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ru-RU" sz="16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ru-RU" sz="1600" dirty="0" smtClean="0"/>
                  <a:t>,</a:t>
                </a:r>
                <a:endParaRPr lang="ru-RU" sz="1600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112" y="2102361"/>
                <a:ext cx="2420086" cy="371640"/>
              </a:xfrm>
              <a:prstGeom prst="rect">
                <a:avLst/>
              </a:prstGeom>
              <a:blipFill>
                <a:blip r:embed="rId12"/>
                <a:stretch>
                  <a:fillRect t="-95082" r="-504" b="-1508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угольник 45"/>
          <p:cNvSpPr/>
          <p:nvPr/>
        </p:nvSpPr>
        <p:spPr>
          <a:xfrm>
            <a:off x="11037667" y="2995512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(10)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6605868" y="2900473"/>
                <a:ext cx="2520690" cy="8209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ru-RU" sz="16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ru-RU" sz="16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u-RU" sz="16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sup>
                        <m:e>
                          <m:sSub>
                            <m:sSubPr>
                              <m:ctrlPr>
                                <a:rPr lang="ru-RU" sz="16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  <m:r>
                        <a:rPr lang="ru-RU" sz="1600" b="1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16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ru-RU" sz="16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u-RU" sz="16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sup>
                        <m:e>
                          <m:sSub>
                            <m:sSubPr>
                              <m:ctrlPr>
                                <a:rPr lang="ru-RU" sz="16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  <m:r>
                        <a:rPr lang="ru-RU" sz="1600" b="1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16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ru-RU" sz="16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u-RU" sz="16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sup>
                        <m:e>
                          <m:sSub>
                            <m:sSubPr>
                              <m:ctrlPr>
                                <a:rPr lang="ru-RU" sz="16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𝒋𝒊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ru-RU" sz="16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𝒋𝒊</m:t>
                              </m:r>
                            </m:sub>
                            <m:sup>
                              <m:r>
                                <a:rPr lang="ru-RU" sz="16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ru-RU" sz="1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nary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868" y="2900473"/>
                <a:ext cx="2520690" cy="8209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1534797" y="1529298"/>
                <a:ext cx="2004395" cy="46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ru-RU" sz="160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ru-RU" sz="1600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1600" b="0" i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ru-RU" sz="1600" b="0" i="1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  <m:e>
                        <m:d>
                          <m:dPr>
                            <m:endChr m:val=""/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ru-RU" sz="16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ru-RU" sz="1600" b="0" i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ru-RU" sz="1600" b="0" i="1">
                        <a:latin typeface="Cambria Math" panose="02040503050406030204" pitchFamily="18" charset="0"/>
                      </a:rPr>
                      <m:t>𝑚𝑖𝑛</m:t>
                    </m:r>
                  </m:oMath>
                </a14:m>
                <a:r>
                  <a:rPr lang="ru-RU" sz="1600" dirty="0" smtClean="0"/>
                  <a:t>,</a:t>
                </a:r>
                <a:endParaRPr lang="ru-RU" sz="1600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797" y="1529298"/>
                <a:ext cx="2004395" cy="460832"/>
              </a:xfrm>
              <a:prstGeom prst="rect">
                <a:avLst/>
              </a:prstGeom>
              <a:blipFill>
                <a:blip r:embed="rId14"/>
                <a:stretch>
                  <a:fillRect l="-13982" t="-165333" r="-304" b="-24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1607663" y="2886999"/>
                <a:ext cx="1484317" cy="7895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ru-RU" sz="16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ru-RU" sz="16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u-RU" sz="16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sup>
                        <m:e>
                          <m:sSub>
                            <m:sSubPr>
                              <m:ctrlPr>
                                <a:rPr lang="ru-RU" sz="16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  <m:r>
                        <a:rPr lang="ru-RU" sz="1600" b="1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16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ru-RU" sz="16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u-RU" sz="16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sup>
                        <m:e>
                          <m:sSub>
                            <m:sSubPr>
                              <m:ctrlPr>
                                <a:rPr lang="ru-RU" sz="16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ru-RU" sz="1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nary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663" y="2886999"/>
                <a:ext cx="1484317" cy="78951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970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53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176" y="2049079"/>
            <a:ext cx="10808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Модели и методы оптимизации балансовой надёжности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ЭЭС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5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54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0586" y="55952"/>
            <a:ext cx="10808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Критерий оптимального резервирования генерирующей мощности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pic>
        <p:nvPicPr>
          <p:cNvPr id="8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80" y="1256281"/>
            <a:ext cx="8350498" cy="492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7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55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075731" y="1358269"/>
                <a:ext cx="2761935" cy="1003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ru-RU" sz="20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ru-RU" sz="20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u-RU" sz="20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sup>
                        <m:e>
                          <m:sSub>
                            <m:sSubPr>
                              <m:ctrlPr>
                                <a:rPr lang="ru-RU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</m:e>
                            <m: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  <m:r>
                        <a:rPr lang="ru-RU" sz="2000" b="1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𝒎𝒊𝒏</m:t>
                      </m:r>
                      <m:r>
                        <a:rPr lang="ru-RU" sz="2000" b="1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731" y="1358269"/>
                <a:ext cx="2761935" cy="1003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016705" y="2548339"/>
                <a:ext cx="8257192" cy="891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000" b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u-RU" sz="20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ru-RU" sz="20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ru-RU" sz="2000" b="1" i="0">
                                      <a:latin typeface="Cambria Math" panose="02040503050406030204" pitchFamily="18" charset="0"/>
                                    </a:rPr>
                                    <m:t>норм</m:t>
                                  </m:r>
                                </m:sub>
                              </m:sSub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,  если </m:t>
                              </m:r>
                              <m:sSub>
                                <m:sSubPr>
                                  <m:ctrlPr>
                                    <a:rPr lang="ru-RU" sz="20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ru-RU" sz="2000" b="1" i="0">
                                      <a:latin typeface="Cambria Math" panose="02040503050406030204" pitchFamily="18" charset="0"/>
                                    </a:rPr>
                                    <m:t>исх,  </m:t>
                                  </m:r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ru-RU" sz="20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ru-RU" sz="2000" b="1" i="0">
                                      <a:latin typeface="Cambria Math" panose="02040503050406030204" pitchFamily="18" charset="0"/>
                                    </a:rPr>
                                    <m:t>норм</m:t>
                                  </m:r>
                                </m:sub>
                              </m:sSub>
                            </m:e>
                            <m:e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u-RU" sz="20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ru-RU" sz="20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ru-RU" sz="2000" b="1" i="0">
                                      <a:latin typeface="Cambria Math" panose="02040503050406030204" pitchFamily="18" charset="0"/>
                                    </a:rPr>
                                    <m:t>исх,  </m:t>
                                  </m:r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,  если </m:t>
                              </m:r>
                              <m:sSub>
                                <m:sSubPr>
                                  <m:ctrlPr>
                                    <a:rPr lang="ru-RU" sz="20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ru-RU" sz="2000" b="1" i="0">
                                      <a:latin typeface="Cambria Math" panose="02040503050406030204" pitchFamily="18" charset="0"/>
                                    </a:rPr>
                                    <m:t>исх,  </m:t>
                                  </m:r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ru-RU" sz="20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ru-RU" sz="2000" b="1" i="0">
                                      <a:latin typeface="Cambria Math" panose="02040503050406030204" pitchFamily="18" charset="0"/>
                                    </a:rPr>
                                    <m:t>норм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ru-RU" sz="2000" b="1" i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ru-RU" sz="20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2000" b="1" i="0"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ru-RU" sz="2000" b="1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705" y="2548339"/>
                <a:ext cx="8257192" cy="8917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763026" y="3813622"/>
                <a:ext cx="367691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ru-RU" sz="2000" b="1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ru-RU" sz="20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ru-RU" sz="2000" b="1" i="0"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ru-RU" sz="20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2000" b="1" i="0"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ru-RU" sz="2000" b="1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026" y="3813622"/>
                <a:ext cx="3676914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10798848" y="1675247"/>
            <a:ext cx="604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(1)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811583" y="2809532"/>
            <a:ext cx="620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828998" y="3801107"/>
            <a:ext cx="604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(3)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38308" y="4206888"/>
                <a:ext cx="11913483" cy="2113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ea typeface="Times New Roman" panose="02020603050405020304" pitchFamily="18" charset="0"/>
                  </a:rPr>
                  <a:t>где: константа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ru-RU" dirty="0">
                    <a:ea typeface="Times New Roman" panose="02020603050405020304" pitchFamily="18" charset="0"/>
                  </a:rPr>
                  <a:t> – располагаемая </a:t>
                </a:r>
                <a:r>
                  <a:rPr lang="ru-RU" dirty="0" smtClean="0">
                    <a:ea typeface="Times New Roman" panose="02020603050405020304" pitchFamily="18" charset="0"/>
                  </a:rPr>
                  <a:t>мощность </a:t>
                </a:r>
                <a:r>
                  <a:rPr lang="ru-RU" dirty="0">
                    <a:ea typeface="Times New Roman" panose="02020603050405020304" pitchFamily="18" charset="0"/>
                  </a:rPr>
                  <a:t>существующего генерирующего агрегата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ru-RU" dirty="0"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𝐽</m:t>
                    </m:r>
                  </m:oMath>
                </a14:m>
                <a:r>
                  <a:rPr lang="ru-RU" dirty="0">
                    <a:ea typeface="Times New Roman" panose="02020603050405020304" pitchFamily="18" charset="0"/>
                  </a:rPr>
                  <a:t> – количество генерирующих агрегатов в ЭЭС; переменная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ru-RU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ru-RU" dirty="0">
                    <a:ea typeface="Times New Roman" panose="02020603050405020304" pitchFamily="18" charset="0"/>
                  </a:rPr>
                  <a:t> – признак наличия генерирующего агрегата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ru-RU" dirty="0">
                    <a:ea typeface="Times New Roman" panose="02020603050405020304" pitchFamily="18" charset="0"/>
                  </a:rPr>
                  <a:t> в составе генерации </a:t>
                </a:r>
                <a:r>
                  <a:rPr lang="ru-RU" dirty="0" smtClean="0">
                    <a:ea typeface="Times New Roman" panose="02020603050405020304" pitchFamily="18" charset="0"/>
                  </a:rPr>
                  <a:t>ЭЭС;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/>
                  <a:t>– вероятность бездефицитной работы в зоне надёжности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ru-RU" dirty="0"/>
                  <a:t> – количество зон надёжности в ЭЭС;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норм</m:t>
                        </m:r>
                      </m:sub>
                    </m:sSub>
                  </m:oMath>
                </a14:m>
                <a:r>
                  <a:rPr lang="ru-RU" dirty="0"/>
                  <a:t> – нормативный уровень вероятности бездефицитной работы в ЭЭС;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исх,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/>
                  <a:t> – вероятность бездефицитной работы в зоне надёжности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ru-RU" dirty="0"/>
                  <a:t> для исходного варианта. </a:t>
                </a:r>
              </a:p>
              <a:p>
                <a:pPr algn="just"/>
                <a:r>
                  <a:rPr lang="ru-RU" dirty="0"/>
                  <a:t>Значения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/>
                  <a:t> для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ru-RU" dirty="0"/>
                  <a:t> вычисляются в результате выполнения оценки балансовой надёжности ЭЭС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/>
                  <a:t>) для текущего состава генерирующих агрегатов.</a:t>
                </a: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08" y="4206888"/>
                <a:ext cx="11913483" cy="2113014"/>
              </a:xfrm>
              <a:prstGeom prst="rect">
                <a:avLst/>
              </a:prstGeom>
              <a:blipFill>
                <a:blip r:embed="rId5"/>
                <a:stretch>
                  <a:fillRect l="-461" t="-1153" r="-409" b="-34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630586" y="55952"/>
            <a:ext cx="10808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Постановка задачи оптимизации балансовой надёжности ЭЭС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7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56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0588" y="309110"/>
            <a:ext cx="91494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Алгоритм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</a:rPr>
              <a:t>марковской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цепи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Монте-Карло (1)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D9388A15-F101-4E6A-84EE-1BFBE43BD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3684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8080"/>
                </a:solidFill>
              </a:rPr>
              <a:t>Цепь Маркова для </a:t>
            </a:r>
            <a:r>
              <a:rPr lang="ru-RU" b="1" dirty="0" smtClean="0">
                <a:solidFill>
                  <a:srgbClr val="008080"/>
                </a:solidFill>
              </a:rPr>
              <a:t>генерирующего агрегата</a:t>
            </a:r>
            <a:endParaRPr lang="en-US" b="1" dirty="0">
              <a:solidFill>
                <a:srgbClr val="00808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8D53A0B5-D824-4D06-A168-64A94366F8D5}"/>
              </a:ext>
            </a:extLst>
          </p:cNvPr>
          <p:cNvGrpSpPr/>
          <p:nvPr/>
        </p:nvGrpSpPr>
        <p:grpSpPr>
          <a:xfrm>
            <a:off x="620254" y="2168913"/>
            <a:ext cx="3801222" cy="3801222"/>
            <a:chOff x="939590" y="2510678"/>
            <a:chExt cx="3801222" cy="3801222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F0898A59-5171-482A-9FCB-C12743375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590" y="2510678"/>
              <a:ext cx="3801222" cy="3801222"/>
            </a:xfrm>
            <a:prstGeom prst="rect">
              <a:avLst/>
            </a:prstGeom>
          </p:spPr>
        </p:pic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xmlns="" id="{568F91E1-F174-41C0-949B-3C2E78A5188A}"/>
                </a:ext>
              </a:extLst>
            </p:cNvPr>
            <p:cNvSpPr/>
            <p:nvPr/>
          </p:nvSpPr>
          <p:spPr>
            <a:xfrm>
              <a:off x="1418492" y="3165231"/>
              <a:ext cx="1073834" cy="1073834"/>
            </a:xfrm>
            <a:prstGeom prst="ellipse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0</a:t>
              </a:r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15F54086-EB9F-4370-A089-9AFF2E3A91F7}"/>
                </a:ext>
              </a:extLst>
            </p:cNvPr>
            <p:cNvSpPr/>
            <p:nvPr/>
          </p:nvSpPr>
          <p:spPr>
            <a:xfrm>
              <a:off x="3097791" y="4798730"/>
              <a:ext cx="827095" cy="795523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63645C3-035B-4CC2-B735-6106A6AC6BF0}"/>
                </a:ext>
              </a:extLst>
            </p:cNvPr>
            <p:cNvSpPr txBox="1"/>
            <p:nvPr/>
          </p:nvSpPr>
          <p:spPr>
            <a:xfrm>
              <a:off x="3038822" y="3692800"/>
              <a:ext cx="3401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х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1B96BCA-D77D-4264-9288-A1710861ED1D}"/>
                </a:ext>
              </a:extLst>
            </p:cNvPr>
            <p:cNvSpPr txBox="1"/>
            <p:nvPr/>
          </p:nvSpPr>
          <p:spPr>
            <a:xfrm>
              <a:off x="1672671" y="2510678"/>
              <a:ext cx="6335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1-х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FD4EA0D-1AA7-45F5-BDA7-F2DB9E95FB5B}"/>
                </a:ext>
              </a:extLst>
            </p:cNvPr>
            <p:cNvSpPr txBox="1"/>
            <p:nvPr/>
          </p:nvSpPr>
          <p:spPr>
            <a:xfrm>
              <a:off x="1989424" y="4471470"/>
              <a:ext cx="346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y</a:t>
              </a:r>
              <a:endParaRPr lang="ru-RU" sz="28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9257310-D2FD-4FD7-8095-C077468D58A0}"/>
                </a:ext>
              </a:extLst>
            </p:cNvPr>
            <p:cNvSpPr txBox="1"/>
            <p:nvPr/>
          </p:nvSpPr>
          <p:spPr>
            <a:xfrm>
              <a:off x="1315490" y="5294430"/>
              <a:ext cx="6399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1-y</a:t>
              </a:r>
              <a:endParaRPr lang="ru-RU" sz="2800" dirty="0"/>
            </a:p>
          </p:txBody>
        </p:sp>
      </p:grpSp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9B404F31-08E3-434B-9B88-D5989A81BD40}"/>
              </a:ext>
            </a:extLst>
          </p:cNvPr>
          <p:cNvSpPr txBox="1">
            <a:spLocks/>
          </p:cNvSpPr>
          <p:nvPr/>
        </p:nvSpPr>
        <p:spPr>
          <a:xfrm>
            <a:off x="4421476" y="1905342"/>
            <a:ext cx="6935372" cy="39493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 – </a:t>
            </a:r>
            <a:r>
              <a:rPr lang="ru-RU" dirty="0" smtClean="0"/>
              <a:t>агрегат </a:t>
            </a:r>
            <a:r>
              <a:rPr lang="ru-RU" dirty="0"/>
              <a:t>не входит в состав генерации ЭЭС</a:t>
            </a:r>
          </a:p>
          <a:p>
            <a:pPr marL="0" indent="0">
              <a:buNone/>
            </a:pPr>
            <a:r>
              <a:rPr lang="ru-RU" dirty="0"/>
              <a:t>1</a:t>
            </a:r>
            <a:r>
              <a:rPr lang="en-US" dirty="0"/>
              <a:t> – </a:t>
            </a:r>
            <a:r>
              <a:rPr lang="ru-RU" dirty="0" smtClean="0"/>
              <a:t>агрегат </a:t>
            </a:r>
            <a:r>
              <a:rPr lang="ru-RU" dirty="0"/>
              <a:t>входит в состав генерации ЭЭС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/>
              <a:t>x – </a:t>
            </a:r>
            <a:r>
              <a:rPr lang="ru-RU" dirty="0"/>
              <a:t>вероятность перехода из состояния </a:t>
            </a:r>
            <a:r>
              <a:rPr lang="en-US" dirty="0"/>
              <a:t>“0” </a:t>
            </a:r>
            <a:r>
              <a:rPr lang="ru-RU" dirty="0"/>
              <a:t>в состояние </a:t>
            </a:r>
            <a:r>
              <a:rPr lang="en-US" dirty="0"/>
              <a:t>“</a:t>
            </a:r>
            <a:r>
              <a:rPr lang="ru-RU" dirty="0"/>
              <a:t>1</a:t>
            </a:r>
            <a:r>
              <a:rPr lang="en-US" dirty="0"/>
              <a:t>”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1 -</a:t>
            </a:r>
            <a:r>
              <a:rPr lang="en-US" dirty="0"/>
              <a:t> x –</a:t>
            </a:r>
            <a:r>
              <a:rPr lang="ru-RU" dirty="0"/>
              <a:t> вероятность сохранения состояния </a:t>
            </a:r>
            <a:r>
              <a:rPr lang="en-US" dirty="0"/>
              <a:t>“</a:t>
            </a:r>
            <a:r>
              <a:rPr lang="ru-RU" dirty="0"/>
              <a:t>0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/>
              <a:t>y – </a:t>
            </a:r>
            <a:r>
              <a:rPr lang="ru-RU" dirty="0"/>
              <a:t>вероятность перехода из состояния </a:t>
            </a:r>
            <a:r>
              <a:rPr lang="en-US" dirty="0"/>
              <a:t>“1” </a:t>
            </a:r>
            <a:r>
              <a:rPr lang="ru-RU" dirty="0"/>
              <a:t>в состояние </a:t>
            </a:r>
            <a:r>
              <a:rPr lang="en-US" dirty="0"/>
              <a:t>“0”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1 -</a:t>
            </a:r>
            <a:r>
              <a:rPr lang="en-US" dirty="0"/>
              <a:t> y –</a:t>
            </a:r>
            <a:r>
              <a:rPr lang="ru-RU" dirty="0"/>
              <a:t> вероятность сохранения состояния </a:t>
            </a:r>
            <a:r>
              <a:rPr lang="en-US" dirty="0"/>
              <a:t>“1”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53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0588" y="309110"/>
            <a:ext cx="91494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Алгоритм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</a:rPr>
              <a:t>марковской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цепи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Монте-Карло (2)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D9388A15-F101-4E6A-84EE-1BFBE43BD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3684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8080"/>
                </a:solidFill>
              </a:rPr>
              <a:t>Определение вероятностей перехода (</a:t>
            </a:r>
            <a:r>
              <a:rPr lang="en-US" b="1" dirty="0">
                <a:solidFill>
                  <a:srgbClr val="008080"/>
                </a:solidFill>
              </a:rPr>
              <a:t>x </a:t>
            </a:r>
            <a:r>
              <a:rPr lang="ru-RU" b="1" dirty="0">
                <a:solidFill>
                  <a:srgbClr val="008080"/>
                </a:solidFill>
              </a:rPr>
              <a:t>и </a:t>
            </a:r>
            <a:r>
              <a:rPr lang="en-US" b="1" dirty="0">
                <a:solidFill>
                  <a:srgbClr val="008080"/>
                </a:solidFill>
              </a:rPr>
              <a:t>y</a:t>
            </a:r>
            <a:r>
              <a:rPr lang="ru-RU" b="1" dirty="0">
                <a:solidFill>
                  <a:srgbClr val="008080"/>
                </a:solidFill>
              </a:rPr>
              <a:t>):</a:t>
            </a:r>
            <a:endParaRPr lang="en-US" b="1" dirty="0">
              <a:solidFill>
                <a:srgbClr val="00808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1B96BCA-D77D-4264-9288-A1710861ED1D}"/>
              </a:ext>
            </a:extLst>
          </p:cNvPr>
          <p:cNvSpPr txBox="1"/>
          <p:nvPr/>
        </p:nvSpPr>
        <p:spPr>
          <a:xfrm>
            <a:off x="1675719" y="2053478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1-х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46618E50-576A-48BD-B52B-0AE26B95CBF3}"/>
              </a:ext>
            </a:extLst>
          </p:cNvPr>
          <p:cNvGrpSpPr/>
          <p:nvPr/>
        </p:nvGrpSpPr>
        <p:grpSpPr>
          <a:xfrm>
            <a:off x="942638" y="2053478"/>
            <a:ext cx="3801222" cy="3801222"/>
            <a:chOff x="939590" y="2510678"/>
            <a:chExt cx="3801222" cy="3801222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F0898A59-5171-482A-9FCB-C12743375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590" y="2510678"/>
              <a:ext cx="3801222" cy="3801222"/>
            </a:xfrm>
            <a:prstGeom prst="rect">
              <a:avLst/>
            </a:prstGeom>
          </p:spPr>
        </p:pic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xmlns="" id="{568F91E1-F174-41C0-949B-3C2E78A5188A}"/>
                </a:ext>
              </a:extLst>
            </p:cNvPr>
            <p:cNvSpPr/>
            <p:nvPr/>
          </p:nvSpPr>
          <p:spPr>
            <a:xfrm>
              <a:off x="1418492" y="3165231"/>
              <a:ext cx="1073834" cy="1073834"/>
            </a:xfrm>
            <a:prstGeom prst="ellipse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0</a:t>
              </a: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15F54086-EB9F-4370-A089-9AFF2E3A91F7}"/>
                </a:ext>
              </a:extLst>
            </p:cNvPr>
            <p:cNvSpPr/>
            <p:nvPr/>
          </p:nvSpPr>
          <p:spPr>
            <a:xfrm>
              <a:off x="3097791" y="4798730"/>
              <a:ext cx="827095" cy="795523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163645C3-035B-4CC2-B735-6106A6AC6BF0}"/>
                </a:ext>
              </a:extLst>
            </p:cNvPr>
            <p:cNvSpPr txBox="1"/>
            <p:nvPr/>
          </p:nvSpPr>
          <p:spPr>
            <a:xfrm>
              <a:off x="3038822" y="3692800"/>
              <a:ext cx="3401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х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FD4EA0D-1AA7-45F5-BDA7-F2DB9E95FB5B}"/>
                </a:ext>
              </a:extLst>
            </p:cNvPr>
            <p:cNvSpPr txBox="1"/>
            <p:nvPr/>
          </p:nvSpPr>
          <p:spPr>
            <a:xfrm>
              <a:off x="1989424" y="4471470"/>
              <a:ext cx="346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y</a:t>
              </a:r>
              <a:endParaRPr lang="ru-RU" sz="28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9257310-D2FD-4FD7-8095-C077468D58A0}"/>
                </a:ext>
              </a:extLst>
            </p:cNvPr>
            <p:cNvSpPr txBox="1"/>
            <p:nvPr/>
          </p:nvSpPr>
          <p:spPr>
            <a:xfrm>
              <a:off x="1315490" y="5294430"/>
              <a:ext cx="6399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1-y</a:t>
              </a:r>
              <a:endParaRPr lang="ru-RU" sz="2800" dirty="0"/>
            </a:p>
          </p:txBody>
        </p:sp>
      </p:grp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9B404F31-08E3-434B-9B88-D5989A81BD40}"/>
              </a:ext>
            </a:extLst>
          </p:cNvPr>
          <p:cNvSpPr txBox="1">
            <a:spLocks/>
          </p:cNvSpPr>
          <p:nvPr/>
        </p:nvSpPr>
        <p:spPr>
          <a:xfrm>
            <a:off x="5119760" y="2088245"/>
            <a:ext cx="6935372" cy="3949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Вероятности складываются как среднее значение из следующих коэффициентов:</a:t>
            </a:r>
          </a:p>
          <a:p>
            <a:r>
              <a:rPr lang="ru-RU" dirty="0"/>
              <a:t>Коэффициент эффективности блока;</a:t>
            </a:r>
          </a:p>
          <a:p>
            <a:r>
              <a:rPr lang="ru-RU" dirty="0"/>
              <a:t>Коэффициент важности</a:t>
            </a:r>
            <a:r>
              <a:rPr lang="en-US" dirty="0"/>
              <a:t> </a:t>
            </a:r>
            <a:r>
              <a:rPr lang="ru-RU" dirty="0"/>
              <a:t>блока;</a:t>
            </a:r>
          </a:p>
          <a:p>
            <a:r>
              <a:rPr lang="ru-RU" dirty="0"/>
              <a:t>Регулирующий коэффициент системы,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при этом принято, что </a:t>
            </a:r>
            <a:r>
              <a:rPr lang="en-US" dirty="0"/>
              <a:t>x + y = 1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1B96BCA-D77D-4264-9288-A1710861ED1D}"/>
              </a:ext>
            </a:extLst>
          </p:cNvPr>
          <p:cNvSpPr txBox="1"/>
          <p:nvPr/>
        </p:nvSpPr>
        <p:spPr>
          <a:xfrm>
            <a:off x="1705535" y="2068609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1-х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2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0588" y="309110"/>
            <a:ext cx="91494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Алгоритм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</a:rPr>
              <a:t>марковской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цепи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Монте-Карло (3)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D9388A15-F101-4E6A-84EE-1BFBE43BD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141414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8080"/>
                </a:solidFill>
              </a:rPr>
              <a:t>Получение коэффициентов:</a:t>
            </a:r>
            <a:endParaRPr lang="en-US" b="1" dirty="0">
              <a:solidFill>
                <a:srgbClr val="00808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892906EB-EDF1-4308-A0EC-B9BEEA16F6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0136" y="1949416"/>
          <a:ext cx="10761783" cy="3872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7261">
                  <a:extLst>
                    <a:ext uri="{9D8B030D-6E8A-4147-A177-3AD203B41FA5}">
                      <a16:colId xmlns:a16="http://schemas.microsoft.com/office/drawing/2014/main" xmlns="" val="3984693279"/>
                    </a:ext>
                  </a:extLst>
                </a:gridCol>
                <a:gridCol w="3587261">
                  <a:extLst>
                    <a:ext uri="{9D8B030D-6E8A-4147-A177-3AD203B41FA5}">
                      <a16:colId xmlns:a16="http://schemas.microsoft.com/office/drawing/2014/main" xmlns="" val="3418192873"/>
                    </a:ext>
                  </a:extLst>
                </a:gridCol>
                <a:gridCol w="3587261">
                  <a:extLst>
                    <a:ext uri="{9D8B030D-6E8A-4147-A177-3AD203B41FA5}">
                      <a16:colId xmlns:a16="http://schemas.microsoft.com/office/drawing/2014/main" xmlns="" val="1170990993"/>
                    </a:ext>
                  </a:extLst>
                </a:gridCol>
              </a:tblGrid>
              <a:tr h="704203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Коэффициент эффективности блока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Коэффициент важности</a:t>
                      </a:r>
                      <a:r>
                        <a:rPr lang="en-US" b="1" dirty="0"/>
                        <a:t> </a:t>
                      </a:r>
                      <a:r>
                        <a:rPr lang="ru-RU" b="1" dirty="0"/>
                        <a:t>блока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Регулирующий коэффициент системы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8772211"/>
                  </a:ext>
                </a:extLst>
              </a:tr>
              <a:tr h="3168741">
                <a:tc>
                  <a:txBody>
                    <a:bodyPr/>
                    <a:lstStyle/>
                    <a:p>
                      <a:r>
                        <a:rPr lang="ru-RU" dirty="0"/>
                        <a:t>Коэффициент формируется из среднего по следующим нормированным характеристикам блока генерации: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Приведенные затраты </a:t>
                      </a:r>
                      <a:r>
                        <a:rPr lang="en-US" dirty="0"/>
                        <a:t>[0 … 1];</a:t>
                      </a:r>
                      <a:endParaRPr lang="ru-RU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err="1" smtClean="0"/>
                        <a:t>Экологичность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/>
                        <a:t>[0 … 1];</a:t>
                      </a:r>
                      <a:endParaRPr lang="ru-RU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err="1"/>
                        <a:t>Вынужденность</a:t>
                      </a:r>
                      <a:r>
                        <a:rPr lang="en-US" dirty="0"/>
                        <a:t> </a:t>
                      </a:r>
                      <a:r>
                        <a:rPr lang="en-US" dirty="0" smtClean="0"/>
                        <a:t>0</a:t>
                      </a:r>
                      <a:r>
                        <a:rPr lang="ru-RU" dirty="0" smtClean="0"/>
                        <a:t> или</a:t>
                      </a:r>
                      <a:r>
                        <a:rPr lang="en-US" dirty="0" smtClean="0"/>
                        <a:t> 1;</a:t>
                      </a:r>
                      <a:endParaRPr lang="ru-RU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Маневренность</a:t>
                      </a:r>
                      <a:r>
                        <a:rPr lang="en-US" dirty="0"/>
                        <a:t> [0 … 1</a:t>
                      </a:r>
                      <a:r>
                        <a:rPr lang="en-US" dirty="0" smtClean="0"/>
                        <a:t>];</a:t>
                      </a:r>
                      <a:endParaRPr lang="ru-RU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и</a:t>
                      </a:r>
                      <a:r>
                        <a:rPr lang="ru-RU" baseline="0" dirty="0" smtClean="0"/>
                        <a:t> др.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Коэффициент отражает степень влияния блока на величину системной вероятности бездефицитной работы.</a:t>
                      </a:r>
                    </a:p>
                    <a:p>
                      <a:r>
                        <a:rPr lang="ru-RU" dirty="0"/>
                        <a:t>Расчёт и обновление значения коэффициента происходит с помощью метода случайного леса при каждой оценке надёжности ЭЭС.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Коэффициент является единым для всей системы, его расчёт и перерасчёт происходит на каждой итерации расчёта алгоритма и формируется исходя из сравнения целевого показателя ВБР и реального показателя ВБР. Таким образом </a:t>
                      </a:r>
                      <a:r>
                        <a:rPr lang="ru-RU" dirty="0" smtClean="0"/>
                        <a:t>данный </a:t>
                      </a:r>
                      <a:r>
                        <a:rPr lang="ru-RU" dirty="0"/>
                        <a:t>коэффициент отвечает за массовость исключения блоков генерации из состава ЭЭС.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0397868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72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901476" y="2267161"/>
            <a:ext cx="5663916" cy="4088281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588" y="309110"/>
            <a:ext cx="91494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Алгоритм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марковская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цепь Монте-Карло (4)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EBF06EE-8FAF-438C-BB67-84D1CFB5EAA6}"/>
              </a:ext>
            </a:extLst>
          </p:cNvPr>
          <p:cNvSpPr/>
          <p:nvPr/>
        </p:nvSpPr>
        <p:spPr>
          <a:xfrm>
            <a:off x="3859457" y="1336651"/>
            <a:ext cx="1947247" cy="752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Инициализация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424D345F-2F36-43BF-ADE1-62D727DCE87D}"/>
                  </a:ext>
                </a:extLst>
              </p:cNvPr>
              <p:cNvSpPr/>
              <p:nvPr/>
            </p:nvSpPr>
            <p:spPr>
              <a:xfrm>
                <a:off x="6962146" y="1100924"/>
                <a:ext cx="5088005" cy="110767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dirty="0" smtClean="0"/>
                  <a:t># </a:t>
                </a:r>
                <a:r>
                  <a:rPr lang="ru-RU" sz="1600" dirty="0"/>
                  <a:t>Инициализация начального значения температуры </a:t>
                </a:r>
                <a:r>
                  <a:rPr lang="en-US" sz="1600" i="1" dirty="0"/>
                  <a:t>T</a:t>
                </a:r>
              </a:p>
              <a:p>
                <a:r>
                  <a:rPr lang="en-US" sz="1600" dirty="0"/>
                  <a:t># </a:t>
                </a:r>
                <a:r>
                  <a:rPr lang="ru-RU" sz="1600" dirty="0"/>
                  <a:t>Установка закона изменения </a:t>
                </a:r>
                <a:r>
                  <a:rPr lang="ru-RU" sz="1600" dirty="0" smtClean="0"/>
                  <a:t>температуры.</a:t>
                </a:r>
                <a:endParaRPr lang="ru-RU" sz="1600" dirty="0"/>
              </a:p>
              <a:p>
                <a:r>
                  <a:rPr lang="en-US" sz="1600" dirty="0"/>
                  <a:t># </a:t>
                </a:r>
                <a:r>
                  <a:rPr lang="ru-RU" sz="1600" dirty="0" smtClean="0"/>
                  <a:t>Вычисление</a:t>
                </a:r>
                <a:r>
                  <a:rPr lang="en-US" sz="1600" dirty="0" smtClean="0"/>
                  <a:t> </a:t>
                </a:r>
                <a:r>
                  <a:rPr lang="ru-RU" sz="1600" dirty="0" smtClean="0"/>
                  <a:t>первого</a:t>
                </a:r>
                <a:r>
                  <a:rPr lang="en-US" sz="1600" dirty="0" smtClean="0"/>
                  <a:t> </a:t>
                </a:r>
                <a:r>
                  <a:rPr lang="ru-RU" sz="1600" dirty="0"/>
                  <a:t>шага</a:t>
                </a:r>
                <a:r>
                  <a:rPr lang="en-US" sz="160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i="1" dirty="0" smtClean="0"/>
                  <a:t>, </a:t>
                </a:r>
                <a:r>
                  <a:rPr lang="ru-RU" sz="1600" i="1" dirty="0"/>
                  <a:t>где </a:t>
                </a:r>
                <a:r>
                  <a:rPr lang="en-US" sz="1600" i="1" dirty="0" err="1"/>
                  <a:t>i</a:t>
                </a:r>
                <a:r>
                  <a:rPr lang="en-US" sz="1600" i="1" dirty="0"/>
                  <a:t> </a:t>
                </a:r>
                <a:r>
                  <a:rPr lang="en-US" sz="1600" i="1" dirty="0" smtClean="0"/>
                  <a:t>=1</a:t>
                </a:r>
                <a:r>
                  <a:rPr lang="ru-RU" sz="1600" i="1" dirty="0" smtClean="0"/>
                  <a:t>. (Оценка балансовой надёжности исходной схемы ЭЭС)</a:t>
                </a:r>
                <a:endParaRPr lang="ru-RU" sz="160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424D345F-2F36-43BF-ADE1-62D727DCE8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146" y="1100924"/>
                <a:ext cx="5088005" cy="1107676"/>
              </a:xfrm>
              <a:prstGeom prst="rect">
                <a:avLst/>
              </a:prstGeom>
              <a:blipFill>
                <a:blip r:embed="rId3"/>
                <a:stretch>
                  <a:fillRect l="-599" b="-55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38B36C1-DD63-428C-90B9-986AA97EDFB4}"/>
              </a:ext>
            </a:extLst>
          </p:cNvPr>
          <p:cNvSpPr/>
          <p:nvPr/>
        </p:nvSpPr>
        <p:spPr>
          <a:xfrm>
            <a:off x="3677639" y="2374044"/>
            <a:ext cx="2310881" cy="752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Применения оператора </a:t>
            </a:r>
            <a:r>
              <a:rPr lang="ru-RU" sz="1600" i="1" dirty="0"/>
              <a:t>А</a:t>
            </a:r>
            <a:r>
              <a:rPr lang="ru-RU" sz="1600" dirty="0"/>
              <a:t> к предыдущему шагу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xmlns="" id="{4E004894-BC19-4868-B18A-A7743AEFD170}"/>
                  </a:ext>
                </a:extLst>
              </p:cNvPr>
              <p:cNvSpPr/>
              <p:nvPr/>
            </p:nvSpPr>
            <p:spPr>
              <a:xfrm>
                <a:off x="7068327" y="2374044"/>
                <a:ext cx="4981824" cy="7524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dirty="0" smtClean="0"/>
                  <a:t># </a:t>
                </a:r>
                <a:r>
                  <a:rPr lang="ru-RU" sz="1600" dirty="0"/>
                  <a:t>Применение оператора </a:t>
                </a:r>
                <a:r>
                  <a:rPr lang="ru-RU" sz="1600" i="1" dirty="0" smtClean="0"/>
                  <a:t>А (разыгрывание)</a:t>
                </a:r>
                <a:r>
                  <a:rPr lang="ru-RU" sz="1600" dirty="0" smtClean="0"/>
                  <a:t> </a:t>
                </a:r>
                <a:r>
                  <a:rPr lang="ru-RU" sz="1600" dirty="0"/>
                  <a:t>к шагу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</a:t>
                </a:r>
                <a:r>
                  <a:rPr lang="ru-RU" sz="1600" dirty="0"/>
                  <a:t>и получение потенциального нового шага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1600" i="1" dirty="0"/>
                          <m:t>∗</m:t>
                        </m:r>
                      </m:sup>
                    </m:sSubSup>
                  </m:oMath>
                </a14:m>
                <a:r>
                  <a:rPr lang="ru-RU" sz="1600" i="1" dirty="0" smtClean="0"/>
                  <a:t>, </a:t>
                </a:r>
                <a:r>
                  <a:rPr lang="ru-RU" sz="1600" i="1" dirty="0"/>
                  <a:t>где </a:t>
                </a:r>
                <a:r>
                  <a:rPr lang="en-US" sz="1600" i="1" dirty="0" err="1"/>
                  <a:t>i</a:t>
                </a:r>
                <a:r>
                  <a:rPr lang="en-US" sz="1600" i="1" dirty="0"/>
                  <a:t> =</a:t>
                </a:r>
                <a:r>
                  <a:rPr lang="en-US" sz="1600" i="1" dirty="0" smtClean="0"/>
                  <a:t>1</a:t>
                </a:r>
                <a:r>
                  <a:rPr lang="ru-RU" sz="1600" i="1" dirty="0" smtClean="0"/>
                  <a:t> (расчет балансовой надёжности).</a:t>
                </a:r>
                <a:endParaRPr lang="ru-RU" sz="1600" i="1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4E004894-BC19-4868-B18A-A7743AEFD1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327" y="2374044"/>
                <a:ext cx="4981824" cy="752401"/>
              </a:xfrm>
              <a:prstGeom prst="rect">
                <a:avLst/>
              </a:prstGeom>
              <a:blipFill>
                <a:blip r:embed="rId4"/>
                <a:stretch>
                  <a:fillRect l="-734" t="-8065" r="-1102" b="-16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59D5487-6D49-4DC8-B1B4-759841FE01B3}"/>
              </a:ext>
            </a:extLst>
          </p:cNvPr>
          <p:cNvSpPr/>
          <p:nvPr/>
        </p:nvSpPr>
        <p:spPr>
          <a:xfrm>
            <a:off x="3677639" y="3389460"/>
            <a:ext cx="2310881" cy="752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Вычисление вероятности принятия шага </a:t>
            </a:r>
            <a:r>
              <a:rPr lang="en-US" sz="1600" i="1" dirty="0"/>
              <a:t>P</a:t>
            </a:r>
            <a:endParaRPr lang="ru-RU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EFE580E0-DCF8-49BA-9F77-BE894F1FC6D5}"/>
                  </a:ext>
                </a:extLst>
              </p:cNvPr>
              <p:cNvSpPr/>
              <p:nvPr/>
            </p:nvSpPr>
            <p:spPr>
              <a:xfrm>
                <a:off x="7068327" y="3411438"/>
                <a:ext cx="4981824" cy="7524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dirty="0"/>
                  <a:t># </a:t>
                </a:r>
                <a:r>
                  <a:rPr lang="ru-RU" sz="1600" dirty="0"/>
                  <a:t>Вычисление вероятности принятия шага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1600" i="1" dirty="0"/>
                          <m:t>∗</m:t>
                        </m:r>
                      </m:sup>
                    </m:sSubSup>
                  </m:oMath>
                </a14:m>
                <a:r>
                  <a:rPr lang="ru-RU" sz="1600" dirty="0"/>
                  <a:t> по формуле  </a:t>
                </a:r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EFE580E0-DCF8-49BA-9F77-BE894F1FC6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327" y="3411438"/>
                <a:ext cx="4981824" cy="752401"/>
              </a:xfrm>
              <a:prstGeom prst="rect">
                <a:avLst/>
              </a:prstGeom>
              <a:blipFill>
                <a:blip r:embed="rId5"/>
                <a:stretch>
                  <a:fillRect l="-734" b="-8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2C353A0-F8E2-4B83-B0EC-C4107871BC03}"/>
              </a:ext>
            </a:extLst>
          </p:cNvPr>
          <p:cNvSpPr/>
          <p:nvPr/>
        </p:nvSpPr>
        <p:spPr>
          <a:xfrm>
            <a:off x="3677639" y="4343718"/>
            <a:ext cx="2310881" cy="752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Определение принятия шага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B3DDEAA-A0D8-44B6-8FE4-AD18E4CBD4D8}"/>
              </a:ext>
            </a:extLst>
          </p:cNvPr>
          <p:cNvSpPr/>
          <p:nvPr/>
        </p:nvSpPr>
        <p:spPr>
          <a:xfrm>
            <a:off x="7133975" y="5143282"/>
            <a:ext cx="4981824" cy="752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# </a:t>
            </a:r>
            <a:r>
              <a:rPr lang="ru-RU" sz="1600" dirty="0"/>
              <a:t>Получение случайного числа. Если случайное число меньше </a:t>
            </a:r>
            <a:r>
              <a:rPr lang="ru-RU" sz="1600" i="1" dirty="0"/>
              <a:t>P</a:t>
            </a:r>
            <a:r>
              <a:rPr lang="ru-RU" sz="1600" dirty="0"/>
              <a:t>, то шаг принят; если случайное число </a:t>
            </a:r>
            <a:r>
              <a:rPr lang="ru-RU" sz="1600" dirty="0" smtClean="0"/>
              <a:t>больше </a:t>
            </a:r>
            <a:r>
              <a:rPr lang="ru-RU" sz="1600" i="1" dirty="0"/>
              <a:t>P</a:t>
            </a:r>
            <a:r>
              <a:rPr lang="ru-RU" sz="1600" dirty="0"/>
              <a:t>, то шаг не принят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BAA89F79-5975-4E73-BC27-0E70FBF3C0C1}"/>
                  </a:ext>
                </a:extLst>
              </p:cNvPr>
              <p:cNvSpPr/>
              <p:nvPr/>
            </p:nvSpPr>
            <p:spPr>
              <a:xfrm>
                <a:off x="3677638" y="5471478"/>
                <a:ext cx="2310881" cy="752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/>
                  <a:t>Шаг принимается как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ru-RU" sz="1600" i="1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BAA89F79-5975-4E73-BC27-0E70FBF3C0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638" y="5471478"/>
                <a:ext cx="2310881" cy="752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Соединитель: уступ 38">
            <a:extLst>
              <a:ext uri="{FF2B5EF4-FFF2-40B4-BE49-F238E27FC236}">
                <a16:creationId xmlns:a16="http://schemas.microsoft.com/office/drawing/2014/main" xmlns="" id="{4120635D-B95E-41C6-97AB-BEE8023D6396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 rot="5400000">
            <a:off x="4645400" y="5283798"/>
            <a:ext cx="375360" cy="1"/>
          </a:xfrm>
          <a:prstGeom prst="bentConnector3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35A49A0-8778-43FE-ADC2-44A3F98EB5D4}"/>
              </a:ext>
            </a:extLst>
          </p:cNvPr>
          <p:cNvSpPr/>
          <p:nvPr/>
        </p:nvSpPr>
        <p:spPr>
          <a:xfrm>
            <a:off x="1003852" y="4343717"/>
            <a:ext cx="2096062" cy="7568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Обновление температуры</a:t>
            </a:r>
            <a:r>
              <a:rPr lang="ru-RU" sz="1600" i="1" dirty="0"/>
              <a:t> </a:t>
            </a:r>
            <a:r>
              <a:rPr lang="en-US" sz="1600" i="1" dirty="0"/>
              <a:t>T</a:t>
            </a:r>
            <a:r>
              <a:rPr lang="ru-RU" sz="1600" dirty="0"/>
              <a:t> по закону её изменения</a:t>
            </a:r>
          </a:p>
        </p:txBody>
      </p:sp>
      <p:cxnSp>
        <p:nvCxnSpPr>
          <p:cNvPr id="17" name="Соединитель: уступ 44">
            <a:extLst>
              <a:ext uri="{FF2B5EF4-FFF2-40B4-BE49-F238E27FC236}">
                <a16:creationId xmlns:a16="http://schemas.microsoft.com/office/drawing/2014/main" xmlns="" id="{E7CB1E8B-3C2A-4477-8081-D70FD394DB20}"/>
              </a:ext>
            </a:extLst>
          </p:cNvPr>
          <p:cNvCxnSpPr>
            <a:cxnSpLocks/>
            <a:stCxn id="14" idx="1"/>
            <a:endCxn id="16" idx="2"/>
          </p:cNvCxnSpPr>
          <p:nvPr/>
        </p:nvCxnSpPr>
        <p:spPr>
          <a:xfrm rot="10800000">
            <a:off x="2051884" y="5100550"/>
            <a:ext cx="1625755" cy="747128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4E631EA-A5E8-4E92-88F1-18B3922AD8CB}"/>
              </a:ext>
            </a:extLst>
          </p:cNvPr>
          <p:cNvSpPr/>
          <p:nvPr/>
        </p:nvSpPr>
        <p:spPr>
          <a:xfrm>
            <a:off x="1003852" y="3389460"/>
            <a:ext cx="2096066" cy="752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Достижение нижнего предела значения </a:t>
            </a:r>
            <a:r>
              <a:rPr lang="en-US" sz="1600" i="1" dirty="0"/>
              <a:t>T</a:t>
            </a:r>
            <a:endParaRPr lang="ru-RU" sz="1600" i="1" dirty="0"/>
          </a:p>
        </p:txBody>
      </p:sp>
      <p:cxnSp>
        <p:nvCxnSpPr>
          <p:cNvPr id="19" name="Соединитель: уступ 56">
            <a:extLst>
              <a:ext uri="{FF2B5EF4-FFF2-40B4-BE49-F238E27FC236}">
                <a16:creationId xmlns:a16="http://schemas.microsoft.com/office/drawing/2014/main" xmlns="" id="{738A56D7-499E-449B-98D6-3A377C7B0943}"/>
              </a:ext>
            </a:extLst>
          </p:cNvPr>
          <p:cNvCxnSpPr>
            <a:stCxn id="18" idx="0"/>
            <a:endCxn id="8" idx="1"/>
          </p:cNvCxnSpPr>
          <p:nvPr/>
        </p:nvCxnSpPr>
        <p:spPr>
          <a:xfrm rot="5400000" flipH="1" flipV="1">
            <a:off x="2545154" y="2256975"/>
            <a:ext cx="639216" cy="1625754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: уступ 71">
            <a:extLst>
              <a:ext uri="{FF2B5EF4-FFF2-40B4-BE49-F238E27FC236}">
                <a16:creationId xmlns:a16="http://schemas.microsoft.com/office/drawing/2014/main" xmlns="" id="{4646CA67-0299-48AF-9B1C-E27827E63D49}"/>
              </a:ext>
            </a:extLst>
          </p:cNvPr>
          <p:cNvCxnSpPr>
            <a:cxnSpLocks/>
            <a:stCxn id="16" idx="0"/>
            <a:endCxn id="18" idx="2"/>
          </p:cNvCxnSpPr>
          <p:nvPr/>
        </p:nvCxnSpPr>
        <p:spPr>
          <a:xfrm rot="5400000" flipH="1" flipV="1">
            <a:off x="1950956" y="4242788"/>
            <a:ext cx="201857" cy="2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Соединитель: уступ 74">
            <a:extLst>
              <a:ext uri="{FF2B5EF4-FFF2-40B4-BE49-F238E27FC236}">
                <a16:creationId xmlns:a16="http://schemas.microsoft.com/office/drawing/2014/main" xmlns="" id="{4A4AA3F0-150F-4220-89A4-AA30177340E0}"/>
              </a:ext>
            </a:extLst>
          </p:cNvPr>
          <p:cNvCxnSpPr>
            <a:cxnSpLocks/>
            <a:stCxn id="12" idx="1"/>
            <a:endCxn id="16" idx="3"/>
          </p:cNvCxnSpPr>
          <p:nvPr/>
        </p:nvCxnSpPr>
        <p:spPr>
          <a:xfrm rot="10800000" flipV="1">
            <a:off x="3099915" y="4719918"/>
            <a:ext cx="577725" cy="221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: уступ 77">
            <a:extLst>
              <a:ext uri="{FF2B5EF4-FFF2-40B4-BE49-F238E27FC236}">
                <a16:creationId xmlns:a16="http://schemas.microsoft.com/office/drawing/2014/main" xmlns="" id="{47301137-A9EE-4D45-AB77-ABA1E867072C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rot="5400000">
            <a:off x="4690585" y="2231547"/>
            <a:ext cx="284993" cy="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Соединитель: уступ 80">
            <a:extLst>
              <a:ext uri="{FF2B5EF4-FFF2-40B4-BE49-F238E27FC236}">
                <a16:creationId xmlns:a16="http://schemas.microsoft.com/office/drawing/2014/main" xmlns="" id="{C0F61626-DE5A-4A63-BD56-5DDE5247BCD2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rot="5400000">
            <a:off x="4701572" y="3257952"/>
            <a:ext cx="263016" cy="12700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Соединитель: уступ 83">
            <a:extLst>
              <a:ext uri="{FF2B5EF4-FFF2-40B4-BE49-F238E27FC236}">
                <a16:creationId xmlns:a16="http://schemas.microsoft.com/office/drawing/2014/main" xmlns="" id="{C9E3601C-6000-4CC0-9268-10B285F08E7F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 rot="5400000">
            <a:off x="4732151" y="4242789"/>
            <a:ext cx="201858" cy="12700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xmlns="" id="{40DBB20F-E98F-4080-9E97-8FEA3C6D91AC}"/>
                  </a:ext>
                </a:extLst>
              </p:cNvPr>
              <p:cNvSpPr/>
              <p:nvPr/>
            </p:nvSpPr>
            <p:spPr>
              <a:xfrm>
                <a:off x="901465" y="1339944"/>
                <a:ext cx="2096066" cy="816412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/>
                  <a:t>Завершение работы </a:t>
                </a:r>
              </a:p>
              <a:p>
                <a:pPr algn="ctr"/>
                <a:r>
                  <a:rPr lang="ru-RU" sz="1600" dirty="0"/>
                  <a:t>Последний шаг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600" dirty="0" smtClean="0"/>
                  <a:t> </a:t>
                </a:r>
                <a:r>
                  <a:rPr lang="ru-RU" sz="1600" dirty="0" smtClean="0"/>
                  <a:t>является </a:t>
                </a:r>
                <a:r>
                  <a:rPr lang="ru-RU" sz="1600" dirty="0"/>
                  <a:t>результатом</a:t>
                </a:r>
              </a:p>
            </p:txBody>
          </p:sp>
        </mc:Choice>
        <mc:Fallback xmlns="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40DBB20F-E98F-4080-9E97-8FEA3C6D91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65" y="1339944"/>
                <a:ext cx="2096066" cy="816412"/>
              </a:xfrm>
              <a:prstGeom prst="rect">
                <a:avLst/>
              </a:prstGeom>
              <a:blipFill>
                <a:blip r:embed="rId7"/>
                <a:stretch>
                  <a:fillRect l="-288" t="-2190" b="-8029"/>
                </a:stretch>
              </a:blipFill>
              <a:ln w="190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Соединитель: уступ 93">
            <a:extLst>
              <a:ext uri="{FF2B5EF4-FFF2-40B4-BE49-F238E27FC236}">
                <a16:creationId xmlns:a16="http://schemas.microsoft.com/office/drawing/2014/main" xmlns="" id="{36CAA986-19F9-49DE-8E5D-810305F0C6E9}"/>
              </a:ext>
            </a:extLst>
          </p:cNvPr>
          <p:cNvCxnSpPr>
            <a:stCxn id="18" idx="1"/>
            <a:endCxn id="25" idx="1"/>
          </p:cNvCxnSpPr>
          <p:nvPr/>
        </p:nvCxnSpPr>
        <p:spPr>
          <a:xfrm rot="10800000">
            <a:off x="901466" y="1748150"/>
            <a:ext cx="102387" cy="2017510"/>
          </a:xfrm>
          <a:prstGeom prst="bentConnector3">
            <a:avLst>
              <a:gd name="adj1" fmla="val 323271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1435EC3-E495-41CF-B105-BF1BBB34BC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5924" y="4088351"/>
            <a:ext cx="4577927" cy="754218"/>
          </a:xfrm>
          <a:prstGeom prst="rect">
            <a:avLst/>
          </a:prstGeom>
        </p:spPr>
      </p:pic>
      <p:sp>
        <p:nvSpPr>
          <p:cNvPr id="28" name="Заголовок 1">
            <a:extLst>
              <a:ext uri="{FF2B5EF4-FFF2-40B4-BE49-F238E27FC236}">
                <a16:creationId xmlns:a16="http://schemas.microsoft.com/office/drawing/2014/main" xmlns="" id="{06CBDA7C-3078-4A4D-8878-32900624A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588" y="454592"/>
            <a:ext cx="11347326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8080"/>
                </a:solidFill>
              </a:rPr>
              <a:t>Метод имитации </a:t>
            </a:r>
            <a:r>
              <a:rPr lang="ru-RU" sz="3200" dirty="0" smtClean="0">
                <a:solidFill>
                  <a:srgbClr val="008080"/>
                </a:solidFill>
              </a:rPr>
              <a:t>отжига</a:t>
            </a:r>
            <a:endParaRPr lang="ru-RU" sz="3200" dirty="0">
              <a:solidFill>
                <a:srgbClr val="00808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59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57156" y="4592283"/>
            <a:ext cx="133349" cy="1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5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0587" y="208526"/>
            <a:ext cx="10939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Некоторые данные о развитии возобновляемых источников энергии (ВЭС и СЭС) в ЕЭС России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508962"/>
              </p:ext>
            </p:extLst>
          </p:nvPr>
        </p:nvGraphicFramePr>
        <p:xfrm>
          <a:off x="851617" y="1929383"/>
          <a:ext cx="10497312" cy="3009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130">
                  <a:extLst>
                    <a:ext uri="{9D8B030D-6E8A-4147-A177-3AD203B41FA5}">
                      <a16:colId xmlns:a16="http://schemas.microsoft.com/office/drawing/2014/main" xmlns="" val="2267377694"/>
                    </a:ext>
                  </a:extLst>
                </a:gridCol>
                <a:gridCol w="1115445">
                  <a:extLst>
                    <a:ext uri="{9D8B030D-6E8A-4147-A177-3AD203B41FA5}">
                      <a16:colId xmlns:a16="http://schemas.microsoft.com/office/drawing/2014/main" xmlns="" val="2585237343"/>
                    </a:ext>
                  </a:extLst>
                </a:gridCol>
                <a:gridCol w="1536685">
                  <a:extLst>
                    <a:ext uri="{9D8B030D-6E8A-4147-A177-3AD203B41FA5}">
                      <a16:colId xmlns:a16="http://schemas.microsoft.com/office/drawing/2014/main" xmlns="" val="1960371812"/>
                    </a:ext>
                  </a:extLst>
                </a:gridCol>
                <a:gridCol w="1426601">
                  <a:extLst>
                    <a:ext uri="{9D8B030D-6E8A-4147-A177-3AD203B41FA5}">
                      <a16:colId xmlns:a16="http://schemas.microsoft.com/office/drawing/2014/main" xmlns="" val="1540144906"/>
                    </a:ext>
                  </a:extLst>
                </a:gridCol>
                <a:gridCol w="1279448">
                  <a:extLst>
                    <a:ext uri="{9D8B030D-6E8A-4147-A177-3AD203B41FA5}">
                      <a16:colId xmlns:a16="http://schemas.microsoft.com/office/drawing/2014/main" xmlns="" val="3072695315"/>
                    </a:ext>
                  </a:extLst>
                </a:gridCol>
                <a:gridCol w="1807402">
                  <a:extLst>
                    <a:ext uri="{9D8B030D-6E8A-4147-A177-3AD203B41FA5}">
                      <a16:colId xmlns:a16="http://schemas.microsoft.com/office/drawing/2014/main" xmlns="" val="1178944803"/>
                    </a:ext>
                  </a:extLst>
                </a:gridCol>
                <a:gridCol w="1426601">
                  <a:extLst>
                    <a:ext uri="{9D8B030D-6E8A-4147-A177-3AD203B41FA5}">
                      <a16:colId xmlns:a16="http://schemas.microsoft.com/office/drawing/2014/main" xmlns="" val="683181062"/>
                    </a:ext>
                  </a:extLst>
                </a:gridCol>
              </a:tblGrid>
              <a:tr h="850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энергосистемы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2020 г (факт), МВт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Доля от установленной мощности, 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Доля от максимума нагрузки, 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2027 г (прогноз), МВт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Доля от установленной мощности, 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Доля от максимума нагрузки, 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8231190"/>
                  </a:ext>
                </a:extLst>
              </a:tr>
              <a:tr h="230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ЕЭС России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2 754,2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1,1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1,8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5 617,3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2,2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3,2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08738437"/>
                  </a:ext>
                </a:extLst>
              </a:tr>
              <a:tr h="315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ОЭС Северо-Запада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5,1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0,02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0,03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206,1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0,8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1,3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43871583"/>
                  </a:ext>
                </a:extLst>
              </a:tr>
              <a:tr h="230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ОЭС Центра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220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41851289"/>
                  </a:ext>
                </a:extLst>
              </a:tr>
              <a:tr h="278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ОЭС Средней Волги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230,4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0,8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1,5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690,3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2,4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3,9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72582102"/>
                  </a:ext>
                </a:extLst>
              </a:tr>
              <a:tr h="230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ОЭС Юга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1 817,9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7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11,3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3 645,1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21,1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63927613"/>
                  </a:ext>
                </a:extLst>
              </a:tr>
              <a:tr h="230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ОЭС Урала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400,7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0,7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1,2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455,7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0,8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1,2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56400811"/>
                  </a:ext>
                </a:extLst>
              </a:tr>
              <a:tr h="230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ОЭС Сибири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300,2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0,6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400,2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0,8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1,2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74911709"/>
                  </a:ext>
                </a:extLst>
              </a:tr>
              <a:tr h="230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ОЭС Востока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7186528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8521" y="5285824"/>
            <a:ext cx="10146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По оценкам Минэнерго к </a:t>
            </a:r>
            <a:r>
              <a:rPr lang="ru-RU" sz="2000" dirty="0"/>
              <a:t>2050 г. </a:t>
            </a:r>
            <a:r>
              <a:rPr lang="ru-RU" sz="2000" dirty="0" smtClean="0"/>
              <a:t>доля ВИЭ в балансе мощности ЕЭС России составит </a:t>
            </a:r>
            <a:r>
              <a:rPr lang="ru-RU" sz="2000" b="1" dirty="0" smtClean="0"/>
              <a:t>12,5%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86528" y="4939032"/>
            <a:ext cx="7205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400" dirty="0" smtClean="0"/>
              <a:t>Схема </a:t>
            </a:r>
            <a:r>
              <a:rPr lang="ru-RU" sz="1400" dirty="0"/>
              <a:t>и </a:t>
            </a:r>
            <a:r>
              <a:rPr lang="ru-RU" sz="1400" dirty="0" smtClean="0"/>
              <a:t>программа </a:t>
            </a:r>
            <a:r>
              <a:rPr lang="ru-RU" sz="1400" dirty="0"/>
              <a:t>развития Единой энергетической системы России на 2021 - 2027 годы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18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0588" y="309110"/>
            <a:ext cx="91494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Алгоритм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</a:rPr>
              <a:t>марковской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цепи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Монте-Карло (5)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4EA59D42-ADBA-4203-A093-4927A3BA6DA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6687" y="1830493"/>
          <a:ext cx="618862" cy="322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8862">
                  <a:extLst>
                    <a:ext uri="{9D8B030D-6E8A-4147-A177-3AD203B41FA5}">
                      <a16:colId xmlns:a16="http://schemas.microsoft.com/office/drawing/2014/main" xmlns="" val="925114870"/>
                    </a:ext>
                  </a:extLst>
                </a:gridCol>
              </a:tblGrid>
              <a:tr h="537176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ЭЭС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3226518"/>
                  </a:ext>
                </a:extLst>
              </a:tr>
              <a:tr h="537176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0202651"/>
                  </a:ext>
                </a:extLst>
              </a:tr>
              <a:tr h="537176"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897336"/>
                  </a:ext>
                </a:extLst>
              </a:tr>
              <a:tr h="537176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1483066"/>
                  </a:ext>
                </a:extLst>
              </a:tr>
              <a:tr h="537176">
                <a:tc>
                  <a:txBody>
                    <a:bodyPr/>
                    <a:lstStyle/>
                    <a:p>
                      <a:r>
                        <a:rPr lang="ru-RU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325154"/>
                  </a:ext>
                </a:extLst>
              </a:tr>
              <a:tr h="537176"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0145524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EBB458D8-7A45-48F9-B3BD-184982F8FB5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91989" y="2436413"/>
          <a:ext cx="627153" cy="2363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7153">
                  <a:extLst>
                    <a:ext uri="{9D8B030D-6E8A-4147-A177-3AD203B41FA5}">
                      <a16:colId xmlns:a16="http://schemas.microsoft.com/office/drawing/2014/main" xmlns="" val="925114870"/>
                    </a:ext>
                  </a:extLst>
                </a:gridCol>
              </a:tblGrid>
              <a:tr h="393844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ЭЭС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3226518"/>
                  </a:ext>
                </a:extLst>
              </a:tr>
              <a:tr h="393844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0202651"/>
                  </a:ext>
                </a:extLst>
              </a:tr>
              <a:tr h="39384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897336"/>
                  </a:ext>
                </a:extLst>
              </a:tr>
              <a:tr h="39384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1483066"/>
                  </a:ext>
                </a:extLst>
              </a:tr>
              <a:tr h="393844">
                <a:tc>
                  <a:txBody>
                    <a:bodyPr/>
                    <a:lstStyle/>
                    <a:p>
                      <a:r>
                        <a:rPr lang="ru-RU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325154"/>
                  </a:ext>
                </a:extLst>
              </a:tr>
              <a:tr h="393844"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0145524"/>
                  </a:ext>
                </a:extLst>
              </a:tr>
            </a:tbl>
          </a:graphicData>
        </a:graphic>
      </p:graphicFrame>
      <p:sp>
        <p:nvSpPr>
          <p:cNvPr id="8" name="Стрелка: вправо 8">
            <a:extLst>
              <a:ext uri="{FF2B5EF4-FFF2-40B4-BE49-F238E27FC236}">
                <a16:creationId xmlns:a16="http://schemas.microsoft.com/office/drawing/2014/main" xmlns="" id="{33A9DBF0-457E-4710-BEC6-F6943F5473B4}"/>
              </a:ext>
            </a:extLst>
          </p:cNvPr>
          <p:cNvSpPr/>
          <p:nvPr/>
        </p:nvSpPr>
        <p:spPr>
          <a:xfrm>
            <a:off x="1195549" y="3727525"/>
            <a:ext cx="339958" cy="4475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D4348F7-A125-45EE-8D19-3ED8D89CA3DE}"/>
              </a:ext>
            </a:extLst>
          </p:cNvPr>
          <p:cNvSpPr/>
          <p:nvPr/>
        </p:nvSpPr>
        <p:spPr>
          <a:xfrm>
            <a:off x="1565762" y="3688708"/>
            <a:ext cx="1961015" cy="5251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Разыгрывание        </a:t>
            </a:r>
          </a:p>
        </p:txBody>
      </p:sp>
      <p:sp>
        <p:nvSpPr>
          <p:cNvPr id="10" name="Стрелка: вправо 18">
            <a:extLst>
              <a:ext uri="{FF2B5EF4-FFF2-40B4-BE49-F238E27FC236}">
                <a16:creationId xmlns:a16="http://schemas.microsoft.com/office/drawing/2014/main" xmlns="" id="{BE718B59-E233-4DAF-9624-6DDAFBBC4894}"/>
              </a:ext>
            </a:extLst>
          </p:cNvPr>
          <p:cNvSpPr/>
          <p:nvPr/>
        </p:nvSpPr>
        <p:spPr>
          <a:xfrm>
            <a:off x="3526777" y="3727525"/>
            <a:ext cx="309858" cy="4475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9">
            <a:extLst>
              <a:ext uri="{FF2B5EF4-FFF2-40B4-BE49-F238E27FC236}">
                <a16:creationId xmlns:a16="http://schemas.microsoft.com/office/drawing/2014/main" xmlns="" id="{027E140C-89AE-4A93-84D8-3DBBDBD24F26}"/>
              </a:ext>
            </a:extLst>
          </p:cNvPr>
          <p:cNvSpPr/>
          <p:nvPr/>
        </p:nvSpPr>
        <p:spPr>
          <a:xfrm>
            <a:off x="4519142" y="3727525"/>
            <a:ext cx="316359" cy="4475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90132FF-38DA-4A45-9F51-119EA693CF23}"/>
              </a:ext>
            </a:extLst>
          </p:cNvPr>
          <p:cNvSpPr/>
          <p:nvPr/>
        </p:nvSpPr>
        <p:spPr>
          <a:xfrm>
            <a:off x="4847276" y="3419856"/>
            <a:ext cx="1961015" cy="7974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Оценка </a:t>
            </a:r>
            <a:r>
              <a:rPr lang="ru-RU" dirty="0" smtClean="0"/>
              <a:t>балансовой надёжности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14B82B-A9B6-4B99-9A62-8006D463BACA}"/>
              </a:ext>
            </a:extLst>
          </p:cNvPr>
          <p:cNvSpPr/>
          <p:nvPr/>
        </p:nvSpPr>
        <p:spPr>
          <a:xfrm>
            <a:off x="1437974" y="2248334"/>
            <a:ext cx="2216589" cy="8800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Равномерная случайная последовательность </a:t>
            </a:r>
          </a:p>
        </p:txBody>
      </p:sp>
      <p:sp>
        <p:nvSpPr>
          <p:cNvPr id="14" name="Стрелка: вправо 22">
            <a:extLst>
              <a:ext uri="{FF2B5EF4-FFF2-40B4-BE49-F238E27FC236}">
                <a16:creationId xmlns:a16="http://schemas.microsoft.com/office/drawing/2014/main" xmlns="" id="{68F7C76F-9F71-4756-9670-A014F1B21DA2}"/>
              </a:ext>
            </a:extLst>
          </p:cNvPr>
          <p:cNvSpPr/>
          <p:nvPr/>
        </p:nvSpPr>
        <p:spPr>
          <a:xfrm rot="5400000">
            <a:off x="2294613" y="3156226"/>
            <a:ext cx="503305" cy="4475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D13E9D8-FEE9-49EC-B4D2-63494BAB4954}"/>
              </a:ext>
            </a:extLst>
          </p:cNvPr>
          <p:cNvSpPr/>
          <p:nvPr/>
        </p:nvSpPr>
        <p:spPr>
          <a:xfrm>
            <a:off x="4395143" y="5163038"/>
            <a:ext cx="3593044" cy="6562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Коэффициенты важности </a:t>
            </a:r>
            <a:r>
              <a:rPr lang="en-US" dirty="0"/>
              <a:t>[0, … , </a:t>
            </a:r>
            <a:r>
              <a:rPr lang="en-US" i="1" dirty="0"/>
              <a:t>B</a:t>
            </a:r>
            <a:r>
              <a:rPr lang="en-US" dirty="0"/>
              <a:t>],</a:t>
            </a:r>
            <a:endParaRPr lang="ru-RU" dirty="0"/>
          </a:p>
          <a:p>
            <a:pPr algn="ctr"/>
            <a:r>
              <a:rPr lang="ru-RU" dirty="0"/>
              <a:t>Регулирующий коэффициент</a:t>
            </a:r>
          </a:p>
        </p:txBody>
      </p:sp>
      <p:sp>
        <p:nvSpPr>
          <p:cNvPr id="16" name="Стрелка: вправо 25">
            <a:extLst>
              <a:ext uri="{FF2B5EF4-FFF2-40B4-BE49-F238E27FC236}">
                <a16:creationId xmlns:a16="http://schemas.microsoft.com/office/drawing/2014/main" xmlns="" id="{7F064B44-BB3A-4929-B9CD-2D96B208FADC}"/>
              </a:ext>
            </a:extLst>
          </p:cNvPr>
          <p:cNvSpPr/>
          <p:nvPr/>
        </p:nvSpPr>
        <p:spPr>
          <a:xfrm rot="5400000">
            <a:off x="5484794" y="4473210"/>
            <a:ext cx="966180" cy="4475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85850826-58CB-48C1-B85B-AB96B1D878E3}"/>
                  </a:ext>
                </a:extLst>
              </p:cNvPr>
              <p:cNvSpPr/>
              <p:nvPr/>
            </p:nvSpPr>
            <p:spPr>
              <a:xfrm>
                <a:off x="7745550" y="1498076"/>
                <a:ext cx="4268113" cy="905851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Шаг принят с вероятностью </a:t>
                </a:r>
                <a:r>
                  <a:rPr lang="en-US" i="1" dirty="0"/>
                  <a:t>P</a:t>
                </a:r>
                <a:r>
                  <a:rPr lang="ru-RU" dirty="0"/>
                  <a:t>, 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ru-RU" dirty="0"/>
                  <a:t>снижение </a:t>
                </a:r>
                <a:r>
                  <a:rPr lang="ru-RU" dirty="0" smtClean="0"/>
                  <a:t>температуры (</a:t>
                </a:r>
                <a:r>
                  <a:rPr lang="ru-RU" dirty="0"/>
                  <a:t>отжиг Коши (быстрый отжиг</a:t>
                </a:r>
                <a:r>
                  <a:rPr lang="ru-RU" dirty="0" smtClean="0"/>
                  <a:t>))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/>
                  <a:t>)</a:t>
                </a:r>
                <a:endParaRPr lang="ru-RU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85850826-58CB-48C1-B85B-AB96B1D878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550" y="1498076"/>
                <a:ext cx="4268113" cy="905851"/>
              </a:xfrm>
              <a:prstGeom prst="rect">
                <a:avLst/>
              </a:prstGeom>
              <a:blipFill>
                <a:blip r:embed="rId3"/>
                <a:stretch>
                  <a:fillRect t="-5333" b="-9333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827E64C-C51D-45CE-B644-6C99E7BA0581}"/>
              </a:ext>
            </a:extLst>
          </p:cNvPr>
          <p:cNvSpPr/>
          <p:nvPr/>
        </p:nvSpPr>
        <p:spPr>
          <a:xfrm>
            <a:off x="532147" y="5163038"/>
            <a:ext cx="3593044" cy="6562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Коэффициенты важности </a:t>
            </a:r>
            <a:r>
              <a:rPr lang="en-US" dirty="0"/>
              <a:t>[0, … , </a:t>
            </a:r>
            <a:r>
              <a:rPr lang="en-US" i="1" dirty="0"/>
              <a:t>B</a:t>
            </a:r>
            <a:r>
              <a:rPr lang="en-US" dirty="0"/>
              <a:t>],</a:t>
            </a:r>
            <a:endParaRPr lang="ru-RU" dirty="0"/>
          </a:p>
          <a:p>
            <a:pPr algn="ctr"/>
            <a:r>
              <a:rPr lang="ru-RU" dirty="0"/>
              <a:t>Регулирующий коэффициент</a:t>
            </a:r>
          </a:p>
        </p:txBody>
      </p:sp>
      <p:sp>
        <p:nvSpPr>
          <p:cNvPr id="19" name="Стрелка: вправо 28">
            <a:extLst>
              <a:ext uri="{FF2B5EF4-FFF2-40B4-BE49-F238E27FC236}">
                <a16:creationId xmlns:a16="http://schemas.microsoft.com/office/drawing/2014/main" xmlns="" id="{6F7CF6AD-41CC-4308-BBE3-FD74A36E6D1C}"/>
              </a:ext>
            </a:extLst>
          </p:cNvPr>
          <p:cNvSpPr/>
          <p:nvPr/>
        </p:nvSpPr>
        <p:spPr>
          <a:xfrm rot="16200000">
            <a:off x="2038666" y="4469826"/>
            <a:ext cx="959414" cy="4475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161E954-DD82-40B1-A4EA-89777A2DCFF7}"/>
              </a:ext>
            </a:extLst>
          </p:cNvPr>
          <p:cNvSpPr txBox="1"/>
          <p:nvPr/>
        </p:nvSpPr>
        <p:spPr>
          <a:xfrm>
            <a:off x="3180535" y="4868883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Х-1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6C87F56-D92D-491E-BFC3-42FF843736A2}"/>
              </a:ext>
            </a:extLst>
          </p:cNvPr>
          <p:cNvSpPr txBox="1"/>
          <p:nvPr/>
        </p:nvSpPr>
        <p:spPr>
          <a:xfrm>
            <a:off x="636690" y="1470685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Х-1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49277B01-130E-4061-AC9B-727F084D587E}"/>
                  </a:ext>
                </a:extLst>
              </p:cNvPr>
              <p:cNvSpPr txBox="1"/>
              <p:nvPr/>
            </p:nvSpPr>
            <p:spPr>
              <a:xfrm>
                <a:off x="3965059" y="2111398"/>
                <a:ext cx="5252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9277B01-130E-4061-AC9B-727F084D5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059" y="2111398"/>
                <a:ext cx="52521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DFF15AB-C0B6-49DA-9871-10CACC09832B}"/>
              </a:ext>
            </a:extLst>
          </p:cNvPr>
          <p:cNvSpPr txBox="1"/>
          <p:nvPr/>
        </p:nvSpPr>
        <p:spPr>
          <a:xfrm>
            <a:off x="7416626" y="488233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Х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43D96C3F-74F6-42D9-82EF-DD459D06ADF2}"/>
              </a:ext>
            </a:extLst>
          </p:cNvPr>
          <p:cNvSpPr/>
          <p:nvPr/>
        </p:nvSpPr>
        <p:spPr>
          <a:xfrm>
            <a:off x="8205496" y="5354963"/>
            <a:ext cx="3742127" cy="46430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Шаг не принят</a:t>
            </a:r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486EBD81-DA98-4435-905F-274E70B6D543}"/>
              </a:ext>
            </a:extLst>
          </p:cNvPr>
          <p:cNvSpPr/>
          <p:nvPr/>
        </p:nvSpPr>
        <p:spPr>
          <a:xfrm>
            <a:off x="7189515" y="3419856"/>
            <a:ext cx="1947247" cy="783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ВБР меньше целевого значения?</a:t>
            </a:r>
          </a:p>
        </p:txBody>
      </p:sp>
      <p:sp>
        <p:nvSpPr>
          <p:cNvPr id="26" name="Стрелка: вправо 35">
            <a:extLst>
              <a:ext uri="{FF2B5EF4-FFF2-40B4-BE49-F238E27FC236}">
                <a16:creationId xmlns:a16="http://schemas.microsoft.com/office/drawing/2014/main" xmlns="" id="{9B0F1FC6-857E-44FE-A132-4D90FC80D728}"/>
              </a:ext>
            </a:extLst>
          </p:cNvPr>
          <p:cNvSpPr/>
          <p:nvPr/>
        </p:nvSpPr>
        <p:spPr>
          <a:xfrm>
            <a:off x="6820066" y="3738152"/>
            <a:ext cx="352666" cy="4475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D2ED7F8-61A7-4737-AE42-12462FFB336A}"/>
              </a:ext>
            </a:extLst>
          </p:cNvPr>
          <p:cNvSpPr txBox="1"/>
          <p:nvPr/>
        </p:nvSpPr>
        <p:spPr>
          <a:xfrm>
            <a:off x="9136762" y="4097428"/>
            <a:ext cx="62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Нет</a:t>
            </a:r>
          </a:p>
        </p:txBody>
      </p:sp>
      <p:sp>
        <p:nvSpPr>
          <p:cNvPr id="28" name="Объект 39">
            <a:extLst>
              <a:ext uri="{FF2B5EF4-FFF2-40B4-BE49-F238E27FC236}">
                <a16:creationId xmlns:a16="http://schemas.microsoft.com/office/drawing/2014/main" xmlns="" id="{3AC5A7FE-0F87-49EE-BA73-49DB5F189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955441"/>
            <a:ext cx="10515600" cy="493019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8080"/>
                </a:solidFill>
              </a:rPr>
              <a:t>Метод имитации отжига применимо к </a:t>
            </a:r>
            <a:r>
              <a:rPr lang="ru-RU" b="1" dirty="0" smtClean="0">
                <a:solidFill>
                  <a:srgbClr val="008080"/>
                </a:solidFill>
              </a:rPr>
              <a:t>решаемой задаче</a:t>
            </a:r>
            <a:endParaRPr lang="ru-RU" b="1" dirty="0">
              <a:solidFill>
                <a:srgbClr val="008080"/>
              </a:solidFill>
            </a:endParaRPr>
          </a:p>
        </p:txBody>
      </p:sp>
      <p:sp>
        <p:nvSpPr>
          <p:cNvPr id="30" name="Стрелка: вправо 41">
            <a:extLst>
              <a:ext uri="{FF2B5EF4-FFF2-40B4-BE49-F238E27FC236}">
                <a16:creationId xmlns:a16="http://schemas.microsoft.com/office/drawing/2014/main" xmlns="" id="{8B303841-DEB6-44EE-B7C3-BD5DE5A54C68}"/>
              </a:ext>
            </a:extLst>
          </p:cNvPr>
          <p:cNvSpPr/>
          <p:nvPr/>
        </p:nvSpPr>
        <p:spPr>
          <a:xfrm rot="5400000">
            <a:off x="8093768" y="4546243"/>
            <a:ext cx="1116477" cy="4475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: вправо 43">
            <a:extLst>
              <a:ext uri="{FF2B5EF4-FFF2-40B4-BE49-F238E27FC236}">
                <a16:creationId xmlns:a16="http://schemas.microsoft.com/office/drawing/2014/main" xmlns="" id="{5BDFEEF7-1075-45EA-BA4C-7BCF28C067BA}"/>
              </a:ext>
            </a:extLst>
          </p:cNvPr>
          <p:cNvSpPr/>
          <p:nvPr/>
        </p:nvSpPr>
        <p:spPr>
          <a:xfrm>
            <a:off x="9153544" y="3723284"/>
            <a:ext cx="505165" cy="4475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83356D3-1B5A-416A-9AE8-08F282B24C3B}"/>
              </a:ext>
            </a:extLst>
          </p:cNvPr>
          <p:cNvSpPr txBox="1"/>
          <p:nvPr/>
        </p:nvSpPr>
        <p:spPr>
          <a:xfrm>
            <a:off x="8163138" y="4430144"/>
            <a:ext cx="62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Да</a:t>
            </a:r>
          </a:p>
        </p:txBody>
      </p:sp>
      <p:sp>
        <p:nvSpPr>
          <p:cNvPr id="33" name="Стрелка: вправо 45">
            <a:extLst>
              <a:ext uri="{FF2B5EF4-FFF2-40B4-BE49-F238E27FC236}">
                <a16:creationId xmlns:a16="http://schemas.microsoft.com/office/drawing/2014/main" xmlns="" id="{3CA07C36-DE29-4A82-94C8-61942EC161DC}"/>
              </a:ext>
            </a:extLst>
          </p:cNvPr>
          <p:cNvSpPr/>
          <p:nvPr/>
        </p:nvSpPr>
        <p:spPr>
          <a:xfrm rot="5400000">
            <a:off x="10016444" y="4639349"/>
            <a:ext cx="983670" cy="4475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: вправо 46">
            <a:extLst>
              <a:ext uri="{FF2B5EF4-FFF2-40B4-BE49-F238E27FC236}">
                <a16:creationId xmlns:a16="http://schemas.microsoft.com/office/drawing/2014/main" xmlns="" id="{51C1F14A-7938-4DF0-9036-DAD586993383}"/>
              </a:ext>
            </a:extLst>
          </p:cNvPr>
          <p:cNvSpPr/>
          <p:nvPr/>
        </p:nvSpPr>
        <p:spPr>
          <a:xfrm rot="16200000">
            <a:off x="9922502" y="2749981"/>
            <a:ext cx="1171559" cy="4475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: вправо 19">
            <a:extLst>
              <a:ext uri="{FF2B5EF4-FFF2-40B4-BE49-F238E27FC236}">
                <a16:creationId xmlns:a16="http://schemas.microsoft.com/office/drawing/2014/main" xmlns="" id="{027E140C-89AE-4A93-84D8-3DBBDBD24F26}"/>
              </a:ext>
            </a:extLst>
          </p:cNvPr>
          <p:cNvSpPr/>
          <p:nvPr/>
        </p:nvSpPr>
        <p:spPr>
          <a:xfrm rot="10800000">
            <a:off x="4076921" y="5267371"/>
            <a:ext cx="316359" cy="4475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60</a:t>
            </a:fld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5CF85A15-64CF-4262-A5CF-92E2E384E60A}"/>
              </a:ext>
            </a:extLst>
          </p:cNvPr>
          <p:cNvSpPr/>
          <p:nvPr/>
        </p:nvSpPr>
        <p:spPr>
          <a:xfrm>
            <a:off x="9658710" y="3081499"/>
            <a:ext cx="1947247" cy="12828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Вычисление вероятности принятия шага </a:t>
            </a:r>
            <a:r>
              <a:rPr lang="en-US" sz="1600" i="1" dirty="0" smtClean="0"/>
              <a:t>P</a:t>
            </a:r>
            <a:r>
              <a:rPr lang="ru-RU" sz="1600" i="1" dirty="0" smtClean="0"/>
              <a:t> (сравниваем Р со случайным числом)</a:t>
            </a:r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058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61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39288" y="954998"/>
            <a:ext cx="65961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2392" y="2312108"/>
            <a:ext cx="63242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Дмитрий Сергеевич Крупенёв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к.т.н., заведующий лабораторией «Надёжности топливо- и энергоснабжения»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ИСЭМ СО РАН 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https://reliability.isem.irk.ru/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Тел. +79246087827</a:t>
            </a: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E-mail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krupenev@isem.irk.ru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175" y="2566167"/>
            <a:ext cx="2384034" cy="238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0588" y="309110"/>
            <a:ext cx="10939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Задачи при оценке балансовой надёжности, возникающие при развитии современных ЭЭС  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1092" y="2321468"/>
            <a:ext cx="110188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3000"/>
              </a:spcBef>
              <a:buAutoNum type="arabicPeriod"/>
            </a:pPr>
            <a:r>
              <a:rPr lang="ru-RU" sz="2800" dirty="0" smtClean="0"/>
              <a:t>Более детальное представление структуры ЭЭС.</a:t>
            </a:r>
          </a:p>
          <a:p>
            <a:pPr marL="457200" indent="-457200" algn="just">
              <a:spcBef>
                <a:spcPts val="3000"/>
              </a:spcBef>
              <a:buAutoNum type="arabicPeriod"/>
            </a:pPr>
            <a:r>
              <a:rPr lang="ru-RU" sz="2800" dirty="0" smtClean="0"/>
              <a:t>Повышение адекватности моделирования процессов в ЭЭС.</a:t>
            </a:r>
          </a:p>
          <a:p>
            <a:pPr marL="457200" indent="-457200" algn="just">
              <a:spcBef>
                <a:spcPts val="3000"/>
              </a:spcBef>
              <a:buAutoNum type="arabicPeriod"/>
            </a:pPr>
            <a:r>
              <a:rPr lang="ru-RU" sz="2800" dirty="0" smtClean="0"/>
              <a:t>Применение эффективных математических методов и цифровых технологий.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2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4360" y="2128766"/>
            <a:ext cx="10939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Понятие и методика оценки балансовой надёжности электроэнергетических систем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09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0588" y="309110"/>
            <a:ext cx="10939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Балансовая надёжность ЭЭС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848" y="1"/>
            <a:ext cx="816102" cy="9039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4145" y="955441"/>
            <a:ext cx="11192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Балансовая </a:t>
            </a:r>
            <a:r>
              <a:rPr lang="ru-RU" sz="2400" dirty="0" smtClean="0"/>
              <a:t>надежность (</a:t>
            </a:r>
            <a:r>
              <a:rPr lang="en-US" sz="2400" dirty="0" smtClean="0"/>
              <a:t>Adequacy</a:t>
            </a:r>
            <a:r>
              <a:rPr lang="ru-RU" sz="2400" dirty="0"/>
              <a:t>) </a:t>
            </a:r>
            <a:r>
              <a:rPr lang="ru-RU" sz="2400" dirty="0" smtClean="0"/>
              <a:t>- свойство </a:t>
            </a:r>
            <a:r>
              <a:rPr lang="ru-RU" sz="2400" dirty="0"/>
              <a:t>объекта удовлетворять требования потребителей в </a:t>
            </a:r>
            <a:r>
              <a:rPr lang="ru-RU" sz="2400" dirty="0" smtClean="0"/>
              <a:t>пределах </a:t>
            </a:r>
            <a:r>
              <a:rPr lang="ru-RU" sz="2400" dirty="0"/>
              <a:t>заданных значений и </a:t>
            </a:r>
            <a:r>
              <a:rPr lang="ru-RU" sz="2400" dirty="0" smtClean="0"/>
              <a:t>ограничений </a:t>
            </a:r>
            <a:r>
              <a:rPr lang="ru-RU" sz="2400" dirty="0"/>
              <a:t>на поставки энергоресурса с учетом запланированных и </a:t>
            </a:r>
            <a:r>
              <a:rPr lang="ru-RU" sz="2400" dirty="0" smtClean="0"/>
              <a:t>незапланированных </a:t>
            </a:r>
            <a:r>
              <a:rPr lang="ru-RU" sz="2400" dirty="0"/>
              <a:t>перерывов в работе его элементов и эксплуатационных ограничений.  </a:t>
            </a:r>
            <a:endParaRPr lang="en-US" sz="2400" dirty="0"/>
          </a:p>
        </p:txBody>
      </p:sp>
      <p:pic>
        <p:nvPicPr>
          <p:cNvPr id="7" name="Picture 11" descr="Цепочка технологических з в презентаци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24" y="2639709"/>
            <a:ext cx="9043416" cy="34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2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_ISEM_RU_2021" id="{84250E63-C58C-47C7-8545-8304573AB9B0}" vid="{3387C4D3-EC67-4F89-AB61-B9830310545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Template_ISEM_RU_2021</Template>
  <TotalTime>15049</TotalTime>
  <Words>6233</Words>
  <Application>Microsoft Office PowerPoint</Application>
  <PresentationFormat>Произвольный</PresentationFormat>
  <Paragraphs>1106</Paragraphs>
  <Slides>61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61</vt:i4>
      </vt:variant>
    </vt:vector>
  </HeadingPairs>
  <TitlesOfParts>
    <vt:vector size="64" baseType="lpstr">
      <vt:lpstr>Тема Office</vt:lpstr>
      <vt:lpstr>Visio</vt:lpstr>
      <vt:lpstr>Уравнение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 имитации отжига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ISEM</dc:creator>
  <cp:lastModifiedBy>User</cp:lastModifiedBy>
  <cp:revision>160</cp:revision>
  <dcterms:created xsi:type="dcterms:W3CDTF">2021-03-04T05:42:55Z</dcterms:created>
  <dcterms:modified xsi:type="dcterms:W3CDTF">2021-12-16T06:54:37Z</dcterms:modified>
</cp:coreProperties>
</file>