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>
        <p:scale>
          <a:sx n="114" d="100"/>
          <a:sy n="114" d="100"/>
        </p:scale>
        <p:origin x="-834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EFFCA-E5BB-41F6-990E-081413E419EB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F484D-48FF-4240-A6FE-73DCD50CF9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4268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7758B-D0E1-427D-A0E0-9545D2C2F35A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7A99E-D1E6-4F3B-882E-191743286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281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23279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3968" y="3789040"/>
            <a:ext cx="4680520" cy="12961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805264"/>
            <a:ext cx="6400800" cy="10414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97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 userDrawn="1"/>
        </p:nvGrpSpPr>
        <p:grpSpPr>
          <a:xfrm>
            <a:off x="0" y="6525344"/>
            <a:ext cx="9144000" cy="332656"/>
            <a:chOff x="0" y="6525344"/>
            <a:chExt cx="9144000" cy="332656"/>
          </a:xfrm>
        </p:grpSpPr>
        <p:grpSp>
          <p:nvGrpSpPr>
            <p:cNvPr id="8" name="Группа 7"/>
            <p:cNvGrpSpPr/>
            <p:nvPr userDrawn="1"/>
          </p:nvGrpSpPr>
          <p:grpSpPr>
            <a:xfrm>
              <a:off x="0" y="6525344"/>
              <a:ext cx="9144000" cy="332656"/>
              <a:chOff x="0" y="6525344"/>
              <a:chExt cx="9144000" cy="332656"/>
            </a:xfrm>
          </p:grpSpPr>
          <p:sp>
            <p:nvSpPr>
              <p:cNvPr id="10" name="Прямоугольник 9"/>
              <p:cNvSpPr/>
              <p:nvPr userDrawn="1"/>
            </p:nvSpPr>
            <p:spPr>
              <a:xfrm>
                <a:off x="0" y="6525344"/>
                <a:ext cx="3563888" cy="33265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1" name="Прямоугольник 10"/>
              <p:cNvSpPr/>
              <p:nvPr userDrawn="1"/>
            </p:nvSpPr>
            <p:spPr>
              <a:xfrm>
                <a:off x="5580112" y="6525344"/>
                <a:ext cx="3563888" cy="33265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2" name="Прямоугольник 11"/>
              <p:cNvSpPr/>
              <p:nvPr userDrawn="1"/>
            </p:nvSpPr>
            <p:spPr>
              <a:xfrm>
                <a:off x="3563888" y="6525344"/>
                <a:ext cx="648072" cy="33265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3" name="Прямоугольник 12"/>
              <p:cNvSpPr/>
              <p:nvPr userDrawn="1"/>
            </p:nvSpPr>
            <p:spPr>
              <a:xfrm>
                <a:off x="4932040" y="6525344"/>
                <a:ext cx="648072" cy="33265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</p:grpSp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3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392" y="6525344"/>
              <a:ext cx="874612" cy="332656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8676456" cy="62068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 </a:t>
            </a:r>
            <a:br>
              <a:rPr lang="ru-RU" dirty="0" smtClean="0"/>
            </a:br>
            <a:r>
              <a:rPr lang="ru-RU" dirty="0" smtClean="0"/>
              <a:t>Образец заголовка строка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04448" y="0"/>
            <a:ext cx="539552" cy="637431"/>
          </a:xfrm>
          <a:prstGeom prst="rect">
            <a:avLst/>
          </a:prstGeom>
          <a:noFill/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D3BC93A0-A8FA-4853-9A9F-E075B3C0051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омер слайда 6"/>
          <p:cNvSpPr txBox="1">
            <a:spLocks/>
          </p:cNvSpPr>
          <p:nvPr userDrawn="1"/>
        </p:nvSpPr>
        <p:spPr>
          <a:xfrm>
            <a:off x="4211960" y="6525344"/>
            <a:ext cx="720080" cy="332656"/>
          </a:xfrm>
          <a:prstGeom prst="rect">
            <a:avLst/>
          </a:prstGeom>
          <a:noFill/>
        </p:spPr>
        <p:txBody>
          <a:bodyPr vert="horz" lIns="3600" tIns="3600" rIns="3600" bIns="360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BC93A0-A8FA-4853-9A9F-E075B3C0051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0240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76456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0" y="6525344"/>
            <a:ext cx="9144000" cy="332656"/>
            <a:chOff x="0" y="6525344"/>
            <a:chExt cx="9144000" cy="332656"/>
          </a:xfrm>
        </p:grpSpPr>
        <p:grpSp>
          <p:nvGrpSpPr>
            <p:cNvPr id="9" name="Группа 8"/>
            <p:cNvGrpSpPr/>
            <p:nvPr userDrawn="1"/>
          </p:nvGrpSpPr>
          <p:grpSpPr>
            <a:xfrm>
              <a:off x="0" y="6525344"/>
              <a:ext cx="9144000" cy="332656"/>
              <a:chOff x="0" y="6525344"/>
              <a:chExt cx="9144000" cy="332656"/>
            </a:xfrm>
          </p:grpSpPr>
          <p:sp>
            <p:nvSpPr>
              <p:cNvPr id="11" name="Прямоугольник 10"/>
              <p:cNvSpPr/>
              <p:nvPr userDrawn="1"/>
            </p:nvSpPr>
            <p:spPr>
              <a:xfrm>
                <a:off x="0" y="6525344"/>
                <a:ext cx="3563888" cy="33265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2" name="Прямоугольник 11"/>
              <p:cNvSpPr/>
              <p:nvPr userDrawn="1"/>
            </p:nvSpPr>
            <p:spPr>
              <a:xfrm>
                <a:off x="5580112" y="6525344"/>
                <a:ext cx="3563888" cy="33265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3" name="Прямоугольник 12"/>
              <p:cNvSpPr/>
              <p:nvPr userDrawn="1"/>
            </p:nvSpPr>
            <p:spPr>
              <a:xfrm>
                <a:off x="3563888" y="6525344"/>
                <a:ext cx="648072" cy="33265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4" name="Прямоугольник 13"/>
              <p:cNvSpPr/>
              <p:nvPr userDrawn="1"/>
            </p:nvSpPr>
            <p:spPr>
              <a:xfrm>
                <a:off x="4932040" y="6525344"/>
                <a:ext cx="648072" cy="33265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</p:grp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3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392" y="6525344"/>
              <a:ext cx="874612" cy="332656"/>
            </a:xfrm>
            <a:prstGeom prst="rect">
              <a:avLst/>
            </a:prstGeom>
          </p:spPr>
        </p:pic>
      </p:grpSp>
      <p:sp>
        <p:nvSpPr>
          <p:cNvPr id="15" name="Номер слайда 6"/>
          <p:cNvSpPr txBox="1">
            <a:spLocks/>
          </p:cNvSpPr>
          <p:nvPr userDrawn="1"/>
        </p:nvSpPr>
        <p:spPr>
          <a:xfrm>
            <a:off x="4211960" y="6525344"/>
            <a:ext cx="720080" cy="332656"/>
          </a:xfrm>
          <a:prstGeom prst="rect">
            <a:avLst/>
          </a:prstGeom>
          <a:noFill/>
        </p:spPr>
        <p:txBody>
          <a:bodyPr vert="horz" lIns="3600" tIns="3600" rIns="3600" bIns="360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BC93A0-A8FA-4853-9A9F-E075B3C00513}" type="slidenum">
              <a:rPr lang="ru-RU" smtClean="0">
                <a:solidFill>
                  <a:schemeClr val="accent1">
                    <a:lumMod val="50000"/>
                  </a:schemeClr>
                </a:solidFill>
              </a:rPr>
              <a:pPr/>
              <a:t>‹#›</a:t>
            </a:fld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27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76456" cy="6206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grpSp>
        <p:nvGrpSpPr>
          <p:cNvPr id="10" name="Группа 9"/>
          <p:cNvGrpSpPr/>
          <p:nvPr userDrawn="1"/>
        </p:nvGrpSpPr>
        <p:grpSpPr>
          <a:xfrm>
            <a:off x="0" y="6525344"/>
            <a:ext cx="9144000" cy="332656"/>
            <a:chOff x="0" y="6525344"/>
            <a:chExt cx="9144000" cy="332656"/>
          </a:xfrm>
        </p:grpSpPr>
        <p:grpSp>
          <p:nvGrpSpPr>
            <p:cNvPr id="11" name="Группа 10"/>
            <p:cNvGrpSpPr/>
            <p:nvPr userDrawn="1"/>
          </p:nvGrpSpPr>
          <p:grpSpPr>
            <a:xfrm>
              <a:off x="0" y="6525344"/>
              <a:ext cx="9144000" cy="332656"/>
              <a:chOff x="0" y="6525344"/>
              <a:chExt cx="9144000" cy="332656"/>
            </a:xfrm>
          </p:grpSpPr>
          <p:sp>
            <p:nvSpPr>
              <p:cNvPr id="13" name="Прямоугольник 12"/>
              <p:cNvSpPr/>
              <p:nvPr userDrawn="1"/>
            </p:nvSpPr>
            <p:spPr>
              <a:xfrm>
                <a:off x="0" y="6525344"/>
                <a:ext cx="3563888" cy="33265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4" name="Прямоугольник 13"/>
              <p:cNvSpPr/>
              <p:nvPr userDrawn="1"/>
            </p:nvSpPr>
            <p:spPr>
              <a:xfrm>
                <a:off x="5580112" y="6525344"/>
                <a:ext cx="3563888" cy="33265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5" name="Прямоугольник 14"/>
              <p:cNvSpPr/>
              <p:nvPr userDrawn="1"/>
            </p:nvSpPr>
            <p:spPr>
              <a:xfrm>
                <a:off x="3563888" y="6525344"/>
                <a:ext cx="648072" cy="33265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6" name="Прямоугольник 15"/>
              <p:cNvSpPr/>
              <p:nvPr userDrawn="1"/>
            </p:nvSpPr>
            <p:spPr>
              <a:xfrm>
                <a:off x="4932040" y="6525344"/>
                <a:ext cx="648072" cy="33265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</p:grpSp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3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392" y="6525344"/>
              <a:ext cx="874612" cy="332656"/>
            </a:xfrm>
            <a:prstGeom prst="rect">
              <a:avLst/>
            </a:prstGeom>
          </p:spPr>
        </p:pic>
      </p:grpSp>
      <p:sp>
        <p:nvSpPr>
          <p:cNvPr id="17" name="Номер слайда 6"/>
          <p:cNvSpPr txBox="1">
            <a:spLocks/>
          </p:cNvSpPr>
          <p:nvPr userDrawn="1"/>
        </p:nvSpPr>
        <p:spPr>
          <a:xfrm>
            <a:off x="4211960" y="6525344"/>
            <a:ext cx="720080" cy="332656"/>
          </a:xfrm>
          <a:prstGeom prst="rect">
            <a:avLst/>
          </a:prstGeom>
          <a:noFill/>
        </p:spPr>
        <p:txBody>
          <a:bodyPr vert="horz" lIns="3600" tIns="3600" rIns="3600" bIns="360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BC93A0-A8FA-4853-9A9F-E075B3C0051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878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7842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620688"/>
            <a:ext cx="7524328" cy="6206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0" y="6525344"/>
            <a:ext cx="9144000" cy="332656"/>
            <a:chOff x="0" y="6525344"/>
            <a:chExt cx="9144000" cy="332656"/>
          </a:xfrm>
        </p:grpSpPr>
        <p:grpSp>
          <p:nvGrpSpPr>
            <p:cNvPr id="8" name="Группа 7"/>
            <p:cNvGrpSpPr/>
            <p:nvPr userDrawn="1"/>
          </p:nvGrpSpPr>
          <p:grpSpPr>
            <a:xfrm>
              <a:off x="0" y="6525344"/>
              <a:ext cx="9144000" cy="332656"/>
              <a:chOff x="0" y="6525344"/>
              <a:chExt cx="9144000" cy="332656"/>
            </a:xfrm>
          </p:grpSpPr>
          <p:sp>
            <p:nvSpPr>
              <p:cNvPr id="10" name="Прямоугольник 9"/>
              <p:cNvSpPr/>
              <p:nvPr userDrawn="1"/>
            </p:nvSpPr>
            <p:spPr>
              <a:xfrm>
                <a:off x="0" y="6525344"/>
                <a:ext cx="3563888" cy="33265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1" name="Прямоугольник 10"/>
              <p:cNvSpPr/>
              <p:nvPr userDrawn="1"/>
            </p:nvSpPr>
            <p:spPr>
              <a:xfrm>
                <a:off x="5580112" y="6525344"/>
                <a:ext cx="3563888" cy="33265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2" name="Прямоугольник 11"/>
              <p:cNvSpPr/>
              <p:nvPr userDrawn="1"/>
            </p:nvSpPr>
            <p:spPr>
              <a:xfrm>
                <a:off x="3563888" y="6525344"/>
                <a:ext cx="648072" cy="33265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  <p:sp>
            <p:nvSpPr>
              <p:cNvPr id="13" name="Прямоугольник 12"/>
              <p:cNvSpPr/>
              <p:nvPr userDrawn="1"/>
            </p:nvSpPr>
            <p:spPr>
              <a:xfrm>
                <a:off x="4932040" y="6525344"/>
                <a:ext cx="648072" cy="33265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>
                    <a:noFill/>
                  </a:ln>
                </a:endParaRPr>
              </a:p>
            </p:txBody>
          </p:sp>
        </p:grpSp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3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392" y="6525344"/>
              <a:ext cx="874612" cy="332656"/>
            </a:xfrm>
            <a:prstGeom prst="rect">
              <a:avLst/>
            </a:prstGeom>
          </p:spPr>
        </p:pic>
      </p:grpSp>
      <p:sp>
        <p:nvSpPr>
          <p:cNvPr id="15" name="Прямоугольник 14"/>
          <p:cNvSpPr/>
          <p:nvPr userDrawn="1"/>
        </p:nvSpPr>
        <p:spPr>
          <a:xfrm>
            <a:off x="4211960" y="6453336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D3BC93A0-A8FA-4853-9A9F-E075B3C00513}" type="slidenum">
              <a:rPr lang="ru-RU" sz="2400" smtClean="0">
                <a:solidFill>
                  <a:schemeClr val="accent1">
                    <a:lumMod val="50000"/>
                  </a:schemeClr>
                </a:solidFill>
              </a:rPr>
              <a:pPr algn="ctr"/>
              <a:t>‹#›</a:t>
            </a:fld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78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62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44008" y="3933056"/>
            <a:ext cx="4392488" cy="1152128"/>
          </a:xfrm>
        </p:spPr>
        <p:txBody>
          <a:bodyPr/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Нетрадиционная нефть, как ключевой фактор развития мирового рынка нефти 	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0849" y="5373216"/>
            <a:ext cx="9013151" cy="1152128"/>
          </a:xfrm>
        </p:spPr>
        <p:txBody>
          <a:bodyPr/>
          <a:lstStyle/>
          <a:p>
            <a:r>
              <a:rPr lang="ru-RU" dirty="0" smtClean="0"/>
              <a:t>Грушевенко Дмитрий Александрович</a:t>
            </a:r>
          </a:p>
          <a:p>
            <a:r>
              <a:rPr lang="ru-RU" dirty="0" smtClean="0"/>
              <a:t>Институт </a:t>
            </a:r>
            <a:r>
              <a:rPr lang="ru-RU" dirty="0" smtClean="0"/>
              <a:t>энергетических исследований</a:t>
            </a:r>
            <a:br>
              <a:rPr lang="ru-RU" dirty="0" smtClean="0"/>
            </a:br>
            <a:r>
              <a:rPr lang="ru-RU" dirty="0" smtClean="0"/>
              <a:t>Российской академии наук</a:t>
            </a:r>
          </a:p>
          <a:p>
            <a:r>
              <a:rPr lang="ru-RU" dirty="0" smtClean="0"/>
              <a:t>Москва</a:t>
            </a:r>
            <a:r>
              <a:rPr lang="ru-RU" dirty="0"/>
              <a:t>, </a:t>
            </a:r>
            <a:r>
              <a:rPr lang="ru-RU" dirty="0" smtClean="0"/>
              <a:t>201</a:t>
            </a:r>
            <a:r>
              <a:rPr lang="en-US" dirty="0" smtClean="0"/>
              <a:t>8</a:t>
            </a:r>
            <a:endParaRPr lang="ru-RU" dirty="0"/>
          </a:p>
          <a:p>
            <a:endParaRPr lang="ru-RU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62347"/>
            <a:ext cx="1944216" cy="73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8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Прогнозные оценки 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810" y="3658094"/>
            <a:ext cx="5148063" cy="27232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12743" y="1016385"/>
            <a:ext cx="39367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Структура добычи нефти по видам до </a:t>
            </a:r>
            <a:r>
              <a:rPr lang="ru-RU" sz="1400" b="1" dirty="0" smtClean="0"/>
              <a:t>2040 </a:t>
            </a:r>
            <a:r>
              <a:rPr lang="ru-RU" sz="1400" b="1" dirty="0" smtClean="0"/>
              <a:t>года</a:t>
            </a:r>
            <a:endParaRPr lang="ru-RU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12205" y="1353256"/>
            <a:ext cx="35283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Н</a:t>
            </a:r>
            <a:r>
              <a:rPr lang="ru-RU" sz="1600" dirty="0" smtClean="0"/>
              <a:t>етрадиционные </a:t>
            </a:r>
            <a:r>
              <a:rPr lang="ru-RU" sz="1600" dirty="0"/>
              <a:t>ресурсы занимают свою существенную рыночную нишу, оказываясь в долгосрочном периоде конкурентоспособны по затратам с традиционной нефтью уже при нынешних темпах НТП и отсутствии революционных, или прорывных технологий их добычи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3508" y="3658094"/>
            <a:ext cx="370841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Даже самые благоприятные технологические условия – не приводят к тому, что вязкие нефти и </a:t>
            </a:r>
            <a:r>
              <a:rPr lang="ru-RU" sz="1600" dirty="0" err="1"/>
              <a:t>кероген</a:t>
            </a:r>
            <a:r>
              <a:rPr lang="ru-RU" sz="1600" dirty="0"/>
              <a:t> проникают в середину, или начало кривой предложения, оставаясь замыкающими по затратам источниками сырья для мировой нефтяной отрасли, что существенно ограничивает потенциал их применения при наличии </a:t>
            </a:r>
            <a:r>
              <a:rPr lang="ru-RU" sz="1600" dirty="0" smtClean="0"/>
              <a:t>значительных остаточных </a:t>
            </a:r>
            <a:r>
              <a:rPr lang="ru-RU" sz="1600" dirty="0"/>
              <a:t>ресурсов традиционной нефти в мире. </a:t>
            </a:r>
          </a:p>
          <a:p>
            <a:endParaRPr lang="ru-RU" dirty="0"/>
          </a:p>
        </p:txBody>
      </p:sp>
      <p:pic>
        <p:nvPicPr>
          <p:cNvPr id="7" name="Рисунок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91" y="1353838"/>
            <a:ext cx="5389240" cy="2304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8060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67544" y="2574032"/>
            <a:ext cx="8229600" cy="1143000"/>
          </a:xfrm>
        </p:spPr>
        <p:txBody>
          <a:bodyPr/>
          <a:lstStyle/>
          <a:p>
            <a:pPr algn="ctr"/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5436096" y="5602014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Грушевенко Д.А. ИНЭИ РАН</a:t>
            </a:r>
            <a:endParaRPr lang="en-US" dirty="0" smtClean="0"/>
          </a:p>
          <a:p>
            <a:pPr algn="r"/>
            <a:endParaRPr lang="ru-RU" dirty="0" smtClean="0"/>
          </a:p>
          <a:p>
            <a:pPr algn="r"/>
            <a:r>
              <a:rPr lang="en-US" dirty="0" smtClean="0"/>
              <a:t>grushevenkod@gmail.com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1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Нетрадиционная нефть – вопрос в определении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7128792" cy="410445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5496" y="5541039"/>
            <a:ext cx="9102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>
                <a:solidFill>
                  <a:srgbClr val="C00000"/>
                </a:solidFill>
              </a:rPr>
              <a:t>К «нетрадиционным» </a:t>
            </a:r>
            <a:r>
              <a:rPr lang="ru-RU" sz="1400" b="1" i="1" dirty="0" err="1">
                <a:solidFill>
                  <a:srgbClr val="C00000"/>
                </a:solidFill>
              </a:rPr>
              <a:t>нефтям</a:t>
            </a:r>
            <a:r>
              <a:rPr lang="ru-RU" sz="1400" b="1" i="1" dirty="0">
                <a:solidFill>
                  <a:srgbClr val="C00000"/>
                </a:solidFill>
              </a:rPr>
              <a:t> относятся либо «традиционные» по своим физико-химическим свойствам нефти, залегающие в нетрадиционных пластовых условиях, либо тяжелое нефтяное сырье, в том числе, пребывающее в твердом агрегатном состоянии, из которого нефть выделяется посредством его переработки.</a:t>
            </a:r>
            <a:endParaRPr lang="ru-RU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5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определения нетрадиционных </a:t>
            </a:r>
            <a:r>
              <a:rPr lang="ru-RU" dirty="0" err="1"/>
              <a:t>нефтей</a:t>
            </a:r>
            <a:endParaRPr lang="ru-RU" dirty="0"/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6433361"/>
              </p:ext>
            </p:extLst>
          </p:nvPr>
        </p:nvGraphicFramePr>
        <p:xfrm>
          <a:off x="229816" y="1340768"/>
          <a:ext cx="8640957" cy="3969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/>
                <a:gridCol w="3646451"/>
                <a:gridCol w="3338324"/>
              </a:tblGrid>
              <a:tr h="9203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 нетрадиционной нефти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Общее определение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Плотность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</a:tr>
              <a:tr h="591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Нефть низкопроницаемых коллекторов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Зрелая нефть, залегающая в отложениях нефтяных сланцев или других крайне </a:t>
                      </a:r>
                      <a:r>
                        <a:rPr lang="ru-RU" sz="1200" dirty="0" err="1">
                          <a:effectLst/>
                        </a:rPr>
                        <a:t>низкопроницаемых</a:t>
                      </a:r>
                      <a:r>
                        <a:rPr lang="ru-RU" sz="1200" dirty="0">
                          <a:effectLst/>
                        </a:rPr>
                        <a:t> породах.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Менее 920 кг/м³ (свыше 22 </a:t>
                      </a:r>
                      <a:r>
                        <a:rPr lang="en-US" sz="1200">
                          <a:effectLst/>
                        </a:rPr>
                        <a:t>API</a:t>
                      </a:r>
                      <a:r>
                        <a:rPr lang="ru-RU" sz="1200">
                          <a:effectLst/>
                        </a:rPr>
                        <a:t>)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</a:tr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Тяжелые и сверхтяжелые нефти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Нефтяное сырье с высокой вязкостью и плотностью, а также с высоким содержанием соединений серы и тяжелых металлов. Требует глубокой подготовки к транспорту и переработке.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Тяжелые нефти — 920,0–1000 кг/м³ (10-22 </a:t>
                      </a:r>
                      <a:r>
                        <a:rPr lang="en-US" sz="1200">
                          <a:effectLst/>
                        </a:rPr>
                        <a:t>API</a:t>
                      </a:r>
                      <a:r>
                        <a:rPr lang="ru-RU" sz="1200">
                          <a:effectLst/>
                        </a:rPr>
                        <a:t>);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Сверхтяжелые нефти — более 1000 кг/м³ (менее 10 </a:t>
                      </a:r>
                      <a:r>
                        <a:rPr lang="en-US" sz="1200">
                          <a:effectLst/>
                        </a:rPr>
                        <a:t>API</a:t>
                      </a:r>
                      <a:r>
                        <a:rPr lang="ru-RU" sz="1200">
                          <a:effectLst/>
                        </a:rPr>
                        <a:t>) при вязкости менее 10 000 мПа·с;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</a:tr>
              <a:tr h="69273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Природные битумы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Полезные ископаемые органического происхождения с первичной углеводородной основой, залегающие в недрах в твёрдом, вязком и вязко-пластичном состояниях. Требуют глубокой подготовки к транспорту и переработке.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Более 1000 кг/м³ (менее 10 </a:t>
                      </a:r>
                      <a:r>
                        <a:rPr lang="en-US" sz="1200">
                          <a:effectLst/>
                        </a:rPr>
                        <a:t>API</a:t>
                      </a:r>
                      <a:r>
                        <a:rPr lang="ru-RU" sz="1200">
                          <a:effectLst/>
                        </a:rPr>
                        <a:t>) при вязкости свыше 10 000 мПа·с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</a:tr>
              <a:tr h="4651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Кероген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Нерастворимое органическое вещество горючих сланцев, при деструктивной перегонке которого образуются </a:t>
                      </a:r>
                      <a:r>
                        <a:rPr lang="ru-RU" sz="1200" dirty="0" err="1">
                          <a:effectLst/>
                        </a:rPr>
                        <a:t>нефтеподобные</a:t>
                      </a:r>
                      <a:r>
                        <a:rPr lang="ru-RU" sz="1200" dirty="0">
                          <a:effectLst/>
                        </a:rPr>
                        <a:t> продукты (сланцевое масло, дёготь, смола)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1100-1400 кг/м³ (менее 1 </a:t>
                      </a:r>
                      <a:r>
                        <a:rPr lang="en-US" sz="1200" dirty="0">
                          <a:effectLst/>
                        </a:rPr>
                        <a:t>API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293" marR="25293" marT="4918" marB="4918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800" y="5661248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</a:rPr>
              <a:t>Сланцевая нефть США относится к подвиду </a:t>
            </a:r>
            <a:r>
              <a:rPr lang="ru-RU" sz="1400" b="1" i="1" dirty="0" err="1" smtClean="0">
                <a:solidFill>
                  <a:srgbClr val="C00000"/>
                </a:solidFill>
              </a:rPr>
              <a:t>нефтей</a:t>
            </a:r>
            <a:r>
              <a:rPr lang="ru-RU" sz="1400" b="1" i="1" dirty="0" smtClean="0">
                <a:solidFill>
                  <a:srgbClr val="C00000"/>
                </a:solidFill>
              </a:rPr>
              <a:t> </a:t>
            </a:r>
            <a:r>
              <a:rPr lang="ru-RU" sz="1400" b="1" i="1" dirty="0" err="1" smtClean="0">
                <a:solidFill>
                  <a:srgbClr val="C00000"/>
                </a:solidFill>
              </a:rPr>
              <a:t>низкопроницаемых</a:t>
            </a:r>
            <a:r>
              <a:rPr lang="ru-RU" sz="1400" b="1" i="1" dirty="0" smtClean="0">
                <a:solidFill>
                  <a:srgbClr val="C00000"/>
                </a:solidFill>
              </a:rPr>
              <a:t> коллекторов </a:t>
            </a:r>
          </a:p>
          <a:p>
            <a:pPr algn="ctr"/>
            <a:r>
              <a:rPr lang="ru-RU" sz="1400" b="1" i="1" dirty="0">
                <a:solidFill>
                  <a:srgbClr val="C00000"/>
                </a:solidFill>
              </a:rPr>
              <a:t>и</a:t>
            </a:r>
            <a:r>
              <a:rPr lang="ru-RU" sz="1400" b="1" i="1" dirty="0" smtClean="0">
                <a:solidFill>
                  <a:srgbClr val="C00000"/>
                </a:solidFill>
              </a:rPr>
              <a:t> не имеет отношения к синтетической нефти, производимой из нефтяного сланца (</a:t>
            </a:r>
            <a:r>
              <a:rPr lang="ru-RU" sz="1400" b="1" i="1" dirty="0" err="1" smtClean="0">
                <a:solidFill>
                  <a:srgbClr val="C00000"/>
                </a:solidFill>
              </a:rPr>
              <a:t>керогена</a:t>
            </a:r>
            <a:r>
              <a:rPr lang="ru-RU" sz="1400" b="1" i="1" dirty="0" smtClean="0">
                <a:solidFill>
                  <a:srgbClr val="C00000"/>
                </a:solidFill>
              </a:rPr>
              <a:t>) </a:t>
            </a:r>
            <a:endParaRPr lang="ru-RU" sz="1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78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География распространения нетрадиционных </a:t>
            </a:r>
            <a:r>
              <a:rPr lang="ru-RU" dirty="0" err="1"/>
              <a:t>нефтей</a:t>
            </a:r>
            <a:endParaRPr lang="ru-RU" dirty="0"/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2736"/>
            <a:ext cx="6336704" cy="42220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75856" y="525564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000" i="1" dirty="0"/>
              <a:t>Источник: </a:t>
            </a:r>
            <a:r>
              <a:rPr lang="en-US" sz="1000" i="1" dirty="0"/>
              <a:t>EIA. World Shale Resource Assessments. USGS. Heavy Oil and Natural Bitumen—Strategic Petroleum Resources. </a:t>
            </a:r>
            <a:endParaRPr lang="ru-RU" sz="1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581803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C00000"/>
                </a:solidFill>
              </a:rPr>
              <a:t>Мировые </a:t>
            </a:r>
            <a:r>
              <a:rPr lang="ru-RU" sz="1600" b="1" i="1" dirty="0">
                <a:solidFill>
                  <a:srgbClr val="C00000"/>
                </a:solidFill>
              </a:rPr>
              <a:t>технически извлекаемые запасы нетрадиционных </a:t>
            </a:r>
            <a:r>
              <a:rPr lang="ru-RU" sz="1600" b="1" i="1" dirty="0" err="1">
                <a:solidFill>
                  <a:srgbClr val="C00000"/>
                </a:solidFill>
              </a:rPr>
              <a:t>нефтей</a:t>
            </a:r>
            <a:r>
              <a:rPr lang="ru-RU" sz="1600" b="1" i="1" dirty="0">
                <a:solidFill>
                  <a:srgbClr val="C00000"/>
                </a:solidFill>
              </a:rPr>
              <a:t> оцениваются свыше 200 млрд. тонн н.э. </a:t>
            </a:r>
            <a:r>
              <a:rPr lang="ru-RU" sz="1600" b="1" i="1" dirty="0" smtClean="0">
                <a:solidFill>
                  <a:srgbClr val="C00000"/>
                </a:solidFill>
              </a:rPr>
              <a:t>что </a:t>
            </a:r>
            <a:r>
              <a:rPr lang="ru-RU" sz="1600" b="1" i="1" dirty="0">
                <a:solidFill>
                  <a:srgbClr val="C00000"/>
                </a:solidFill>
              </a:rPr>
              <a:t>сопоставимо с аналогичными запасами традиционной </a:t>
            </a:r>
            <a:r>
              <a:rPr lang="ru-RU" sz="1600" b="1" i="1" dirty="0" smtClean="0">
                <a:solidFill>
                  <a:srgbClr val="C00000"/>
                </a:solidFill>
              </a:rPr>
              <a:t>нефти</a:t>
            </a:r>
            <a:endParaRPr lang="ru-RU" sz="1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50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Нефть </a:t>
            </a:r>
            <a:r>
              <a:rPr lang="ru-RU" dirty="0" err="1"/>
              <a:t>низкопроницаемых</a:t>
            </a:r>
            <a:r>
              <a:rPr lang="ru-RU" dirty="0"/>
              <a:t> коллекторов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80" y="5301208"/>
            <a:ext cx="90364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rgbClr val="C00000"/>
                </a:solidFill>
              </a:rPr>
              <a:t>«Революционный» этап в развитии технологий извлечения углеводородов </a:t>
            </a:r>
            <a:r>
              <a:rPr lang="ru-RU" sz="1600" b="1" i="1" dirty="0" err="1">
                <a:solidFill>
                  <a:srgbClr val="C00000"/>
                </a:solidFill>
              </a:rPr>
              <a:t>низкопроницаемых</a:t>
            </a:r>
            <a:r>
              <a:rPr lang="ru-RU" sz="1600" b="1" i="1" dirty="0">
                <a:solidFill>
                  <a:srgbClr val="C00000"/>
                </a:solidFill>
              </a:rPr>
              <a:t> коллекторов окончен, совершенствуются уже существующие технологии. Сейчас усилия производителей направлены на снижение издержек, однако, по многим оценкам и этот эволюционный потенциал исчерпывается.  </a:t>
            </a:r>
            <a:endParaRPr lang="ru-RU" sz="16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0384"/>
            <a:ext cx="5542713" cy="3798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77"/>
          <a:stretch/>
        </p:blipFill>
        <p:spPr bwMode="auto">
          <a:xfrm>
            <a:off x="5650218" y="1412776"/>
            <a:ext cx="3386278" cy="236716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092280" y="3891367"/>
            <a:ext cx="1837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Источник: </a:t>
            </a:r>
            <a:r>
              <a:rPr lang="en-US" sz="1400" i="1" dirty="0" err="1" smtClean="0"/>
              <a:t>Rystad</a:t>
            </a:r>
            <a:r>
              <a:rPr lang="en-US" sz="1400" i="1" dirty="0" smtClean="0"/>
              <a:t>, EIA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8430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Тяжелые нефти и нефтяные пески</a:t>
            </a:r>
          </a:p>
        </p:txBody>
      </p:sp>
      <p:pic>
        <p:nvPicPr>
          <p:cNvPr id="3" name="Объект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26" y="1556792"/>
            <a:ext cx="8542846" cy="251786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43608" y="1196752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Диапазоны цен безубыточности разработки тяжелых </a:t>
            </a:r>
            <a:r>
              <a:rPr lang="ru-RU" sz="1400" dirty="0" err="1"/>
              <a:t>нефтей</a:t>
            </a:r>
            <a:r>
              <a:rPr lang="ru-RU" sz="1400" dirty="0"/>
              <a:t> и нефтяных песков в Канаде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3196" y="4149080"/>
            <a:ext cx="31604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Источник: </a:t>
            </a:r>
            <a:r>
              <a:rPr lang="en-US" sz="1200" i="1" dirty="0" smtClean="0"/>
              <a:t>Canadian </a:t>
            </a:r>
            <a:r>
              <a:rPr lang="en-US" sz="1200" i="1" dirty="0"/>
              <a:t>Energy Research Institute 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4437112"/>
            <a:ext cx="87129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rgbClr val="C00000"/>
                </a:solidFill>
              </a:rPr>
              <a:t>За последние 7 лет наблюдается постепенное снижение цен безубыточности, а значит, и затрат по проектам </a:t>
            </a:r>
            <a:r>
              <a:rPr lang="en-US" sz="1600" b="1" i="1" dirty="0">
                <a:solidFill>
                  <a:srgbClr val="C00000"/>
                </a:solidFill>
              </a:rPr>
              <a:t>in</a:t>
            </a:r>
            <a:r>
              <a:rPr lang="ru-RU" sz="1600" b="1" i="1" dirty="0">
                <a:solidFill>
                  <a:srgbClr val="C00000"/>
                </a:solidFill>
              </a:rPr>
              <a:t>-</a:t>
            </a:r>
            <a:r>
              <a:rPr lang="en-US" sz="1600" b="1" i="1" dirty="0">
                <a:solidFill>
                  <a:srgbClr val="C00000"/>
                </a:solidFill>
              </a:rPr>
              <a:t>situ</a:t>
            </a:r>
            <a:r>
              <a:rPr lang="ru-RU" sz="1600" b="1" i="1" dirty="0">
                <a:solidFill>
                  <a:srgbClr val="C00000"/>
                </a:solidFill>
              </a:rPr>
              <a:t>, что в совокупности с естественным истощением месторождений нефтяного битума, доступных для разработки </a:t>
            </a:r>
            <a:r>
              <a:rPr lang="ru-RU" sz="1600" b="1" i="1" dirty="0" err="1">
                <a:solidFill>
                  <a:srgbClr val="C00000"/>
                </a:solidFill>
              </a:rPr>
              <a:t>ex-situ</a:t>
            </a:r>
            <a:r>
              <a:rPr lang="ru-RU" sz="1600" b="1" i="1" dirty="0">
                <a:solidFill>
                  <a:srgbClr val="C00000"/>
                </a:solidFill>
              </a:rPr>
              <a:t>, приводит к росту числа проектов и объемов добычи тяжелых </a:t>
            </a:r>
            <a:r>
              <a:rPr lang="ru-RU" sz="1600" b="1" i="1" dirty="0" err="1">
                <a:solidFill>
                  <a:srgbClr val="C00000"/>
                </a:solidFill>
              </a:rPr>
              <a:t>нефтей</a:t>
            </a:r>
            <a:r>
              <a:rPr lang="ru-RU" sz="1600" b="1" i="1" dirty="0">
                <a:solidFill>
                  <a:srgbClr val="C00000"/>
                </a:solidFill>
              </a:rPr>
              <a:t>, разрабатываемых внутрипластовыми </a:t>
            </a:r>
            <a:r>
              <a:rPr lang="ru-RU" sz="1600" b="1" i="1" dirty="0" smtClean="0">
                <a:solidFill>
                  <a:srgbClr val="C00000"/>
                </a:solidFill>
              </a:rPr>
              <a:t>методами.  При этом Снижение цен безубыточности по проектам </a:t>
            </a:r>
            <a:r>
              <a:rPr lang="en-US" sz="1600" b="1" i="1" dirty="0" smtClean="0">
                <a:solidFill>
                  <a:srgbClr val="C00000"/>
                </a:solidFill>
              </a:rPr>
              <a:t>in-situ </a:t>
            </a:r>
            <a:r>
              <a:rPr lang="ru-RU" sz="1600" b="1" i="1" dirty="0" smtClean="0">
                <a:solidFill>
                  <a:srgbClr val="C00000"/>
                </a:solidFill>
              </a:rPr>
              <a:t>в 2010-2016 гг. было обусловлено не технологической эволюцией, а снижением затрат на производство пара за счет удешевления природного газа и снижением операционных затрат в долларах США за счет снижения курса национальной валюты Канады 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28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Нефть из </a:t>
            </a:r>
            <a:r>
              <a:rPr lang="ru-RU" dirty="0" err="1"/>
              <a:t>керогена</a:t>
            </a:r>
            <a:endParaRPr lang="ru-RU" dirty="0"/>
          </a:p>
        </p:txBody>
      </p:sp>
      <p:pic>
        <p:nvPicPr>
          <p:cNvPr id="3" name="Рисунок 2" descr="K:\Работа\Нетрадиционка 2017\Безымянный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484784"/>
            <a:ext cx="5148064" cy="36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108878" y="1044025"/>
            <a:ext cx="3816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Положение нефтяных сланцев на кривой </a:t>
            </a:r>
          </a:p>
          <a:p>
            <a:pPr algn="r"/>
            <a:r>
              <a:rPr lang="ru-RU" sz="1600" dirty="0"/>
              <a:t>п</a:t>
            </a:r>
            <a:r>
              <a:rPr lang="ru-RU" sz="1600" dirty="0" smtClean="0"/>
              <a:t>редложения нефти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401157"/>
            <a:ext cx="38884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Технологии, позволяющие извлекать синтетическую нефть из нефтяного сланца (</a:t>
            </a:r>
            <a:r>
              <a:rPr lang="ru-RU" sz="1600" dirty="0" err="1"/>
              <a:t>керогена</a:t>
            </a:r>
            <a:r>
              <a:rPr lang="ru-RU" sz="1600" dirty="0"/>
              <a:t>) во многом основываются на технологиях добычи тяжелых </a:t>
            </a:r>
            <a:r>
              <a:rPr lang="ru-RU" sz="1600" dirty="0" err="1"/>
              <a:t>нефтей</a:t>
            </a:r>
            <a:r>
              <a:rPr lang="ru-RU" sz="1600" dirty="0"/>
              <a:t> и нефтяных битумов. Учитывая технологическую схожесть процессов добычи тяжелой нефти и нефти из нефтяного сланца в будущем возможно ожидать существенного расширения коммерчески доступной ресурсной базы за счет нефтяного сланца, по мере адаптации этих технологий.</a:t>
            </a:r>
          </a:p>
          <a:p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6221" y="5397023"/>
            <a:ext cx="8899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rgbClr val="C00000"/>
                </a:solidFill>
              </a:rPr>
              <a:t>Нефть из </a:t>
            </a:r>
            <a:r>
              <a:rPr lang="ru-RU" sz="1600" b="1" i="1" dirty="0" err="1">
                <a:solidFill>
                  <a:srgbClr val="C00000"/>
                </a:solidFill>
              </a:rPr>
              <a:t>керогена</a:t>
            </a:r>
            <a:r>
              <a:rPr lang="ru-RU" sz="1600" b="1" i="1" dirty="0">
                <a:solidFill>
                  <a:srgbClr val="C00000"/>
                </a:solidFill>
              </a:rPr>
              <a:t> – сырье будущего, причем перспективы развития технологий ее добычи весьма туманны, учитывая значительную конкуренцию с более дешевой нефтью и текущую ценовую конъюнктуру, диктующую существенное сокращение инвестиций в разработку новых технологий добычи.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12360" y="5085183"/>
            <a:ext cx="1222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Источник: </a:t>
            </a:r>
            <a:r>
              <a:rPr lang="en-US" sz="1400" i="1" dirty="0" smtClean="0"/>
              <a:t>IEA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855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Проекты по производству нефти из </a:t>
            </a:r>
            <a:r>
              <a:rPr lang="ru-RU" dirty="0" err="1"/>
              <a:t>керогена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39027"/>
            <a:ext cx="8801096" cy="4610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496" y="5805264"/>
            <a:ext cx="9017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C00000"/>
                </a:solidFill>
              </a:rPr>
              <a:t>Все проекты по добыче синтетической нефти из </a:t>
            </a:r>
            <a:r>
              <a:rPr lang="ru-RU" sz="1600" b="1" i="1" dirty="0" err="1" smtClean="0">
                <a:solidFill>
                  <a:srgbClr val="C00000"/>
                </a:solidFill>
              </a:rPr>
              <a:t>керогена</a:t>
            </a:r>
            <a:r>
              <a:rPr lang="ru-RU" sz="1600" b="1" i="1" dirty="0" smtClean="0">
                <a:solidFill>
                  <a:srgbClr val="C00000"/>
                </a:solidFill>
              </a:rPr>
              <a:t>, считавшиеся перспективными в 2012 году к 2018 году оказались отменены, или пересмотрены. </a:t>
            </a:r>
            <a:endParaRPr lang="ru-RU" sz="1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88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сценарные параметры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512309"/>
              </p:ext>
            </p:extLst>
          </p:nvPr>
        </p:nvGraphicFramePr>
        <p:xfrm>
          <a:off x="251520" y="1412776"/>
          <a:ext cx="8712968" cy="4547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368053"/>
                <a:gridCol w="2445745"/>
                <a:gridCol w="2675034"/>
              </a:tblGrid>
              <a:tr h="40211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Сценарий 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Нефть низкопроницаемых коллекторов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Тяжелая, сверхтяжелая и битумы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Кероген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</a:tr>
              <a:tr h="19353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Базовый 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Не происходит дальнейшее </a:t>
                      </a:r>
                      <a:r>
                        <a:rPr lang="ru-RU" sz="1200" dirty="0">
                          <a:effectLst/>
                        </a:rPr>
                        <a:t>сокращение затрат, ресурсная база принципиально не расширяется за счет новых открытий, или прорывных технологий. Масштабная добыча не выходит за пределы Северной Америки. Отдельные проекты разрабатываются в России, Аргентине, Китае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Происходит постепенное увеличение затрат, ресурсная база принципиально не расширяется за счет новых открытий, или прорывных технологий, добыча в значительных объемах ведется в Северной Америке, отдельные проекты запускаются в России, Венесуэле и ряде других стран мира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Ресурсы керогена не переходят в категорию коммерчески извлекаемых запасов до конца прогнозного периода, добыча ведется только в рамках пилотных проектов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</a:tr>
              <a:tr h="21941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Технологический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 2020 года происходит медленное снижение затрат, ресурсная база расширяется за счет новых открытий, в том числе запускаются новые проекты в Северной Америке, России, Китае, Аргентине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Происходит медленное повышение эффективности имеющихся технологий, постепенный переход с технологий внепластовой добычи на внутрипластовую, что позволяет снизить средние затраты на добычу этого сырья. Вводятся в эксплуатацию проекты в России, Венесуэле, Китае и др. странах мира 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Происходит миграция технологий добычи сверхтяжелых </a:t>
                      </a:r>
                      <a:r>
                        <a:rPr lang="ru-RU" sz="1200" dirty="0" err="1">
                          <a:effectLst/>
                        </a:rPr>
                        <a:t>нефтей</a:t>
                      </a:r>
                      <a:r>
                        <a:rPr lang="ru-RU" sz="1200" dirty="0">
                          <a:effectLst/>
                        </a:rPr>
                        <a:t> и битумов на проекты по разработке </a:t>
                      </a:r>
                      <a:r>
                        <a:rPr lang="ru-RU" sz="1200" dirty="0" err="1">
                          <a:effectLst/>
                        </a:rPr>
                        <a:t>керогена</a:t>
                      </a:r>
                      <a:r>
                        <a:rPr lang="ru-RU" sz="1200" dirty="0">
                          <a:effectLst/>
                        </a:rPr>
                        <a:t>, что позволяет вовлечь в эксплуатацию запасы </a:t>
                      </a:r>
                      <a:r>
                        <a:rPr lang="ru-RU" sz="1200" dirty="0" err="1">
                          <a:effectLst/>
                        </a:rPr>
                        <a:t>керогена</a:t>
                      </a:r>
                      <a:r>
                        <a:rPr lang="ru-RU" sz="1200" dirty="0">
                          <a:effectLst/>
                        </a:rPr>
                        <a:t> при ценах на нефть в 45-80 </a:t>
                      </a:r>
                      <a:r>
                        <a:rPr lang="ru-RU" sz="1200" dirty="0" err="1">
                          <a:effectLst/>
                        </a:rPr>
                        <a:t>долл</a:t>
                      </a:r>
                      <a:r>
                        <a:rPr lang="ru-RU" sz="1200" dirty="0">
                          <a:effectLst/>
                        </a:rPr>
                        <a:t>/</a:t>
                      </a:r>
                      <a:r>
                        <a:rPr lang="ru-RU" sz="1200" dirty="0" err="1">
                          <a:effectLst/>
                        </a:rPr>
                        <a:t>барр</a:t>
                      </a:r>
                      <a:r>
                        <a:rPr lang="ru-RU" sz="1200" dirty="0">
                          <a:effectLst/>
                        </a:rPr>
                        <a:t>. Запускаются проекты в </a:t>
                      </a:r>
                      <a:r>
                        <a:rPr lang="ru-RU" sz="1200" dirty="0" err="1">
                          <a:effectLst/>
                        </a:rPr>
                        <a:t>Морокко</a:t>
                      </a:r>
                      <a:r>
                        <a:rPr lang="ru-RU" sz="1200" dirty="0">
                          <a:effectLst/>
                        </a:rPr>
                        <a:t>, Израиле, Австралии, Китае и Монголии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023" marR="52023" marT="26011" marB="2601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46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905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Нетрадиционная нефть, как ключевой фактор развития мирового рынка нефти   </vt:lpstr>
      <vt:lpstr>Нетрадиционная нефть – вопрос в определении</vt:lpstr>
      <vt:lpstr>Ключевые определения нетрадиционных нефтей</vt:lpstr>
      <vt:lpstr>География распространения нетрадиционных нефтей</vt:lpstr>
      <vt:lpstr>Нефть низкопроницаемых коллекторов</vt:lpstr>
      <vt:lpstr>Тяжелые нефти и нефтяные пески</vt:lpstr>
      <vt:lpstr>Нефть из керогена</vt:lpstr>
      <vt:lpstr>Проекты по производству нефти из керогена</vt:lpstr>
      <vt:lpstr>Ключевые сценарные параметры </vt:lpstr>
      <vt:lpstr>Прогнозные оценки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ciems</dc:creator>
  <cp:lastModifiedBy>katya</cp:lastModifiedBy>
  <cp:revision>42</cp:revision>
  <dcterms:created xsi:type="dcterms:W3CDTF">2016-10-24T11:20:45Z</dcterms:created>
  <dcterms:modified xsi:type="dcterms:W3CDTF">2018-02-13T09:09:19Z</dcterms:modified>
</cp:coreProperties>
</file>