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9" r:id="rId1"/>
    <p:sldMasterId id="2147483671" r:id="rId2"/>
  </p:sldMasterIdLst>
  <p:notesMasterIdLst>
    <p:notesMasterId r:id="rId43"/>
  </p:notesMasterIdLst>
  <p:sldIdLst>
    <p:sldId id="1194" r:id="rId3"/>
    <p:sldId id="1212" r:id="rId4"/>
    <p:sldId id="1195" r:id="rId5"/>
    <p:sldId id="1196" r:id="rId6"/>
    <p:sldId id="1197" r:id="rId7"/>
    <p:sldId id="1133" r:id="rId8"/>
    <p:sldId id="1135" r:id="rId9"/>
    <p:sldId id="1134" r:id="rId10"/>
    <p:sldId id="1137" r:id="rId11"/>
    <p:sldId id="1138" r:id="rId12"/>
    <p:sldId id="1225" r:id="rId13"/>
    <p:sldId id="1139" r:id="rId14"/>
    <p:sldId id="1156" r:id="rId15"/>
    <p:sldId id="1141" r:id="rId16"/>
    <p:sldId id="1143" r:id="rId17"/>
    <p:sldId id="1144" r:id="rId18"/>
    <p:sldId id="1145" r:id="rId19"/>
    <p:sldId id="1146" r:id="rId20"/>
    <p:sldId id="1214" r:id="rId21"/>
    <p:sldId id="1148" r:id="rId22"/>
    <p:sldId id="1118" r:id="rId23"/>
    <p:sldId id="1157" r:id="rId24"/>
    <p:sldId id="1158" r:id="rId25"/>
    <p:sldId id="1159" r:id="rId26"/>
    <p:sldId id="1199" r:id="rId27"/>
    <p:sldId id="1200" r:id="rId28"/>
    <p:sldId id="1201" r:id="rId29"/>
    <p:sldId id="1202" r:id="rId30"/>
    <p:sldId id="1203" r:id="rId31"/>
    <p:sldId id="1227" r:id="rId32"/>
    <p:sldId id="1205" r:id="rId33"/>
    <p:sldId id="1223" r:id="rId34"/>
    <p:sldId id="1219" r:id="rId35"/>
    <p:sldId id="1226" r:id="rId36"/>
    <p:sldId id="1206" r:id="rId37"/>
    <p:sldId id="1218" r:id="rId38"/>
    <p:sldId id="1213" r:id="rId39"/>
    <p:sldId id="1222" r:id="rId40"/>
    <p:sldId id="1224" r:id="rId41"/>
    <p:sldId id="1220" r:id="rId42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7A"/>
    <a:srgbClr val="263F42"/>
    <a:srgbClr val="131E1F"/>
    <a:srgbClr val="182526"/>
    <a:srgbClr val="223536"/>
    <a:srgbClr val="33464F"/>
    <a:srgbClr val="3D535D"/>
    <a:srgbClr val="003300"/>
    <a:srgbClr val="545C62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409" autoAdjust="0"/>
    <p:restoredTop sz="95538" autoAdjust="0"/>
  </p:normalViewPr>
  <p:slideViewPr>
    <p:cSldViewPr snapToGrid="0">
      <p:cViewPr varScale="1">
        <p:scale>
          <a:sx n="69" d="100"/>
          <a:sy n="69" d="100"/>
        </p:scale>
        <p:origin x="-9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endParaRPr lang="ru-RU" altLang="ru-RU" dirty="0"/>
          </a:p>
        </p:txBody>
      </p:sp>
      <p:sp>
        <p:nvSpPr>
          <p:cNvPr id="1157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endParaRPr lang="ru-RU" altLang="ru-RU" dirty="0"/>
          </a:p>
        </p:txBody>
      </p:sp>
      <p:sp>
        <p:nvSpPr>
          <p:cNvPr id="1157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57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157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endParaRPr lang="ru-RU" altLang="ru-RU" dirty="0"/>
          </a:p>
        </p:txBody>
      </p:sp>
      <p:sp>
        <p:nvSpPr>
          <p:cNvPr id="1157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fld id="{A624DDF9-3933-48EA-8137-A3E4E6EB115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4825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06AEE-DEB4-4C4C-A9E9-9536F936C394}" type="slidenum">
              <a:rPr lang="ru-RU" altLang="ru-RU">
                <a:solidFill>
                  <a:prstClr val="black"/>
                </a:solidFill>
              </a:rPr>
              <a:pPr/>
              <a:t>1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356E0-AC66-47D7-B5D7-A04974C94133}" type="slidenum">
              <a:rPr lang="ru-RU" altLang="ru-RU"/>
              <a:pPr/>
              <a:t>10</a:t>
            </a:fld>
            <a:endParaRPr lang="ru-RU" altLang="ru-RU" dirty="0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08501-1068-43BC-9609-4AF31A956341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25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375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12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13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14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15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15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16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17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18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682D2-9795-4C50-8B56-5805355C14F6}" type="slidenum">
              <a:rPr lang="ru-RU" altLang="ru-RU"/>
              <a:pPr/>
              <a:t>19</a:t>
            </a:fld>
            <a:endParaRPr lang="ru-RU" altLang="ru-RU" dirty="0"/>
          </a:p>
        </p:txBody>
      </p:sp>
      <p:sp>
        <p:nvSpPr>
          <p:cNvPr id="1675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682D2-9795-4C50-8B56-5805355C14F6}" type="slidenum">
              <a:rPr lang="ru-RU" altLang="ru-RU"/>
              <a:pPr/>
              <a:t>2</a:t>
            </a:fld>
            <a:endParaRPr lang="ru-RU" altLang="ru-RU" dirty="0"/>
          </a:p>
        </p:txBody>
      </p:sp>
      <p:sp>
        <p:nvSpPr>
          <p:cNvPr id="1675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682D2-9795-4C50-8B56-5805355C14F6}" type="slidenum">
              <a:rPr lang="ru-RU" altLang="ru-RU"/>
              <a:pPr/>
              <a:t>20</a:t>
            </a:fld>
            <a:endParaRPr lang="ru-RU" altLang="ru-RU" dirty="0"/>
          </a:p>
        </p:txBody>
      </p:sp>
      <p:sp>
        <p:nvSpPr>
          <p:cNvPr id="1675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526B6-3051-4229-91A6-A23F79019080}" type="slidenum">
              <a:rPr lang="ru-RU" altLang="ru-RU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7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526B6-3051-4229-91A6-A23F79019080}" type="slidenum">
              <a:rPr lang="ru-RU" altLang="ru-RU">
                <a:solidFill>
                  <a:prstClr val="black"/>
                </a:solidFill>
              </a:rPr>
              <a:pPr/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7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526B6-3051-4229-91A6-A23F79019080}" type="slidenum">
              <a:rPr lang="ru-RU" altLang="ru-RU">
                <a:solidFill>
                  <a:prstClr val="black"/>
                </a:solidFill>
              </a:rPr>
              <a:pPr/>
              <a:t>23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7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B526B6-3051-4229-91A6-A23F79019080}" type="slidenum">
              <a:rPr lang="ru-RU" altLang="ru-RU">
                <a:solidFill>
                  <a:prstClr val="black"/>
                </a:solidFill>
              </a:rPr>
              <a:pPr/>
              <a:t>24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7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25</a:t>
            </a:fld>
            <a:endParaRPr lang="ru-RU" sz="12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26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26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27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27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28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28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29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29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79146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80E674-C244-436F-963F-245C8A398DFE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682215-575B-4B17-A7A2-5B52004CF5F9}" type="slidenum">
              <a:rPr lang="ru-RU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3</a:t>
            </a:fld>
            <a:endParaRPr lang="ru-RU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2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28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30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30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791467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31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31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682D2-9795-4C50-8B56-5805355C14F6}" type="slidenum">
              <a:rPr lang="ru-RU" altLang="ru-RU"/>
              <a:pPr/>
              <a:t>32</a:t>
            </a:fld>
            <a:endParaRPr lang="ru-RU" altLang="ru-RU" dirty="0"/>
          </a:p>
        </p:txBody>
      </p:sp>
      <p:sp>
        <p:nvSpPr>
          <p:cNvPr id="1675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682D2-9795-4C50-8B56-5805355C14F6}" type="slidenum">
              <a:rPr lang="ru-RU" altLang="ru-RU"/>
              <a:pPr/>
              <a:t>33</a:t>
            </a:fld>
            <a:endParaRPr lang="ru-RU" altLang="ru-RU" dirty="0"/>
          </a:p>
        </p:txBody>
      </p:sp>
      <p:sp>
        <p:nvSpPr>
          <p:cNvPr id="1675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90F8D-27BE-4092-8B60-8543E31EE422}" type="slidenum">
              <a:rPr lang="ru-RU" altLang="ru-RU">
                <a:solidFill>
                  <a:prstClr val="black"/>
                </a:solidFill>
              </a:rPr>
              <a:pPr/>
              <a:t>34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6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4938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35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35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36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36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791467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37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37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791467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682D2-9795-4C50-8B56-5805355C14F6}" type="slidenum">
              <a:rPr lang="ru-RU" altLang="ru-RU"/>
              <a:pPr/>
              <a:t>38</a:t>
            </a:fld>
            <a:endParaRPr lang="ru-RU" altLang="ru-RU" dirty="0"/>
          </a:p>
        </p:txBody>
      </p:sp>
      <p:sp>
        <p:nvSpPr>
          <p:cNvPr id="1675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87E57-1CCE-49CF-A076-A955FD1E6A7B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2C27017-A61E-4120-BBBD-87572116DE4F}" type="slidenum">
              <a:rPr lang="ru-RU" sz="12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39</a:t>
            </a:fld>
            <a:endParaRPr lang="ru-RU" sz="12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6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9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B38E8C-6D60-40F9-A9DE-BD4F19BF9610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54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06AEE-DEB4-4C4C-A9E9-9536F936C394}" type="slidenum">
              <a:rPr lang="ru-RU" altLang="ru-RU">
                <a:solidFill>
                  <a:prstClr val="black"/>
                </a:solidFill>
              </a:rPr>
              <a:pPr/>
              <a:t>40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6C0908-6055-4C66-BCF5-BB74AA0E6203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fld id="{DA04F9AE-88FF-4A18-8A9C-815643E52C84}" type="slidenum">
              <a:rPr lang="ru-RU" alt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5</a:t>
            </a:fld>
            <a:endParaRPr lang="ru-RU" alt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0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B7663-1568-4EE2-9258-687E37680F65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fld id="{1AFB308E-624D-45AB-BCCE-74DAD8F5F4B6}" type="slidenum">
              <a:rPr lang="ru-RU" alt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6</a:t>
            </a:fld>
            <a:endParaRPr lang="ru-RU" alt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0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7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7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02012-DB29-4244-97DB-881566564988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8C63ED7-A94A-4568-B852-40F83E2424EC}" type="slidenum">
              <a:rPr lang="ru-RU" sz="12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pPr algn="r">
                <a:defRPr/>
              </a:pPr>
              <a:t>8</a:t>
            </a:fld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8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5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z="2600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356E0-AC66-47D7-B5D7-A04974C94133}" type="slidenum">
              <a:rPr lang="ru-RU" altLang="ru-RU"/>
              <a:pPr/>
              <a:t>9</a:t>
            </a:fld>
            <a:endParaRPr lang="ru-RU" altLang="ru-RU" dirty="0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1741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1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2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3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4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4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/>
              </a:endParaRPr>
            </a:p>
          </p:txBody>
        </p:sp>
        <p:sp>
          <p:nvSpPr>
            <p:cNvPr id="1744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4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4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4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4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4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4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5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6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7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8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49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0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1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2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3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4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5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6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7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8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59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0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1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2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2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2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2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2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762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762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762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762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1762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1763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AD40C24-6EAB-4769-8946-E083D956EE3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62818A-CD82-42F9-8B9D-5BF6EB056BA3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26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2F0A65-D3A1-425C-9F93-39EB15C3BB72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265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1741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1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2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3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4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4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744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4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4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4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4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4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4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5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6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7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8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49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0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1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2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3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4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5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6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7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8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59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>
                    <a:alpha val="7000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0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1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2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2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2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2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2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62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762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762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762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762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763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AD40C24-6EAB-4769-8946-E083D956EE3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D80B46-67DD-4F92-A0EF-61AA8C6BC21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6A9A2D-FC8D-4484-A896-C296116DCAE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0F5BD7-7E64-4419-AD85-EE4715CF4DC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E1BCE5-B73F-41B4-BF53-EBF27F34714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4A3579-732E-485F-ABDE-6FA91AB7DEE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7A9177-18E9-4E91-B494-DC926F725DF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AD64FD-B49C-40C2-994D-FEEA1694F5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D80B46-67DD-4F92-A0EF-61AA8C6BC213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24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D2A756-360F-44A9-97AA-DD4C24F9C98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62818A-CD82-42F9-8B9D-5BF6EB056BA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6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2F0A65-D3A1-425C-9F93-39EB15C3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6A9A2D-FC8D-4484-A896-C296116DCAEB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54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0F5BD7-7E64-4419-AD85-EE4715CF4DC4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7916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E1BCE5-B73F-41B4-BF53-EBF27F347149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522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4A3579-732E-485F-ABDE-6FA91AB7DEE4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42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7A9177-18E9-4E91-B494-DC926F725DFF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16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AD64FD-B49C-40C2-994D-FEEA1694F537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59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D2A756-360F-44A9-97AA-DD4C24F9C98D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224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638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2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3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4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5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6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7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8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49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0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1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2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3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4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5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6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7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8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59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60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660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660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42E1205-C5A2-43B9-A5DC-8CB9E1E8172D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1660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 dirty="0"/>
          </a:p>
        </p:txBody>
      </p:sp>
      <p:sp>
        <p:nvSpPr>
          <p:cNvPr id="1660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 dirty="0"/>
          </a:p>
        </p:txBody>
      </p:sp>
      <p:sp>
        <p:nvSpPr>
          <p:cNvPr id="1660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660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638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0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ru-RU" altLang="ru-RU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41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2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3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4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5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6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7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8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49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0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1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2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3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4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5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6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7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8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59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60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60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660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42E1205-C5A2-43B9-A5DC-8CB9E1E8172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660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660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660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660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71232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gif"/><Relationship Id="rId15" Type="http://schemas.openxmlformats.org/officeDocument/2006/relationships/image" Target="../media/image62.gif"/><Relationship Id="rId10" Type="http://schemas.openxmlformats.org/officeDocument/2006/relationships/image" Target="../media/image57.gif"/><Relationship Id="rId4" Type="http://schemas.openxmlformats.org/officeDocument/2006/relationships/image" Target="../media/image51.gif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18" Type="http://schemas.openxmlformats.org/officeDocument/2006/relationships/image" Target="../media/image49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17" Type="http://schemas.openxmlformats.org/officeDocument/2006/relationships/image" Target="../media/image48.gi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gif"/><Relationship Id="rId15" Type="http://schemas.openxmlformats.org/officeDocument/2006/relationships/image" Target="../media/image46.gif"/><Relationship Id="rId10" Type="http://schemas.openxmlformats.org/officeDocument/2006/relationships/image" Target="../media/image57.gif"/><Relationship Id="rId4" Type="http://schemas.openxmlformats.org/officeDocument/2006/relationships/image" Target="../media/image51.gif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gif"/><Relationship Id="rId10" Type="http://schemas.openxmlformats.org/officeDocument/2006/relationships/image" Target="../media/image57.gif"/><Relationship Id="rId4" Type="http://schemas.openxmlformats.org/officeDocument/2006/relationships/image" Target="../media/image51.gif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gif"/><Relationship Id="rId10" Type="http://schemas.openxmlformats.org/officeDocument/2006/relationships/image" Target="../media/image57.gif"/><Relationship Id="rId4" Type="http://schemas.openxmlformats.org/officeDocument/2006/relationships/image" Target="../media/image51.gif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58.gif"/><Relationship Id="rId5" Type="http://schemas.openxmlformats.org/officeDocument/2006/relationships/image" Target="../media/image52.gif"/><Relationship Id="rId15" Type="http://schemas.openxmlformats.org/officeDocument/2006/relationships/image" Target="../media/image63.gif"/><Relationship Id="rId10" Type="http://schemas.openxmlformats.org/officeDocument/2006/relationships/image" Target="../media/image57.gif"/><Relationship Id="rId4" Type="http://schemas.openxmlformats.org/officeDocument/2006/relationships/image" Target="../media/image51.gif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gif"/><Relationship Id="rId18" Type="http://schemas.openxmlformats.org/officeDocument/2006/relationships/image" Target="../media/image61.gif"/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12" Type="http://schemas.openxmlformats.org/officeDocument/2006/relationships/image" Target="../media/image55.gif"/><Relationship Id="rId17" Type="http://schemas.openxmlformats.org/officeDocument/2006/relationships/image" Target="../media/image60.gi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11" Type="http://schemas.openxmlformats.org/officeDocument/2006/relationships/image" Target="../media/image54.gif"/><Relationship Id="rId5" Type="http://schemas.openxmlformats.org/officeDocument/2006/relationships/image" Target="../media/image48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19" Type="http://schemas.openxmlformats.org/officeDocument/2006/relationships/image" Target="../media/image62.gif"/><Relationship Id="rId4" Type="http://schemas.openxmlformats.org/officeDocument/2006/relationships/image" Target="../media/image47.gif"/><Relationship Id="rId9" Type="http://schemas.openxmlformats.org/officeDocument/2006/relationships/image" Target="../media/image52.gif"/><Relationship Id="rId14" Type="http://schemas.openxmlformats.org/officeDocument/2006/relationships/image" Target="../media/image57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gif"/><Relationship Id="rId3" Type="http://schemas.openxmlformats.org/officeDocument/2006/relationships/image" Target="../media/image67.jpg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11" Type="http://schemas.openxmlformats.org/officeDocument/2006/relationships/image" Target="../media/image56.gif"/><Relationship Id="rId5" Type="http://schemas.openxmlformats.org/officeDocument/2006/relationships/image" Target="../media/image50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68.png"/><Relationship Id="rId9" Type="http://schemas.openxmlformats.org/officeDocument/2006/relationships/image" Target="../media/image54.gif"/><Relationship Id="rId1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3" Type="http://schemas.openxmlformats.org/officeDocument/2006/relationships/image" Target="../media/image67.jpg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11" Type="http://schemas.openxmlformats.org/officeDocument/2006/relationships/image" Target="../media/image57.gif"/><Relationship Id="rId5" Type="http://schemas.openxmlformats.org/officeDocument/2006/relationships/image" Target="../media/image51.gif"/><Relationship Id="rId15" Type="http://schemas.openxmlformats.org/officeDocument/2006/relationships/image" Target="../media/image61.gif"/><Relationship Id="rId10" Type="http://schemas.openxmlformats.org/officeDocument/2006/relationships/image" Target="../media/image56.gif"/><Relationship Id="rId4" Type="http://schemas.openxmlformats.org/officeDocument/2006/relationships/image" Target="../media/image50.gif"/><Relationship Id="rId9" Type="http://schemas.openxmlformats.org/officeDocument/2006/relationships/image" Target="../media/image55.gif"/><Relationship Id="rId14" Type="http://schemas.openxmlformats.org/officeDocument/2006/relationships/image" Target="../media/image60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jp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Relationship Id="rId9" Type="http://schemas.openxmlformats.org/officeDocument/2006/relationships/image" Target="../media/image7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image" Target="../media/image14.jpeg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gif"/><Relationship Id="rId5" Type="http://schemas.openxmlformats.org/officeDocument/2006/relationships/image" Target="../media/image16.jpeg"/><Relationship Id="rId10" Type="http://schemas.openxmlformats.org/officeDocument/2006/relationships/image" Target="../media/image21.gif"/><Relationship Id="rId4" Type="http://schemas.openxmlformats.org/officeDocument/2006/relationships/image" Target="../media/image15.jpeg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8532" y="1902279"/>
            <a:ext cx="8786936" cy="16263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50000"/>
                  </a:srgbClr>
                </a:solidFill>
              </a14:hiddenFill>
            </a:ext>
          </a:extLst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ru-RU" altLang="ru-RU" sz="3000" b="1" dirty="0">
                <a:solidFill>
                  <a:schemeClr val="tx1"/>
                </a:solidFill>
              </a:rPr>
              <a:t>ПАРАМЕТРИЧЕСКИЙ ЦИФРОВОЙ ДВОЙНИК РЕГИОНАЛЬНОГО ЭЛЕКТРОТЕХНИЧЕСКОГО КОМПЛЕКСА ПО ЭЛЕКТРОПОТРЕБЛЕНИЮ</a:t>
            </a:r>
          </a:p>
        </p:txBody>
      </p:sp>
      <p:grpSp>
        <p:nvGrpSpPr>
          <p:cNvPr id="917529" name="Group 25"/>
          <p:cNvGrpSpPr>
            <a:grpSpLocks/>
          </p:cNvGrpSpPr>
          <p:nvPr/>
        </p:nvGrpSpPr>
        <p:grpSpPr bwMode="auto">
          <a:xfrm>
            <a:off x="1187450" y="5014916"/>
            <a:ext cx="6878638" cy="1309688"/>
            <a:chOff x="748" y="3159"/>
            <a:chExt cx="4333" cy="825"/>
          </a:xfrm>
        </p:grpSpPr>
        <p:pic>
          <p:nvPicPr>
            <p:cNvPr id="917528" name="Picture 24" descr="C:\Documents and Settings\Виктор\Мои документы\Все вопросы\Компьютерные дела\Trial files\Баннеры на сайт3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3159"/>
              <a:ext cx="816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7507" name="Text Box 3"/>
            <p:cNvSpPr txBox="1">
              <a:spLocks noChangeArrowheads="1"/>
            </p:cNvSpPr>
            <p:nvPr/>
          </p:nvSpPr>
          <p:spPr bwMode="auto">
            <a:xfrm>
              <a:off x="1631" y="3166"/>
              <a:ext cx="3450" cy="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В.И. Гнатюк, доктор технических наук профессор, г. Калининград</a:t>
              </a:r>
            </a:p>
            <a:p>
              <a:pPr>
                <a:lnSpc>
                  <a:spcPct val="90000"/>
                </a:lnSpc>
              </a:pPr>
              <a:r>
                <a:rPr lang="en-US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http://www.gnatukvi.ru</a:t>
              </a:r>
              <a:endParaRPr lang="ru-RU" altLang="ru-R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lnSpc>
                  <a:spcPct val="90000"/>
                </a:lnSpc>
              </a:pPr>
              <a:r>
                <a:rPr lang="en-US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mail@gnatukvi.ru</a:t>
              </a:r>
              <a:endParaRPr lang="ru-RU" alt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771624" y="3510648"/>
            <a:ext cx="7600753" cy="121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324000" indent="-324000" algn="dist">
              <a:buFont typeface="Wingdings" panose="05000000000000000000" pitchFamily="2" charset="2"/>
              <a:buChar char="Ø"/>
            </a:pPr>
            <a:r>
              <a:rPr lang="ru-RU" altLang="ru-RU" sz="2400" kern="0" dirty="0">
                <a:solidFill>
                  <a:srgbClr val="FFFFFF"/>
                </a:solidFill>
              </a:rPr>
              <a:t>Региональный электротехнический комплекс</a:t>
            </a:r>
          </a:p>
          <a:p>
            <a:pPr marL="324000" indent="-324000" algn="dist">
              <a:buFont typeface="Wingdings" panose="05000000000000000000" pitchFamily="2" charset="2"/>
              <a:buChar char="Ø"/>
            </a:pPr>
            <a:r>
              <a:rPr lang="ru-RU" altLang="ru-RU" sz="2400" kern="0" dirty="0">
                <a:solidFill>
                  <a:srgbClr val="FFFFFF"/>
                </a:solidFill>
              </a:rPr>
              <a:t>Ранговый анализ техноценоза и цифровизация</a:t>
            </a:r>
          </a:p>
          <a:p>
            <a:pPr marL="324000" indent="-324000" algn="dist"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Перспективы реализации цифрового двойника</a:t>
            </a:r>
            <a:endParaRPr lang="ru-RU" altLang="ru-RU" sz="2400" kern="0" dirty="0">
              <a:solidFill>
                <a:srgbClr val="FFFFFF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solidFill>
            <a:srgbClr val="263F42"/>
          </a:solidFill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9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7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Группа 68"/>
          <p:cNvGrpSpPr/>
          <p:nvPr/>
        </p:nvGrpSpPr>
        <p:grpSpPr>
          <a:xfrm>
            <a:off x="419894" y="2966838"/>
            <a:ext cx="8305800" cy="1679709"/>
            <a:chOff x="419894" y="3065328"/>
            <a:chExt cx="8305800" cy="1679709"/>
          </a:xfrm>
        </p:grpSpPr>
        <p:sp>
          <p:nvSpPr>
            <p:cNvPr id="70" name="AutoShape 30"/>
            <p:cNvSpPr>
              <a:spLocks noChangeArrowheads="1"/>
            </p:cNvSpPr>
            <p:nvPr/>
          </p:nvSpPr>
          <p:spPr bwMode="auto">
            <a:xfrm>
              <a:off x="419894" y="3065328"/>
              <a:ext cx="8305800" cy="16797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1" name="Rectangle 31"/>
            <p:cNvSpPr>
              <a:spLocks noChangeArrowheads="1"/>
            </p:cNvSpPr>
            <p:nvPr/>
          </p:nvSpPr>
          <p:spPr bwMode="auto">
            <a:xfrm>
              <a:off x="669456" y="3212967"/>
              <a:ext cx="7805088" cy="139554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Случайный эмпирический вектор электропотребления объектов техноценоза возникает в результате реализации вероятностного пространства реально функционирующего техноценоза в ранговом топологическом пространстве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53988" y="930936"/>
            <a:ext cx="8837612" cy="5751512"/>
            <a:chOff x="153988" y="911092"/>
            <a:chExt cx="8837612" cy="5751512"/>
          </a:xfrm>
        </p:grpSpPr>
        <p:sp>
          <p:nvSpPr>
            <p:cNvPr id="860175" name="AutoShape 15"/>
            <p:cNvSpPr>
              <a:spLocks noChangeArrowheads="1"/>
            </p:cNvSpPr>
            <p:nvPr/>
          </p:nvSpPr>
          <p:spPr bwMode="auto">
            <a:xfrm>
              <a:off x="153988" y="911092"/>
              <a:ext cx="8837612" cy="5751512"/>
            </a:xfrm>
            <a:prstGeom prst="roundRect">
              <a:avLst>
                <a:gd name="adj" fmla="val 1199"/>
              </a:avLst>
            </a:prstGeom>
            <a:solidFill>
              <a:schemeClr val="accent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60197" name="Line 37"/>
            <p:cNvSpPr>
              <a:spLocks noChangeShapeType="1"/>
            </p:cNvSpPr>
            <p:nvPr/>
          </p:nvSpPr>
          <p:spPr bwMode="auto">
            <a:xfrm>
              <a:off x="552450" y="1690688"/>
              <a:ext cx="0" cy="42830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 dirty="0"/>
            </a:p>
          </p:txBody>
        </p:sp>
        <p:sp>
          <p:nvSpPr>
            <p:cNvPr id="860198" name="Line 38"/>
            <p:cNvSpPr>
              <a:spLocks noChangeShapeType="1"/>
            </p:cNvSpPr>
            <p:nvPr/>
          </p:nvSpPr>
          <p:spPr bwMode="auto">
            <a:xfrm>
              <a:off x="533399" y="5948363"/>
              <a:ext cx="812107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ru-RU" dirty="0"/>
            </a:p>
          </p:txBody>
        </p:sp>
        <p:sp>
          <p:nvSpPr>
            <p:cNvPr id="5" name="Прямоугольник 4"/>
            <p:cNvSpPr/>
            <p:nvPr/>
          </p:nvSpPr>
          <p:spPr bwMode="auto">
            <a:xfrm>
              <a:off x="676003" y="1690688"/>
              <a:ext cx="8064000" cy="414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60199" name="Text Box 39"/>
            <p:cNvSpPr txBox="1">
              <a:spLocks noChangeArrowheads="1"/>
            </p:cNvSpPr>
            <p:nvPr/>
          </p:nvSpPr>
          <p:spPr bwMode="auto">
            <a:xfrm>
              <a:off x="380999" y="1087438"/>
              <a:ext cx="7069139" cy="4924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Дифференциальное электропотребление</a:t>
              </a:r>
            </a:p>
          </p:txBody>
        </p:sp>
        <p:sp>
          <p:nvSpPr>
            <p:cNvPr id="860200" name="Text Box 40"/>
            <p:cNvSpPr txBox="1">
              <a:spLocks noChangeArrowheads="1"/>
            </p:cNvSpPr>
            <p:nvPr/>
          </p:nvSpPr>
          <p:spPr bwMode="auto">
            <a:xfrm>
              <a:off x="3362386" y="6012999"/>
              <a:ext cx="5406832" cy="4924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Ранговая топологическая мера</a:t>
              </a:r>
              <a:endParaRPr lang="ru-RU" altLang="ru-RU" sz="32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3362385" y="1690688"/>
              <a:ext cx="5377617" cy="4270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no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sz="20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Ранговое топологическое пространство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02513" y="1652896"/>
            <a:ext cx="8066704" cy="4139678"/>
            <a:chOff x="2664823" y="2130485"/>
            <a:chExt cx="7351040" cy="3329789"/>
          </a:xfrm>
          <a:noFill/>
        </p:grpSpPr>
        <p:sp>
          <p:nvSpPr>
            <p:cNvPr id="14" name="Прямоугольник 13"/>
            <p:cNvSpPr/>
            <p:nvPr/>
          </p:nvSpPr>
          <p:spPr bwMode="auto">
            <a:xfrm>
              <a:off x="2664823" y="2130485"/>
              <a:ext cx="7351040" cy="332978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4276493" y="2182488"/>
              <a:ext cx="5722538" cy="9768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noAutofit/>
            </a:bodyPr>
            <a:lstStyle/>
            <a:p>
              <a:pPr algn="r">
                <a:spcBef>
                  <a:spcPts val="0"/>
                </a:spcBef>
              </a:pPr>
              <a:r>
                <a:rPr lang="ru-RU" altLang="ru-RU" sz="2000" dirty="0">
                  <a:solidFill>
                    <a:schemeClr val="bg1">
                      <a:lumMod val="50000"/>
                    </a:schemeClr>
                  </a:solidFill>
                  <a:effectLst/>
                </a:rPr>
                <a:t>Ранговое топологическое пространство</a:t>
              </a:r>
            </a:p>
            <a:p>
              <a:pPr algn="r">
                <a:spcBef>
                  <a:spcPts val="0"/>
                </a:spcBef>
              </a:pPr>
              <a:r>
                <a:rPr lang="ru-RU" altLang="ru-RU" sz="2000" dirty="0">
                  <a:solidFill>
                    <a:schemeClr val="bg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Вероятностное пространство техноценоза</a:t>
              </a:r>
            </a:p>
          </p:txBody>
        </p:sp>
      </p:grpSp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64350" y="130627"/>
            <a:ext cx="8000236" cy="702084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РЕАЛИЗАЦИЯ ВЫБОРКИ ЭЛЕКТРОПОТРЕБЛЕНИЯ В РАНГОВОМ ТОПОЛОГИЧЕСКОМ ПРОСТРАНСТВЕ</a:t>
            </a:r>
          </a:p>
        </p:txBody>
      </p:sp>
      <p:sp>
        <p:nvSpPr>
          <p:cNvPr id="18" name="Arc 31"/>
          <p:cNvSpPr>
            <a:spLocks/>
          </p:cNvSpPr>
          <p:nvPr/>
        </p:nvSpPr>
        <p:spPr bwMode="auto">
          <a:xfrm flipH="1" flipV="1">
            <a:off x="761006" y="1735800"/>
            <a:ext cx="7810338" cy="410289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2014"/>
              <a:gd name="T2" fmla="*/ 21596 w 21600"/>
              <a:gd name="T3" fmla="*/ 22014 h 22014"/>
              <a:gd name="T4" fmla="*/ 0 w 21600"/>
              <a:gd name="T5" fmla="*/ 21600 h 2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01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738"/>
                  <a:pt x="21598" y="21876"/>
                  <a:pt x="21596" y="22014"/>
                </a:cubicBezTo>
              </a:path>
              <a:path w="21600" h="2201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738"/>
                  <a:pt x="21598" y="21876"/>
                  <a:pt x="21596" y="22014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860167" name="Группа 860166"/>
          <p:cNvGrpSpPr/>
          <p:nvPr/>
        </p:nvGrpSpPr>
        <p:grpSpPr>
          <a:xfrm>
            <a:off x="3765024" y="2933189"/>
            <a:ext cx="4739551" cy="1759915"/>
            <a:chOff x="3437798" y="2852321"/>
            <a:chExt cx="4739551" cy="1759915"/>
          </a:xfrm>
        </p:grpSpPr>
        <p:sp>
          <p:nvSpPr>
            <p:cNvPr id="6" name="Скругленный прямоугольник 5"/>
            <p:cNvSpPr/>
            <p:nvPr/>
          </p:nvSpPr>
          <p:spPr bwMode="auto">
            <a:xfrm>
              <a:off x="3437798" y="2852321"/>
              <a:ext cx="4739551" cy="1759915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3706552" y="2969610"/>
              <a:ext cx="1716156" cy="1421769"/>
              <a:chOff x="3898150" y="2969610"/>
              <a:chExt cx="1716156" cy="1421769"/>
            </a:xfrm>
          </p:grpSpPr>
          <p:sp>
            <p:nvSpPr>
              <p:cNvPr id="2" name="Двойные круглые скобки 1"/>
              <p:cNvSpPr/>
              <p:nvPr/>
            </p:nvSpPr>
            <p:spPr bwMode="auto">
              <a:xfrm>
                <a:off x="3898150" y="3072673"/>
                <a:ext cx="1716156" cy="1318706"/>
              </a:xfrm>
              <a:prstGeom prst="bracketPair">
                <a:avLst>
                  <a:gd name="adj" fmla="val 9403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73546" y="2969610"/>
                <a:ext cx="1600200" cy="14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W</a:t>
                </a:r>
                <a:r>
                  <a:rPr lang="en-US" sz="2000" baseline="-25000" dirty="0"/>
                  <a:t>11 </a:t>
                </a:r>
                <a:r>
                  <a:rPr lang="en-US" sz="2000" dirty="0"/>
                  <a:t>W</a:t>
                </a:r>
                <a:r>
                  <a:rPr lang="en-US" sz="2000" baseline="-25000" dirty="0"/>
                  <a:t>12 </a:t>
                </a:r>
                <a:r>
                  <a:rPr lang="en-US" sz="2000" dirty="0"/>
                  <a:t>W</a:t>
                </a:r>
                <a:r>
                  <a:rPr lang="en-US" sz="2000" baseline="-25000" dirty="0"/>
                  <a:t>13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W</a:t>
                </a:r>
                <a:r>
                  <a:rPr lang="en-US" sz="2000" baseline="-25000" dirty="0"/>
                  <a:t>21 </a:t>
                </a:r>
                <a:r>
                  <a:rPr lang="en-US" sz="2000" dirty="0"/>
                  <a:t>W</a:t>
                </a:r>
                <a:r>
                  <a:rPr lang="en-US" sz="2000" baseline="-25000" dirty="0"/>
                  <a:t>22 </a:t>
                </a:r>
                <a:r>
                  <a:rPr lang="en-US" sz="2000" dirty="0"/>
                  <a:t>W</a:t>
                </a:r>
                <a:r>
                  <a:rPr lang="en-US" sz="2000" baseline="-25000" dirty="0"/>
                  <a:t>23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W</a:t>
                </a:r>
                <a:r>
                  <a:rPr lang="en-US" sz="2000" baseline="-25000" dirty="0"/>
                  <a:t>31 </a:t>
                </a:r>
                <a:r>
                  <a:rPr lang="en-US" sz="2000" dirty="0"/>
                  <a:t>W</a:t>
                </a:r>
                <a:r>
                  <a:rPr lang="en-US" sz="2000" baseline="-25000" dirty="0"/>
                  <a:t>32 </a:t>
                </a:r>
                <a:r>
                  <a:rPr lang="en-US" sz="2000" dirty="0"/>
                  <a:t>W</a:t>
                </a:r>
                <a:r>
                  <a:rPr lang="en-US" sz="2000" baseline="-25000" dirty="0"/>
                  <a:t>33</a:t>
                </a:r>
              </a:p>
            </p:txBody>
          </p:sp>
        </p:grpSp>
        <p:grpSp>
          <p:nvGrpSpPr>
            <p:cNvPr id="59" name="Группа 58"/>
            <p:cNvGrpSpPr/>
            <p:nvPr/>
          </p:nvGrpSpPr>
          <p:grpSpPr>
            <a:xfrm>
              <a:off x="6192964" y="2969610"/>
              <a:ext cx="1716156" cy="1477328"/>
              <a:chOff x="3898150" y="2969610"/>
              <a:chExt cx="1716156" cy="1477328"/>
            </a:xfrm>
          </p:grpSpPr>
          <p:sp>
            <p:nvSpPr>
              <p:cNvPr id="60" name="Двойные круглые скобки 59"/>
              <p:cNvSpPr/>
              <p:nvPr/>
            </p:nvSpPr>
            <p:spPr bwMode="auto">
              <a:xfrm>
                <a:off x="3898150" y="3072673"/>
                <a:ext cx="1716156" cy="1318706"/>
              </a:xfrm>
              <a:prstGeom prst="bracketPair">
                <a:avLst>
                  <a:gd name="adj" fmla="val 9403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973546" y="2969610"/>
                <a:ext cx="16002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R</a:t>
                </a:r>
                <a:r>
                  <a:rPr lang="en-US" sz="2000" baseline="-25000" dirty="0"/>
                  <a:t>11  </a:t>
                </a:r>
                <a:r>
                  <a:rPr lang="en-US" sz="2000" dirty="0"/>
                  <a:t>R</a:t>
                </a:r>
                <a:r>
                  <a:rPr lang="en-US" sz="2000" baseline="-25000" dirty="0"/>
                  <a:t>12  </a:t>
                </a:r>
                <a:r>
                  <a:rPr lang="en-US" sz="2000" dirty="0"/>
                  <a:t>R</a:t>
                </a:r>
                <a:r>
                  <a:rPr lang="en-US" sz="2000" baseline="-25000" dirty="0"/>
                  <a:t>13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R</a:t>
                </a:r>
                <a:r>
                  <a:rPr lang="en-US" sz="2000" baseline="-25000" dirty="0"/>
                  <a:t>21  </a:t>
                </a:r>
                <a:r>
                  <a:rPr lang="en-US" sz="2000" dirty="0"/>
                  <a:t>R</a:t>
                </a:r>
                <a:r>
                  <a:rPr lang="en-US" sz="2000" baseline="-25000" dirty="0"/>
                  <a:t>22  </a:t>
                </a:r>
                <a:r>
                  <a:rPr lang="en-US" sz="2000" dirty="0"/>
                  <a:t>R</a:t>
                </a:r>
                <a:r>
                  <a:rPr lang="en-US" sz="2000" baseline="-25000" dirty="0"/>
                  <a:t>23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R</a:t>
                </a:r>
                <a:r>
                  <a:rPr lang="en-US" sz="2000" baseline="-25000" dirty="0"/>
                  <a:t>31  </a:t>
                </a:r>
                <a:r>
                  <a:rPr lang="en-US" sz="2000" dirty="0"/>
                  <a:t>R</a:t>
                </a:r>
                <a:r>
                  <a:rPr lang="en-US" sz="2000" baseline="-25000" dirty="0"/>
                  <a:t>32  </a:t>
                </a:r>
                <a:r>
                  <a:rPr lang="en-US" sz="2000" dirty="0"/>
                  <a:t>R</a:t>
                </a:r>
                <a:r>
                  <a:rPr lang="en-US" sz="2000" baseline="-25000" dirty="0"/>
                  <a:t>33</a:t>
                </a:r>
              </a:p>
            </p:txBody>
          </p:sp>
        </p:grpSp>
        <p:cxnSp>
          <p:nvCxnSpPr>
            <p:cNvPr id="860163" name="Прямая со стрелкой 860162"/>
            <p:cNvCxnSpPr/>
            <p:nvPr/>
          </p:nvCxnSpPr>
          <p:spPr bwMode="auto">
            <a:xfrm>
              <a:off x="5520903" y="3715330"/>
              <a:ext cx="57334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860166" name="TextBox 860165"/>
            <p:cNvSpPr txBox="1"/>
            <p:nvPr/>
          </p:nvSpPr>
          <p:spPr>
            <a:xfrm>
              <a:off x="5463832" y="3699580"/>
              <a:ext cx="70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w(x)</a:t>
              </a:r>
              <a:endParaRPr lang="ru-RU" sz="1800" dirty="0"/>
            </a:p>
          </p:txBody>
        </p:sp>
      </p:grpSp>
      <p:grpSp>
        <p:nvGrpSpPr>
          <p:cNvPr id="860171" name="Группа 860170"/>
          <p:cNvGrpSpPr/>
          <p:nvPr/>
        </p:nvGrpSpPr>
        <p:grpSpPr>
          <a:xfrm>
            <a:off x="1284173" y="2756828"/>
            <a:ext cx="1549030" cy="591121"/>
            <a:chOff x="1237478" y="2745938"/>
            <a:chExt cx="1549030" cy="591121"/>
          </a:xfrm>
        </p:grpSpPr>
        <p:sp>
          <p:nvSpPr>
            <p:cNvPr id="860168" name="Скругленный прямоугольник 860167"/>
            <p:cNvSpPr/>
            <p:nvPr/>
          </p:nvSpPr>
          <p:spPr bwMode="auto">
            <a:xfrm>
              <a:off x="1711770" y="2745938"/>
              <a:ext cx="1074738" cy="591121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62941" y="2752183"/>
              <a:ext cx="986943" cy="52848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dirty="0"/>
                <a:t>W(x)</a:t>
              </a:r>
              <a:endParaRPr lang="ru-RU" sz="2800" dirty="0"/>
            </a:p>
          </p:txBody>
        </p:sp>
        <p:cxnSp>
          <p:nvCxnSpPr>
            <p:cNvPr id="860170" name="Прямая соединительная линия 860169"/>
            <p:cNvCxnSpPr>
              <a:stCxn id="860168" idx="1"/>
            </p:cNvCxnSpPr>
            <p:nvPr/>
          </p:nvCxnSpPr>
          <p:spPr bwMode="auto">
            <a:xfrm flipH="1">
              <a:off x="1237478" y="3041499"/>
              <a:ext cx="474292" cy="2206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0161" name="TextBox 860160"/>
          <p:cNvSpPr txBox="1"/>
          <p:nvPr/>
        </p:nvSpPr>
        <p:spPr>
          <a:xfrm>
            <a:off x="1604918" y="2408327"/>
            <a:ext cx="1305652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Функция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254999" y="2595869"/>
            <a:ext cx="1305652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Матрица</a:t>
            </a:r>
          </a:p>
        </p:txBody>
      </p:sp>
      <p:sp>
        <p:nvSpPr>
          <p:cNvPr id="82" name="Равнобедренный треугольник 81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746852" y="1841367"/>
            <a:ext cx="7680277" cy="4071221"/>
            <a:chOff x="746852" y="1841367"/>
            <a:chExt cx="7680277" cy="4071221"/>
          </a:xfrm>
        </p:grpSpPr>
        <p:sp>
          <p:nvSpPr>
            <p:cNvPr id="20" name="Oval 41"/>
            <p:cNvSpPr>
              <a:spLocks noChangeAspect="1" noChangeArrowheads="1"/>
            </p:cNvSpPr>
            <p:nvPr/>
          </p:nvSpPr>
          <p:spPr bwMode="auto">
            <a:xfrm>
              <a:off x="975452" y="2435092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1" name="Oval 42"/>
            <p:cNvSpPr>
              <a:spLocks noChangeAspect="1" noChangeArrowheads="1"/>
            </p:cNvSpPr>
            <p:nvPr/>
          </p:nvSpPr>
          <p:spPr bwMode="auto">
            <a:xfrm>
              <a:off x="746852" y="184136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2" name="Oval 43"/>
            <p:cNvSpPr>
              <a:spLocks noChangeAspect="1" noChangeArrowheads="1"/>
            </p:cNvSpPr>
            <p:nvPr/>
          </p:nvSpPr>
          <p:spPr bwMode="auto">
            <a:xfrm>
              <a:off x="6919052" y="5688315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Oval 45"/>
            <p:cNvSpPr>
              <a:spLocks noChangeAspect="1" noChangeArrowheads="1"/>
            </p:cNvSpPr>
            <p:nvPr/>
          </p:nvSpPr>
          <p:spPr bwMode="auto">
            <a:xfrm>
              <a:off x="3490052" y="492862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Oval 46"/>
            <p:cNvSpPr>
              <a:spLocks noChangeAspect="1" noChangeArrowheads="1"/>
            </p:cNvSpPr>
            <p:nvPr/>
          </p:nvSpPr>
          <p:spPr bwMode="auto">
            <a:xfrm>
              <a:off x="3261452" y="488936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Oval 47"/>
            <p:cNvSpPr>
              <a:spLocks noChangeAspect="1" noChangeArrowheads="1"/>
            </p:cNvSpPr>
            <p:nvPr/>
          </p:nvSpPr>
          <p:spPr bwMode="auto">
            <a:xfrm>
              <a:off x="3032852" y="466076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6" name="Oval 48"/>
            <p:cNvSpPr>
              <a:spLocks noChangeAspect="1" noChangeArrowheads="1"/>
            </p:cNvSpPr>
            <p:nvPr/>
          </p:nvSpPr>
          <p:spPr bwMode="auto">
            <a:xfrm>
              <a:off x="2810847" y="4519181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7" name="Oval 49"/>
            <p:cNvSpPr>
              <a:spLocks noChangeAspect="1" noChangeArrowheads="1"/>
            </p:cNvSpPr>
            <p:nvPr/>
          </p:nvSpPr>
          <p:spPr bwMode="auto">
            <a:xfrm>
              <a:off x="2575652" y="443216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8" name="Oval 50"/>
            <p:cNvSpPr>
              <a:spLocks noChangeAspect="1" noChangeArrowheads="1"/>
            </p:cNvSpPr>
            <p:nvPr/>
          </p:nvSpPr>
          <p:spPr bwMode="auto">
            <a:xfrm>
              <a:off x="2381183" y="4229570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29" name="Oval 51"/>
            <p:cNvSpPr>
              <a:spLocks noChangeAspect="1" noChangeArrowheads="1"/>
            </p:cNvSpPr>
            <p:nvPr/>
          </p:nvSpPr>
          <p:spPr bwMode="auto">
            <a:xfrm>
              <a:off x="2118452" y="409504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0" name="Oval 52"/>
            <p:cNvSpPr>
              <a:spLocks noChangeAspect="1" noChangeArrowheads="1"/>
            </p:cNvSpPr>
            <p:nvPr/>
          </p:nvSpPr>
          <p:spPr bwMode="auto">
            <a:xfrm>
              <a:off x="1889852" y="387568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1" name="Oval 53"/>
            <p:cNvSpPr>
              <a:spLocks noChangeAspect="1" noChangeArrowheads="1"/>
            </p:cNvSpPr>
            <p:nvPr/>
          </p:nvSpPr>
          <p:spPr bwMode="auto">
            <a:xfrm>
              <a:off x="1661252" y="367016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2" name="Oval 54"/>
            <p:cNvSpPr>
              <a:spLocks noChangeAspect="1" noChangeArrowheads="1"/>
            </p:cNvSpPr>
            <p:nvPr/>
          </p:nvSpPr>
          <p:spPr bwMode="auto">
            <a:xfrm>
              <a:off x="1432652" y="343362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3" name="Oval 55"/>
            <p:cNvSpPr>
              <a:spLocks noChangeAspect="1" noChangeArrowheads="1"/>
            </p:cNvSpPr>
            <p:nvPr/>
          </p:nvSpPr>
          <p:spPr bwMode="auto">
            <a:xfrm>
              <a:off x="1204052" y="298436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4" name="Oval 56"/>
            <p:cNvSpPr>
              <a:spLocks noChangeAspect="1" noChangeArrowheads="1"/>
            </p:cNvSpPr>
            <p:nvPr/>
          </p:nvSpPr>
          <p:spPr bwMode="auto">
            <a:xfrm>
              <a:off x="5547452" y="5529565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5" name="Oval 57"/>
            <p:cNvSpPr>
              <a:spLocks noChangeAspect="1" noChangeArrowheads="1"/>
            </p:cNvSpPr>
            <p:nvPr/>
          </p:nvSpPr>
          <p:spPr bwMode="auto">
            <a:xfrm>
              <a:off x="5318852" y="544586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6" name="Oval 58"/>
            <p:cNvSpPr>
              <a:spLocks noChangeAspect="1" noChangeArrowheads="1"/>
            </p:cNvSpPr>
            <p:nvPr/>
          </p:nvSpPr>
          <p:spPr bwMode="auto">
            <a:xfrm>
              <a:off x="5090252" y="5368511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7" name="Oval 59"/>
            <p:cNvSpPr>
              <a:spLocks noChangeAspect="1" noChangeArrowheads="1"/>
            </p:cNvSpPr>
            <p:nvPr/>
          </p:nvSpPr>
          <p:spPr bwMode="auto">
            <a:xfrm>
              <a:off x="4861652" y="5273839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8" name="Oval 60"/>
            <p:cNvSpPr>
              <a:spLocks noChangeAspect="1" noChangeArrowheads="1"/>
            </p:cNvSpPr>
            <p:nvPr/>
          </p:nvSpPr>
          <p:spPr bwMode="auto">
            <a:xfrm>
              <a:off x="4633052" y="5244971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39" name="Oval 61"/>
            <p:cNvSpPr>
              <a:spLocks noChangeAspect="1" noChangeArrowheads="1"/>
            </p:cNvSpPr>
            <p:nvPr/>
          </p:nvSpPr>
          <p:spPr bwMode="auto">
            <a:xfrm>
              <a:off x="4404452" y="5129515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0" name="Oval 62"/>
            <p:cNvSpPr>
              <a:spLocks noChangeAspect="1" noChangeArrowheads="1"/>
            </p:cNvSpPr>
            <p:nvPr/>
          </p:nvSpPr>
          <p:spPr bwMode="auto">
            <a:xfrm>
              <a:off x="4175852" y="5041482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1" name="Oval 63"/>
            <p:cNvSpPr>
              <a:spLocks noChangeAspect="1" noChangeArrowheads="1"/>
            </p:cNvSpPr>
            <p:nvPr/>
          </p:nvSpPr>
          <p:spPr bwMode="auto">
            <a:xfrm>
              <a:off x="3947252" y="5008287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2" name="Oval 64"/>
            <p:cNvSpPr>
              <a:spLocks noChangeAspect="1" noChangeArrowheads="1"/>
            </p:cNvSpPr>
            <p:nvPr/>
          </p:nvSpPr>
          <p:spPr bwMode="auto">
            <a:xfrm>
              <a:off x="3718652" y="4967879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3" name="Oval 65"/>
            <p:cNvSpPr>
              <a:spLocks noChangeAspect="1" noChangeArrowheads="1"/>
            </p:cNvSpPr>
            <p:nvPr/>
          </p:nvSpPr>
          <p:spPr bwMode="auto">
            <a:xfrm>
              <a:off x="6690452" y="5662915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4" name="Oval 66"/>
            <p:cNvSpPr>
              <a:spLocks noChangeAspect="1" noChangeArrowheads="1"/>
            </p:cNvSpPr>
            <p:nvPr/>
          </p:nvSpPr>
          <p:spPr bwMode="auto">
            <a:xfrm>
              <a:off x="6461852" y="5602590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5" name="Oval 67"/>
            <p:cNvSpPr>
              <a:spLocks noChangeAspect="1" noChangeArrowheads="1"/>
            </p:cNvSpPr>
            <p:nvPr/>
          </p:nvSpPr>
          <p:spPr bwMode="auto">
            <a:xfrm>
              <a:off x="6233252" y="5586715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6" name="Oval 68"/>
            <p:cNvSpPr>
              <a:spLocks noChangeAspect="1" noChangeArrowheads="1"/>
            </p:cNvSpPr>
            <p:nvPr/>
          </p:nvSpPr>
          <p:spPr bwMode="auto">
            <a:xfrm>
              <a:off x="6004652" y="5586715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47" name="Oval 69"/>
            <p:cNvSpPr>
              <a:spLocks noChangeAspect="1" noChangeArrowheads="1"/>
            </p:cNvSpPr>
            <p:nvPr/>
          </p:nvSpPr>
          <p:spPr bwMode="auto">
            <a:xfrm>
              <a:off x="5776052" y="556824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3" name="Oval 43"/>
            <p:cNvSpPr>
              <a:spLocks noChangeAspect="1" noChangeArrowheads="1"/>
            </p:cNvSpPr>
            <p:nvPr/>
          </p:nvSpPr>
          <p:spPr bwMode="auto">
            <a:xfrm>
              <a:off x="8290604" y="577606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4" name="Oval 65"/>
            <p:cNvSpPr>
              <a:spLocks noChangeAspect="1" noChangeArrowheads="1"/>
            </p:cNvSpPr>
            <p:nvPr/>
          </p:nvSpPr>
          <p:spPr bwMode="auto">
            <a:xfrm>
              <a:off x="8062004" y="5759899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5" name="Oval 66"/>
            <p:cNvSpPr>
              <a:spLocks noChangeAspect="1" noChangeArrowheads="1"/>
            </p:cNvSpPr>
            <p:nvPr/>
          </p:nvSpPr>
          <p:spPr bwMode="auto">
            <a:xfrm>
              <a:off x="7833404" y="5736518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6" name="Oval 67"/>
            <p:cNvSpPr>
              <a:spLocks noChangeAspect="1" noChangeArrowheads="1"/>
            </p:cNvSpPr>
            <p:nvPr/>
          </p:nvSpPr>
          <p:spPr bwMode="auto">
            <a:xfrm>
              <a:off x="7604804" y="572064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7" name="Oval 68"/>
            <p:cNvSpPr>
              <a:spLocks noChangeAspect="1" noChangeArrowheads="1"/>
            </p:cNvSpPr>
            <p:nvPr/>
          </p:nvSpPr>
          <p:spPr bwMode="auto">
            <a:xfrm>
              <a:off x="7376204" y="5720643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  <p:sp>
          <p:nvSpPr>
            <p:cNvPr id="88" name="Oval 69"/>
            <p:cNvSpPr>
              <a:spLocks noChangeAspect="1" noChangeArrowheads="1"/>
            </p:cNvSpPr>
            <p:nvPr/>
          </p:nvSpPr>
          <p:spPr bwMode="auto">
            <a:xfrm>
              <a:off x="7147604" y="5702171"/>
              <a:ext cx="136525" cy="13652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dirty="0"/>
            </a:p>
          </p:txBody>
        </p:sp>
      </p:grpSp>
      <p:grpSp>
        <p:nvGrpSpPr>
          <p:cNvPr id="860179" name="Группа 860178"/>
          <p:cNvGrpSpPr/>
          <p:nvPr/>
        </p:nvGrpSpPr>
        <p:grpSpPr>
          <a:xfrm>
            <a:off x="533399" y="3496919"/>
            <a:ext cx="2799852" cy="2471288"/>
            <a:chOff x="539470" y="3496919"/>
            <a:chExt cx="2799852" cy="2471288"/>
          </a:xfrm>
        </p:grpSpPr>
        <p:cxnSp>
          <p:nvCxnSpPr>
            <p:cNvPr id="860160" name="Прямая со стрелкой 860159"/>
            <p:cNvCxnSpPr>
              <a:stCxn id="860198" idx="0"/>
            </p:cNvCxnSpPr>
            <p:nvPr/>
          </p:nvCxnSpPr>
          <p:spPr bwMode="auto">
            <a:xfrm flipV="1">
              <a:off x="539470" y="4296223"/>
              <a:ext cx="1919289" cy="1671984"/>
            </a:xfrm>
            <a:prstGeom prst="straightConnector1">
              <a:avLst/>
            </a:prstGeom>
            <a:noFill/>
            <a:ln w="4762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oval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62" name="Прямая со стрелкой 61"/>
            <p:cNvCxnSpPr>
              <a:stCxn id="860198" idx="0"/>
            </p:cNvCxnSpPr>
            <p:nvPr/>
          </p:nvCxnSpPr>
          <p:spPr bwMode="auto">
            <a:xfrm flipV="1">
              <a:off x="539470" y="4957631"/>
              <a:ext cx="2799852" cy="1010576"/>
            </a:xfrm>
            <a:prstGeom prst="straightConnector1">
              <a:avLst/>
            </a:prstGeom>
            <a:noFill/>
            <a:ln w="4762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oval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65" name="Прямая со стрелкой 64"/>
            <p:cNvCxnSpPr>
              <a:stCxn id="860198" idx="0"/>
            </p:cNvCxnSpPr>
            <p:nvPr/>
          </p:nvCxnSpPr>
          <p:spPr bwMode="auto">
            <a:xfrm flipV="1">
              <a:off x="539470" y="3496919"/>
              <a:ext cx="967470" cy="2471288"/>
            </a:xfrm>
            <a:prstGeom prst="straightConnector1">
              <a:avLst/>
            </a:prstGeom>
            <a:noFill/>
            <a:ln w="4762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oval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16" name="Группа 15"/>
            <p:cNvGrpSpPr/>
            <p:nvPr/>
          </p:nvGrpSpPr>
          <p:grpSpPr>
            <a:xfrm>
              <a:off x="2196900" y="4741128"/>
              <a:ext cx="611076" cy="528484"/>
              <a:chOff x="2196900" y="4662747"/>
              <a:chExt cx="611076" cy="528484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2196900" y="4662747"/>
                <a:ext cx="611076" cy="528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800" dirty="0"/>
                  <a:t>W</a:t>
                </a:r>
                <a:endParaRPr lang="ru-RU" sz="2800" dirty="0"/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 bwMode="auto">
              <a:xfrm>
                <a:off x="2322438" y="4710974"/>
                <a:ext cx="360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grpSp>
          <p:nvGrpSpPr>
            <p:cNvPr id="73" name="Группа 72"/>
            <p:cNvGrpSpPr/>
            <p:nvPr/>
          </p:nvGrpSpPr>
          <p:grpSpPr>
            <a:xfrm>
              <a:off x="1442195" y="4308040"/>
              <a:ext cx="611076" cy="528484"/>
              <a:chOff x="2335440" y="4662747"/>
              <a:chExt cx="611076" cy="528484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2335440" y="4662747"/>
                <a:ext cx="611076" cy="528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800" dirty="0"/>
                  <a:t>W</a:t>
                </a:r>
                <a:endParaRPr lang="ru-RU" sz="2800" dirty="0"/>
              </a:p>
            </p:txBody>
          </p:sp>
          <p:cxnSp>
            <p:nvCxnSpPr>
              <p:cNvPr id="76" name="Прямая соединительная линия 75"/>
              <p:cNvCxnSpPr/>
              <p:nvPr/>
            </p:nvCxnSpPr>
            <p:spPr bwMode="auto">
              <a:xfrm>
                <a:off x="2460978" y="4710974"/>
                <a:ext cx="360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grpSp>
          <p:nvGrpSpPr>
            <p:cNvPr id="77" name="Группа 76"/>
            <p:cNvGrpSpPr/>
            <p:nvPr/>
          </p:nvGrpSpPr>
          <p:grpSpPr>
            <a:xfrm>
              <a:off x="761006" y="3722735"/>
              <a:ext cx="611076" cy="528484"/>
              <a:chOff x="2196900" y="4662747"/>
              <a:chExt cx="611076" cy="528484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196900" y="4662747"/>
                <a:ext cx="611076" cy="528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2800" dirty="0"/>
                  <a:t>W</a:t>
                </a:r>
                <a:endParaRPr lang="ru-RU" sz="2800" dirty="0"/>
              </a:p>
            </p:txBody>
          </p:sp>
          <p:cxnSp>
            <p:nvCxnSpPr>
              <p:cNvPr id="79" name="Прямая соединительная линия 78"/>
              <p:cNvCxnSpPr/>
              <p:nvPr/>
            </p:nvCxnSpPr>
            <p:spPr bwMode="auto">
              <a:xfrm>
                <a:off x="2322438" y="4710974"/>
                <a:ext cx="360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</p:grpSp>
      <p:sp>
        <p:nvSpPr>
          <p:cNvPr id="81" name="TextBox 80"/>
          <p:cNvSpPr txBox="1"/>
          <p:nvPr/>
        </p:nvSpPr>
        <p:spPr>
          <a:xfrm>
            <a:off x="1038014" y="4915375"/>
            <a:ext cx="1075590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Вектор</a:t>
            </a:r>
          </a:p>
        </p:txBody>
      </p:sp>
      <p:grpSp>
        <p:nvGrpSpPr>
          <p:cNvPr id="89" name="Group 26"/>
          <p:cNvGrpSpPr>
            <a:grpSpLocks/>
          </p:cNvGrpSpPr>
          <p:nvPr/>
        </p:nvGrpSpPr>
        <p:grpSpPr bwMode="auto">
          <a:xfrm>
            <a:off x="260350" y="2750208"/>
            <a:ext cx="8623300" cy="2112969"/>
            <a:chOff x="193" y="1929"/>
            <a:chExt cx="5432" cy="996"/>
          </a:xfrm>
        </p:grpSpPr>
        <p:sp>
          <p:nvSpPr>
            <p:cNvPr id="90" name="AutoShape 12"/>
            <p:cNvSpPr>
              <a:spLocks noChangeArrowheads="1"/>
            </p:cNvSpPr>
            <p:nvPr/>
          </p:nvSpPr>
          <p:spPr bwMode="auto">
            <a:xfrm>
              <a:off x="193" y="1929"/>
              <a:ext cx="5432" cy="996"/>
            </a:xfrm>
            <a:prstGeom prst="roundRect">
              <a:avLst>
                <a:gd name="adj" fmla="val 1332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91" name="Rectangle 13"/>
            <p:cNvSpPr>
              <a:spLocks noChangeArrowheads="1"/>
            </p:cNvSpPr>
            <p:nvPr/>
          </p:nvSpPr>
          <p:spPr bwMode="auto">
            <a:xfrm>
              <a:off x="377" y="2029"/>
              <a:ext cx="5064" cy="82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простейшем случае мы рассматриваем числовую функцию рангового параметрического распределения, определенную на множестве ранговой топологической меры, полученную в результате аппроксимации отранжированного множества значений исследуемого параметра электропотребления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2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6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6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60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62" grpId="0" autoUpdateAnimBg="0"/>
      <p:bldP spid="18" grpId="0" animBg="1"/>
      <p:bldP spid="860161" grpId="0" animBg="1"/>
      <p:bldP spid="80" grpId="0" animBg="1"/>
      <p:bldP spid="82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9"/>
          <p:cNvGrpSpPr>
            <a:grpSpLocks/>
          </p:cNvGrpSpPr>
          <p:nvPr/>
        </p:nvGrpSpPr>
        <p:grpSpPr bwMode="auto">
          <a:xfrm>
            <a:off x="164706" y="2545350"/>
            <a:ext cx="8814589" cy="2189390"/>
            <a:chOff x="199" y="1682"/>
            <a:chExt cx="5165" cy="1058"/>
          </a:xfrm>
        </p:grpSpPr>
        <p:sp>
          <p:nvSpPr>
            <p:cNvPr id="39" name="AutoShape 30"/>
            <p:cNvSpPr>
              <a:spLocks noChangeArrowheads="1"/>
            </p:cNvSpPr>
            <p:nvPr/>
          </p:nvSpPr>
          <p:spPr bwMode="auto">
            <a:xfrm>
              <a:off x="199" y="1682"/>
              <a:ext cx="5165" cy="1058"/>
            </a:xfrm>
            <a:prstGeom prst="roundRect">
              <a:avLst>
                <a:gd name="adj" fmla="val 1464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441" y="1791"/>
              <a:ext cx="4682" cy="8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Решение задачи параметрического описания регионального электротехнического комплекса в ранговом топологическом пространстве сделало возможным реализацию методологии управления электропотреблением, которая основана на уравнениях закона оптимального построения техноценозов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3" y="533400"/>
            <a:ext cx="4259133" cy="622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51331" name="AutoShape 3"/>
          <p:cNvSpPr>
            <a:spLocks noChangeArrowheads="1"/>
          </p:cNvSpPr>
          <p:nvPr/>
        </p:nvSpPr>
        <p:spPr bwMode="auto">
          <a:xfrm>
            <a:off x="2208213" y="5322888"/>
            <a:ext cx="4724400" cy="1382712"/>
          </a:xfrm>
          <a:prstGeom prst="roundRect">
            <a:avLst>
              <a:gd name="adj" fmla="val 488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32" name="AutoShape 4"/>
          <p:cNvSpPr>
            <a:spLocks noChangeArrowheads="1"/>
          </p:cNvSpPr>
          <p:nvPr/>
        </p:nvSpPr>
        <p:spPr bwMode="auto">
          <a:xfrm>
            <a:off x="4217988" y="5868988"/>
            <a:ext cx="706437" cy="290512"/>
          </a:xfrm>
          <a:prstGeom prst="roundRect">
            <a:avLst>
              <a:gd name="adj" fmla="val 40440"/>
            </a:avLst>
          </a:prstGeom>
          <a:solidFill>
            <a:schemeClr val="tx1"/>
          </a:solidFill>
          <a:ln w="9525">
            <a:solidFill>
              <a:srgbClr val="2E33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34" name="AutoShape 6"/>
          <p:cNvSpPr>
            <a:spLocks noChangeArrowheads="1"/>
          </p:cNvSpPr>
          <p:nvPr/>
        </p:nvSpPr>
        <p:spPr bwMode="auto">
          <a:xfrm>
            <a:off x="2208213" y="4102100"/>
            <a:ext cx="4724400" cy="1295400"/>
          </a:xfrm>
          <a:prstGeom prst="roundRect">
            <a:avLst>
              <a:gd name="adj" fmla="val 488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35" name="AutoShape 7"/>
          <p:cNvSpPr>
            <a:spLocks noChangeArrowheads="1"/>
          </p:cNvSpPr>
          <p:nvPr/>
        </p:nvSpPr>
        <p:spPr bwMode="auto">
          <a:xfrm>
            <a:off x="4217988" y="4619625"/>
            <a:ext cx="706437" cy="258763"/>
          </a:xfrm>
          <a:prstGeom prst="roundRect">
            <a:avLst>
              <a:gd name="adj" fmla="val 40440"/>
            </a:avLst>
          </a:prstGeom>
          <a:solidFill>
            <a:schemeClr val="tx1"/>
          </a:solidFill>
          <a:ln w="9525">
            <a:solidFill>
              <a:srgbClr val="2E33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37" name="AutoShape 9"/>
          <p:cNvSpPr>
            <a:spLocks noChangeArrowheads="1"/>
          </p:cNvSpPr>
          <p:nvPr/>
        </p:nvSpPr>
        <p:spPr bwMode="auto">
          <a:xfrm>
            <a:off x="2208213" y="1258888"/>
            <a:ext cx="4724400" cy="2932112"/>
          </a:xfrm>
          <a:prstGeom prst="roundRect">
            <a:avLst>
              <a:gd name="adj" fmla="val 488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38" name="AutoShape 10"/>
          <p:cNvSpPr>
            <a:spLocks noChangeArrowheads="1"/>
          </p:cNvSpPr>
          <p:nvPr/>
        </p:nvSpPr>
        <p:spPr bwMode="auto">
          <a:xfrm>
            <a:off x="3941763" y="2439988"/>
            <a:ext cx="1257300" cy="569912"/>
          </a:xfrm>
          <a:prstGeom prst="roundRect">
            <a:avLst>
              <a:gd name="adj" fmla="val 40440"/>
            </a:avLst>
          </a:prstGeom>
          <a:solidFill>
            <a:schemeClr val="tx1"/>
          </a:solidFill>
          <a:ln w="9525">
            <a:solidFill>
              <a:srgbClr val="2E33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40" name="AutoShape 12"/>
          <p:cNvSpPr>
            <a:spLocks noChangeArrowheads="1"/>
          </p:cNvSpPr>
          <p:nvPr/>
        </p:nvSpPr>
        <p:spPr bwMode="auto">
          <a:xfrm>
            <a:off x="2208213" y="573088"/>
            <a:ext cx="4724400" cy="758825"/>
          </a:xfrm>
          <a:prstGeom prst="roundRect">
            <a:avLst>
              <a:gd name="adj" fmla="val 4880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51341" name="AutoShape 13"/>
          <p:cNvSpPr>
            <a:spLocks noChangeArrowheads="1"/>
          </p:cNvSpPr>
          <p:nvPr/>
        </p:nvSpPr>
        <p:spPr bwMode="auto">
          <a:xfrm>
            <a:off x="4294188" y="852488"/>
            <a:ext cx="554037" cy="200025"/>
          </a:xfrm>
          <a:prstGeom prst="roundRect">
            <a:avLst>
              <a:gd name="adj" fmla="val 40440"/>
            </a:avLst>
          </a:prstGeom>
          <a:solidFill>
            <a:schemeClr val="tx1"/>
          </a:solidFill>
          <a:ln w="9525">
            <a:solidFill>
              <a:srgbClr val="2E33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3306755"/>
            <a:ext cx="7876800" cy="28892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533400"/>
            <a:ext cx="7876800" cy="60128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533400"/>
            <a:ext cx="7876800" cy="16075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3981148"/>
            <a:ext cx="7876800" cy="27720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62" y="511631"/>
            <a:ext cx="7131276" cy="62568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51343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/>
          <a:lstStyle/>
          <a:p>
            <a:r>
              <a:rPr lang="ru-RU" altLang="ru-RU" sz="2400" b="1">
                <a:solidFill>
                  <a:schemeClr val="tx1"/>
                </a:solidFill>
              </a:rPr>
              <a:t>ЗАКОН ОПТИМАЛЬНОГО ПОСТРОЕНИЯ ТЕХНОЦЕНОЗОВ</a:t>
            </a:r>
          </a:p>
        </p:txBody>
      </p:sp>
      <p:sp>
        <p:nvSpPr>
          <p:cNvPr id="1251344" name="Rectangle 16"/>
          <p:cNvSpPr>
            <a:spLocks noChangeArrowheads="1"/>
          </p:cNvSpPr>
          <p:nvPr/>
        </p:nvSpPr>
        <p:spPr bwMode="auto">
          <a:xfrm>
            <a:off x="8610600" y="76200"/>
            <a:ext cx="457200" cy="3810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51345" name="Rectangle 17"/>
          <p:cNvSpPr>
            <a:spLocks noChangeArrowheads="1"/>
          </p:cNvSpPr>
          <p:nvPr/>
        </p:nvSpPr>
        <p:spPr bwMode="auto">
          <a:xfrm>
            <a:off x="8610600" y="6400800"/>
            <a:ext cx="457200" cy="3810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51346" name="Rectangle 18"/>
          <p:cNvSpPr>
            <a:spLocks noChangeArrowheads="1"/>
          </p:cNvSpPr>
          <p:nvPr/>
        </p:nvSpPr>
        <p:spPr bwMode="auto">
          <a:xfrm>
            <a:off x="34925" y="6400800"/>
            <a:ext cx="457200" cy="3810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51347" name="Rectangle 19"/>
          <p:cNvSpPr>
            <a:spLocks noChangeArrowheads="1"/>
          </p:cNvSpPr>
          <p:nvPr/>
        </p:nvSpPr>
        <p:spPr bwMode="auto">
          <a:xfrm>
            <a:off x="34925" y="76200"/>
            <a:ext cx="457200" cy="3810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>
            <a:off x="0" y="1228035"/>
            <a:ext cx="9144000" cy="4850248"/>
          </a:xfrm>
          <a:prstGeom prst="roundRect">
            <a:avLst>
              <a:gd name="adj" fmla="val 2454"/>
            </a:avLst>
          </a:prstGeom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altLang="ru-RU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378961" y="1321707"/>
            <a:ext cx="8386079" cy="430311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72000" tIns="0" rIns="72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уравнениях закона оптимального построения техноценозов:</a:t>
            </a: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100946" y="1788168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100946" y="2830507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100946" y="3876149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100946" y="4919998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100946" y="4919998"/>
            <a:ext cx="8942108" cy="10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96124" y="1763254"/>
            <a:ext cx="8871358" cy="41731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Установлен баланс между видообразующими параметрами, отражающими положительный эффект, и комплементарными функциональными параметрами, имеющими смысл затрат</a:t>
            </a:r>
          </a:p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Обоснован универсальный критерий наиболее устойчивого состояния, максимизирующий структурную энтропию при условии максимально возможного разнообразия элементов</a:t>
            </a:r>
          </a:p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Установлена интегральная связь между параметрической и видовой ранговыми топологическими мерами, проявляющаяся в параметрическом и видовом топологических пространствах</a:t>
            </a:r>
          </a:p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Введено понятие параметрического качества, основанное на топологическом дифлекс-параметре, который фиксируется в области допустимых значений параметрического пространства </a:t>
            </a:r>
          </a:p>
        </p:txBody>
      </p:sp>
    </p:spTree>
    <p:extLst>
      <p:ext uri="{BB962C8B-B14F-4D97-AF65-F5344CB8AC3E}">
        <p14:creationId xmlns:p14="http://schemas.microsoft.com/office/powerpoint/2010/main" val="19848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51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51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34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5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49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64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5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5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79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500"/>
                            </p:stCondLst>
                            <p:childTnLst>
                              <p:par>
                                <p:cTn id="82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1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17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4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77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97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975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975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9750"/>
                            </p:stCondLst>
                            <p:childTnLst>
                              <p:par>
                                <p:cTn id="118" presetID="4" presetClass="entr" presetSubtype="32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9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animBg="1"/>
      <p:bldP spid="1251332" grpId="0" animBg="1"/>
      <p:bldP spid="1251334" grpId="0" animBg="1"/>
      <p:bldP spid="1251335" grpId="0" animBg="1"/>
      <p:bldP spid="1251337" grpId="0" animBg="1"/>
      <p:bldP spid="1251338" grpId="0" animBg="1"/>
      <p:bldP spid="1251340" grpId="0" animBg="1"/>
      <p:bldP spid="1251341" grpId="0" animBg="1"/>
      <p:bldP spid="1251343" grpId="0" autoUpdateAnimBg="0"/>
      <p:bldP spid="1251344" grpId="0" animBg="1"/>
      <p:bldP spid="1251345" grpId="0" animBg="1"/>
      <p:bldP spid="1251346" grpId="0" animBg="1"/>
      <p:bldP spid="1251347" grpId="0" animBg="1"/>
      <p:bldP spid="27" grpId="0" animBg="1"/>
      <p:bldP spid="28" grpId="0" animBg="1"/>
      <p:bldP spid="29" grpId="0"/>
      <p:bldP spid="30" grpId="0" animBg="1"/>
      <p:bldP spid="34" grpId="0" animBg="1"/>
      <p:bldP spid="35" grpId="0" animBg="1"/>
      <p:bldP spid="36" grpId="0" animBg="1"/>
      <p:bldP spid="32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54000" y="2593687"/>
            <a:ext cx="9036000" cy="2124691"/>
            <a:chOff x="216" y="1682"/>
            <a:chExt cx="5330" cy="818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16" y="1682"/>
              <a:ext cx="5330" cy="818"/>
            </a:xfrm>
            <a:prstGeom prst="roundRect">
              <a:avLst>
                <a:gd name="adj" fmla="val 13341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389" y="1759"/>
              <a:ext cx="4984" cy="65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Как следует из закона оптимального построения техноценозов, в эффективном техноценозе реализуется принцип, во-первых, сохранения оптимальной формы рангового параметрического распределения, а во-вторых, максимизации положительного эффекта при минимизации всего спектра управленческих затрат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24000" y="578032"/>
            <a:ext cx="8496000" cy="6156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9" y="768832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ПОКАЗАТЕЛИ ПРОЦЕССА ЭЛЕКТРОПОТРЕБЛЕНИЯ</a:t>
            </a: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4086" y="2610782"/>
            <a:ext cx="9035828" cy="2090501"/>
            <a:chOff x="103" y="1929"/>
            <a:chExt cx="5556" cy="785"/>
          </a:xfrm>
        </p:grpSpPr>
        <p:sp>
          <p:nvSpPr>
            <p:cNvPr id="24" name="AutoShape 12"/>
            <p:cNvSpPr>
              <a:spLocks noChangeArrowheads="1"/>
            </p:cNvSpPr>
            <p:nvPr/>
          </p:nvSpPr>
          <p:spPr bwMode="auto">
            <a:xfrm>
              <a:off x="103" y="1929"/>
              <a:ext cx="5556" cy="785"/>
            </a:xfrm>
            <a:prstGeom prst="roundRect">
              <a:avLst>
                <a:gd name="adj" fmla="val 13106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263" y="2004"/>
              <a:ext cx="5237" cy="63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Оптимальное управление электропотреблением техноценоза реализуется методами динамического программирования с использованием принципа оптимальности Беллмана и основано на ключевом показателе параметрического качества, который количественно меряется топологическим дифлекс-параметром</a:t>
              </a:r>
            </a:p>
          </p:txBody>
        </p:sp>
      </p:grpSp>
      <p:sp>
        <p:nvSpPr>
          <p:cNvPr id="22" name="Равнобедренный треугольник 21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927756" grpId="0" autoUpdateAnimBg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327932" y="2804775"/>
            <a:ext cx="8486463" cy="1758951"/>
            <a:chOff x="265" y="1682"/>
            <a:chExt cx="5232" cy="1108"/>
          </a:xfrm>
        </p:grpSpPr>
        <p:sp>
          <p:nvSpPr>
            <p:cNvPr id="17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1108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31"/>
            <p:cNvSpPr>
              <a:spLocks noChangeArrowheads="1"/>
            </p:cNvSpPr>
            <p:nvPr/>
          </p:nvSpPr>
          <p:spPr bwMode="auto">
            <a:xfrm>
              <a:off x="419" y="1799"/>
              <a:ext cx="4923" cy="87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Рассматриваемый показатель параметрического качества отражает меру отклонения текущего значения параметра от его теоретически оптимального значения и определяется по результатам процедуры частотного анализа распределений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236763" y="595450"/>
            <a:ext cx="8668800" cy="61776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" y="750250"/>
            <a:ext cx="8352821" cy="586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" y="750250"/>
            <a:ext cx="8352821" cy="586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" y="750250"/>
            <a:ext cx="8352821" cy="586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Овальная выноска 11"/>
          <p:cNvSpPr/>
          <p:nvPr/>
        </p:nvSpPr>
        <p:spPr bwMode="auto">
          <a:xfrm>
            <a:off x="6237071" y="4899934"/>
            <a:ext cx="505097" cy="507277"/>
          </a:xfrm>
          <a:prstGeom prst="wedgeEllipseCallout">
            <a:avLst>
              <a:gd name="adj1" fmla="val -78000"/>
              <a:gd name="adj2" fmla="val -283704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05696" y="4599358"/>
            <a:ext cx="3967846" cy="1108429"/>
            <a:chOff x="3735432" y="2641974"/>
            <a:chExt cx="3213991" cy="1108429"/>
          </a:xfrm>
        </p:grpSpPr>
        <p:sp>
          <p:nvSpPr>
            <p:cNvPr id="10" name="Скругленный прямоугольник 9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20415" y="2641974"/>
              <a:ext cx="3044025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Плотность распределения значений электропотребления в пределах одного ранга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ЧАСТОТНЫЙ АНАЛИЗ ЭЛЕКТРОПОТРЕБЛЕНИЯ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 rot="19407860">
            <a:off x="1421684" y="3347616"/>
            <a:ext cx="1688955" cy="424009"/>
          </a:xfrm>
          <a:prstGeom prst="rect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327932" y="2962731"/>
            <a:ext cx="8486463" cy="1443038"/>
            <a:chOff x="265" y="1682"/>
            <a:chExt cx="5232" cy="909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28" y="1793"/>
              <a:ext cx="4910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Устойчивость техноценозов подтверждает нормальность распределения значений электропотребления, соотносимых с фиксированным рангом в различные моменты времени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8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4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12" grpId="0" animBg="1"/>
      <p:bldP spid="927756" grpId="0" autoUpdateAnimBg="0"/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410392" y="2945529"/>
            <a:ext cx="8305800" cy="1443038"/>
            <a:chOff x="265" y="1682"/>
            <a:chExt cx="5232" cy="909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518" y="1795"/>
              <a:ext cx="4727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По результатам частотного анализа получается область допустимых значений, определяющая статистический диапазон нормального электропотребления техноценоза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30926" y="787048"/>
            <a:ext cx="8464732" cy="5760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0" y="934429"/>
            <a:ext cx="8181807" cy="546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9" y="934648"/>
            <a:ext cx="8181807" cy="546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Овальная выноска 16"/>
          <p:cNvSpPr/>
          <p:nvPr/>
        </p:nvSpPr>
        <p:spPr bwMode="auto">
          <a:xfrm>
            <a:off x="5603964" y="1752388"/>
            <a:ext cx="574766" cy="584196"/>
          </a:xfrm>
          <a:prstGeom prst="wedgeEllipseCallout">
            <a:avLst>
              <a:gd name="adj1" fmla="val -646547"/>
              <a:gd name="adj2" fmla="val 5868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Овальная выноска 17"/>
          <p:cNvSpPr/>
          <p:nvPr/>
        </p:nvSpPr>
        <p:spPr bwMode="auto">
          <a:xfrm>
            <a:off x="5902499" y="3663764"/>
            <a:ext cx="619101" cy="653088"/>
          </a:xfrm>
          <a:prstGeom prst="wedgeEllipseCallout">
            <a:avLst>
              <a:gd name="adj1" fmla="val -457059"/>
              <a:gd name="adj2" fmla="val 5771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762102" y="1490272"/>
            <a:ext cx="4258491" cy="1108429"/>
            <a:chOff x="3735432" y="2641974"/>
            <a:chExt cx="3213991" cy="1108429"/>
          </a:xfrm>
        </p:grpSpPr>
        <p:sp>
          <p:nvSpPr>
            <p:cNvPr id="10" name="Скругленный прямоугольник 9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8189" y="2641974"/>
              <a:ext cx="2910888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Область допустимых значений электропотребления объектов исследуемого техноценоза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403506" y="3577032"/>
            <a:ext cx="3617087" cy="826552"/>
            <a:chOff x="3735432" y="2641974"/>
            <a:chExt cx="3213991" cy="1108429"/>
          </a:xfrm>
        </p:grpSpPr>
        <p:sp>
          <p:nvSpPr>
            <p:cNvPr id="13" name="Скругленный прямоугольник 12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58245" y="2641974"/>
              <a:ext cx="2763386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Нижняя граница области допустимых значений</a:t>
              </a:r>
            </a:p>
          </p:txBody>
        </p:sp>
      </p:grpSp>
      <p:sp>
        <p:nvSpPr>
          <p:cNvPr id="22" name="Овальная выноска 21"/>
          <p:cNvSpPr/>
          <p:nvPr/>
        </p:nvSpPr>
        <p:spPr bwMode="auto">
          <a:xfrm>
            <a:off x="5924666" y="2792360"/>
            <a:ext cx="574766" cy="584196"/>
          </a:xfrm>
          <a:prstGeom prst="wedgeEllipseCallout">
            <a:avLst>
              <a:gd name="adj1" fmla="val -621027"/>
              <a:gd name="adj2" fmla="val 5983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403506" y="2671182"/>
            <a:ext cx="3617087" cy="826552"/>
            <a:chOff x="3735432" y="2641974"/>
            <a:chExt cx="3213991" cy="1108429"/>
          </a:xfrm>
        </p:grpSpPr>
        <p:sp>
          <p:nvSpPr>
            <p:cNvPr id="20" name="Скругленный прямоугольник 19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99053" y="2641974"/>
              <a:ext cx="2484747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Аппроксимационная кривая распределения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3290"/>
            <a:ext cx="9144000" cy="53340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ОБЛАСТЬ ДОПУСТИМЫХ ЗНАЧЕНИЙ</a:t>
            </a:r>
          </a:p>
        </p:txBody>
      </p:sp>
      <p:sp>
        <p:nvSpPr>
          <p:cNvPr id="23" name="Равнобедренный треугольник 22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419100" y="3268789"/>
            <a:ext cx="8305800" cy="1443038"/>
            <a:chOff x="265" y="1682"/>
            <a:chExt cx="5232" cy="909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90" y="1795"/>
              <a:ext cx="4783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Нижняя граница области допустимых значений – кривая, определяющая качество процесса электропотребления объектов техноценоза на данном интервале времени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9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0"/>
                            </p:stCondLst>
                            <p:childTnLst>
                              <p:par>
                                <p:cTn id="4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17" grpId="0" animBg="1"/>
      <p:bldP spid="18" grpId="0" animBg="1"/>
      <p:bldP spid="22" grpId="0" animBg="1"/>
      <p:bldP spid="927756" grpId="0" autoUpdateAnimBg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419100" y="2962731"/>
            <a:ext cx="8305800" cy="1443038"/>
            <a:chOff x="265" y="1682"/>
            <a:chExt cx="5232" cy="909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88" y="1790"/>
              <a:ext cx="4785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Топологический дифлекс-параметр – это отклонение значения электропотребления на аппроксимационной кривой от нижней границы области допустимых значений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ТОПОЛОГИЧЕСКИЙ ДИФЛЕКС-ПАРАМЕТР</a:t>
            </a:r>
          </a:p>
        </p:txBody>
      </p: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42000" y="595450"/>
            <a:ext cx="8460000" cy="61776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2" y="751037"/>
            <a:ext cx="8125096" cy="58664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Овальная выноска 11"/>
          <p:cNvSpPr/>
          <p:nvPr/>
        </p:nvSpPr>
        <p:spPr bwMode="auto">
          <a:xfrm>
            <a:off x="3342466" y="1514570"/>
            <a:ext cx="505097" cy="507277"/>
          </a:xfrm>
          <a:prstGeom prst="wedgeEllipseCallout">
            <a:avLst>
              <a:gd name="adj1" fmla="val 201721"/>
              <a:gd name="adj2" fmla="val 24182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611091" y="1213994"/>
            <a:ext cx="3967846" cy="1108429"/>
            <a:chOff x="3735432" y="2641974"/>
            <a:chExt cx="3213991" cy="1108429"/>
          </a:xfrm>
        </p:grpSpPr>
        <p:sp>
          <p:nvSpPr>
            <p:cNvPr id="10" name="Скругленный прямоугольник 9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20415" y="2641974"/>
              <a:ext cx="3044025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Топологический дифлекс-параметр электропотребления исследуемого техноценоза</a:t>
              </a:r>
            </a:p>
          </p:txBody>
        </p:sp>
      </p:grpSp>
      <p:cxnSp>
        <p:nvCxnSpPr>
          <p:cNvPr id="6" name="Прямая со стрелкой 5"/>
          <p:cNvCxnSpPr/>
          <p:nvPr/>
        </p:nvCxnSpPr>
        <p:spPr bwMode="auto">
          <a:xfrm>
            <a:off x="5730240" y="3039299"/>
            <a:ext cx="0" cy="644951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Равнобедренный треугольник 12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4" name="Group 29"/>
          <p:cNvGrpSpPr>
            <a:grpSpLocks/>
          </p:cNvGrpSpPr>
          <p:nvPr/>
        </p:nvGrpSpPr>
        <p:grpSpPr bwMode="auto">
          <a:xfrm>
            <a:off x="324644" y="2962731"/>
            <a:ext cx="8494713" cy="1443038"/>
            <a:chOff x="146" y="1682"/>
            <a:chExt cx="5351" cy="909"/>
          </a:xfrm>
        </p:grpSpPr>
        <p:sp>
          <p:nvSpPr>
            <p:cNvPr id="15" name="AutoShape 30"/>
            <p:cNvSpPr>
              <a:spLocks noChangeArrowheads="1"/>
            </p:cNvSpPr>
            <p:nvPr/>
          </p:nvSpPr>
          <p:spPr bwMode="auto">
            <a:xfrm>
              <a:off x="146" y="1682"/>
              <a:ext cx="5351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31"/>
            <p:cNvSpPr>
              <a:spLocks noChangeArrowheads="1"/>
            </p:cNvSpPr>
            <p:nvPr/>
          </p:nvSpPr>
          <p:spPr bwMode="auto">
            <a:xfrm>
              <a:off x="317" y="1796"/>
              <a:ext cx="5009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Топологический дифлекс-параметр может быть поставлен в однозначную функциональную зависимость от аргументов ранговой топологической меры и электропотребления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4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6" grpId="0" autoUpdateAnimBg="0"/>
      <p:bldP spid="927762" grpId="0" animBg="1" autoUpdateAnimBg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419100" y="2793437"/>
            <a:ext cx="8305800" cy="1724026"/>
            <a:chOff x="265" y="1682"/>
            <a:chExt cx="5232" cy="1086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1086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38" y="1785"/>
              <a:ext cx="4886" cy="8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Установление однозначной связи между топологическим дифлекс-параметром, электропотреблением и ранговой топологической мерой позволяет получить функцию ранговой гиперпараметрической поверхности техноценоза</a:t>
              </a:r>
              <a:endParaRPr lang="ru-RU" alt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endParaRP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42000" y="595450"/>
            <a:ext cx="8460000" cy="6120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0" y="769105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РАНГОВАЯ ГИПЕРПАРАМЕТРИЧЕСКАЯ ПОВЕРХНОСТЬ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8751027" y="60963"/>
            <a:ext cx="332014" cy="26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Овальная выноска 11"/>
          <p:cNvSpPr/>
          <p:nvPr/>
        </p:nvSpPr>
        <p:spPr bwMode="auto">
          <a:xfrm>
            <a:off x="4717130" y="5545580"/>
            <a:ext cx="505097" cy="507277"/>
          </a:xfrm>
          <a:prstGeom prst="wedgeEllipseCallout">
            <a:avLst>
              <a:gd name="adj1" fmla="val -91298"/>
              <a:gd name="adj2" fmla="val -53134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349678" y="5245004"/>
            <a:ext cx="3240000" cy="1108429"/>
            <a:chOff x="3735432" y="2641974"/>
            <a:chExt cx="3213991" cy="1108429"/>
          </a:xfrm>
        </p:grpSpPr>
        <p:sp>
          <p:nvSpPr>
            <p:cNvPr id="10" name="Скругленный прямоугольник 9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20415" y="2641974"/>
              <a:ext cx="3044025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Функция ранговой гиперпараметрической поверхности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0" y="768250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Равнобедренный треугольник 13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507206" y="2945529"/>
            <a:ext cx="8035925" cy="1443038"/>
            <a:chOff x="265" y="1682"/>
            <a:chExt cx="5062" cy="909"/>
          </a:xfrm>
        </p:grpSpPr>
        <p:sp>
          <p:nvSpPr>
            <p:cNvPr id="16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06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489" y="1800"/>
              <a:ext cx="4613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Ранговая гиперпараметрическая поверхность отражает диапазон возможных качественно-количественных состояний процесса электропотребления техноценоза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9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8" presetID="1" presetClass="entr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927756" grpId="0" autoUpdateAnimBg="0"/>
      <p:bldP spid="24" grpId="0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507206" y="2933931"/>
            <a:ext cx="8129588" cy="1443038"/>
            <a:chOff x="265" y="1682"/>
            <a:chExt cx="5121" cy="909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121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58" y="1800"/>
              <a:ext cx="4736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Результативность управления электропотреблением на фиксированной стадии процесса описывается функцией рангового гиперпараметрического распределения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42000" y="595450"/>
            <a:ext cx="8460000" cy="6120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РАНГОВОЕ ГИПЕРПАРАМЕТРИЧЕСКОЕ РАСПРЕДЕЛЕНИЕ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8" y="768250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8" y="768250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Овальная выноска 11"/>
          <p:cNvSpPr/>
          <p:nvPr/>
        </p:nvSpPr>
        <p:spPr bwMode="auto">
          <a:xfrm>
            <a:off x="1820262" y="1144882"/>
            <a:ext cx="505097" cy="507277"/>
          </a:xfrm>
          <a:prstGeom prst="wedgeEllipseCallout">
            <a:avLst>
              <a:gd name="adj1" fmla="val 146733"/>
              <a:gd name="adj2" fmla="val 171784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52810" y="844306"/>
            <a:ext cx="3240000" cy="1108429"/>
            <a:chOff x="3735432" y="2641974"/>
            <a:chExt cx="3213991" cy="1108429"/>
          </a:xfrm>
        </p:grpSpPr>
        <p:sp>
          <p:nvSpPr>
            <p:cNvPr id="10" name="Скругленный прямоугольник 9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20415" y="2641974"/>
              <a:ext cx="3044025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Функция рангового гиперпараметрического распределения</a:t>
              </a:r>
            </a:p>
          </p:txBody>
        </p:sp>
      </p:grpSp>
      <p:sp>
        <p:nvSpPr>
          <p:cNvPr id="21" name="Равнобедренный треугольник 20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Овальная выноска 13"/>
          <p:cNvSpPr/>
          <p:nvPr/>
        </p:nvSpPr>
        <p:spPr bwMode="auto">
          <a:xfrm>
            <a:off x="6710039" y="3733027"/>
            <a:ext cx="720000" cy="720000"/>
          </a:xfrm>
          <a:prstGeom prst="wedgeEllipseCallout">
            <a:avLst>
              <a:gd name="adj1" fmla="val -323258"/>
              <a:gd name="adj2" fmla="val 188853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610083" y="3392370"/>
            <a:ext cx="7079956" cy="1401314"/>
            <a:chOff x="3947634" y="2641974"/>
            <a:chExt cx="3001789" cy="1108429"/>
          </a:xfrm>
        </p:grpSpPr>
        <p:sp>
          <p:nvSpPr>
            <p:cNvPr id="19" name="Скругленный прямоугольник 18"/>
            <p:cNvSpPr/>
            <p:nvPr/>
          </p:nvSpPr>
          <p:spPr bwMode="auto">
            <a:xfrm>
              <a:off x="3947634" y="2641974"/>
              <a:ext cx="3001789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91345" y="2722333"/>
              <a:ext cx="2714368" cy="95500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lvl="0" algn="dist">
                <a:spcBef>
                  <a:spcPct val="5000"/>
                </a:spcBef>
              </a:pPr>
              <a:r>
                <a:rPr lang="ru-RU" sz="1800" dirty="0"/>
                <a:t>Положение кривой рангового гиперпараметрического распределения на ранговой гиперпараметрической поверхности однозначно задается дифлекс-углом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450039" y="3538813"/>
            <a:ext cx="3240000" cy="1108429"/>
            <a:chOff x="3735432" y="2641974"/>
            <a:chExt cx="3213991" cy="1108429"/>
          </a:xfrm>
        </p:grpSpPr>
        <p:sp>
          <p:nvSpPr>
            <p:cNvPr id="16" name="Скругленный прямоугольник 15"/>
            <p:cNvSpPr/>
            <p:nvPr/>
          </p:nvSpPr>
          <p:spPr bwMode="auto">
            <a:xfrm>
              <a:off x="3735432" y="2641974"/>
              <a:ext cx="3213991" cy="1108429"/>
            </a:xfrm>
            <a:prstGeom prst="roundRect">
              <a:avLst>
                <a:gd name="adj" fmla="val 24073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20415" y="2641974"/>
              <a:ext cx="3044025" cy="1108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46800" rtlCol="0" anchor="ctr" anchorCtr="0">
              <a:noAutofit/>
            </a:bodyPr>
            <a:lstStyle/>
            <a:p>
              <a:pPr algn="ctr"/>
              <a:r>
                <a:rPr lang="ru-RU" sz="1800" dirty="0"/>
                <a:t>Дифлекс-угол рангового гиперпараметрического распределения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5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927756" grpId="0" autoUpdateAnimBg="0"/>
      <p:bldP spid="12" grpId="0" animBg="1"/>
      <p:bldP spid="2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90740" y="2773128"/>
            <a:ext cx="8962521" cy="1765809"/>
            <a:chOff x="216" y="1682"/>
            <a:chExt cx="5330" cy="909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16" y="1682"/>
              <a:ext cx="5330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08" y="1780"/>
              <a:ext cx="4945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основу критерия оценки процесса электропотребления положен поверхностный интеграл первого рода,</a:t>
              </a:r>
              <a:r>
                <a:rPr lang="en-US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вычисляемый на скалярном поле по ранговой гиперпараметрической поверхности в трехмерном топологическом пространстве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15873" y="578032"/>
            <a:ext cx="8496000" cy="6156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КРИТЕРИЙ ОЦЕНКИ ПРОЦЕССА ЭЛЕКТРОПОТРЕБЛЕНИЯ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2" y="768832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08341" y="2952770"/>
            <a:ext cx="8127319" cy="1406525"/>
            <a:chOff x="265" y="1929"/>
            <a:chExt cx="5232" cy="663"/>
          </a:xfrm>
        </p:grpSpPr>
        <p:sp>
          <p:nvSpPr>
            <p:cNvPr id="24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472" y="2004"/>
              <a:ext cx="4821" cy="47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Наилучшим можно считать процесс электропотребления объектов техноценоза, минимизирующий интегральный дифлекс-параметр при максимизации дифлекс-угла</a:t>
              </a:r>
            </a:p>
          </p:txBody>
        </p:sp>
      </p:grpSp>
      <p:sp>
        <p:nvSpPr>
          <p:cNvPr id="22" name="Равнобедренный треугольник 21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927756" grpId="0" autoUpdateAnimBg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4" name="Oval 4"/>
          <p:cNvSpPr>
            <a:spLocks noChangeAspect="1" noChangeArrowheads="1"/>
          </p:cNvSpPr>
          <p:nvPr/>
        </p:nvSpPr>
        <p:spPr bwMode="auto">
          <a:xfrm>
            <a:off x="539552" y="1439409"/>
            <a:ext cx="2159000" cy="21590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73408" y="2302885"/>
            <a:ext cx="1691288" cy="4320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ВЫВОД</a:t>
            </a:r>
            <a:endParaRPr lang="ru-RU" altLang="ru-RU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74247" name="AutoShape 7"/>
          <p:cNvSpPr>
            <a:spLocks noChangeArrowheads="1"/>
          </p:cNvSpPr>
          <p:nvPr/>
        </p:nvSpPr>
        <p:spPr bwMode="auto">
          <a:xfrm flipV="1">
            <a:off x="268924" y="3964292"/>
            <a:ext cx="8606153" cy="368934"/>
          </a:xfrm>
          <a:prstGeom prst="roundRect">
            <a:avLst>
              <a:gd name="adj" fmla="val 3125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68924" y="3078974"/>
            <a:ext cx="8606153" cy="21395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68924" y="3078973"/>
            <a:ext cx="8606153" cy="213957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416" y="3333151"/>
            <a:ext cx="8303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000" dirty="0"/>
              <a:t>В процессе мониторинга регионального электротехнического комплекса мы имеем дело с устойчивыми негауссовыми распределениями по электропотреблению, которые могут обрабатываться методами рангового анализа, основанными на уравнениях закона оптимального построения техноценозов</a:t>
            </a:r>
          </a:p>
        </p:txBody>
      </p:sp>
    </p:spTree>
    <p:extLst>
      <p:ext uri="{BB962C8B-B14F-4D97-AF65-F5344CB8AC3E}">
        <p14:creationId xmlns:p14="http://schemas.microsoft.com/office/powerpoint/2010/main" val="42632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7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4244" grpId="0" animBg="1"/>
      <p:bldP spid="6" grpId="0"/>
      <p:bldP spid="1674247" grpId="0" animBg="1"/>
      <p:bldP spid="3" grpId="0" animBg="1"/>
      <p:bldP spid="7" grpId="0" animBg="1"/>
      <p:bldP spid="8" grpId="0" animBg="1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"/>
          <p:cNvSpPr>
            <a:spLocks noChangeAspect="1" noChangeArrowheads="1"/>
          </p:cNvSpPr>
          <p:nvPr/>
        </p:nvSpPr>
        <p:spPr bwMode="auto">
          <a:xfrm>
            <a:off x="539552" y="2226456"/>
            <a:ext cx="2159000" cy="21590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855692" y="3089932"/>
            <a:ext cx="152672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2400" kern="0" dirty="0">
                <a:solidFill>
                  <a:schemeClr val="tx1"/>
                </a:solidFill>
                <a:latin typeface="+mn-lt"/>
              </a:rPr>
              <a:t>НАЧНЕМ</a:t>
            </a:r>
            <a:endParaRPr lang="ru-RU" altLang="ru-RU" sz="2400" b="1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74247" name="AutoShape 7"/>
          <p:cNvSpPr>
            <a:spLocks noChangeArrowheads="1"/>
          </p:cNvSpPr>
          <p:nvPr/>
        </p:nvSpPr>
        <p:spPr bwMode="auto">
          <a:xfrm flipV="1">
            <a:off x="518950" y="4128363"/>
            <a:ext cx="8129504" cy="200297"/>
          </a:xfrm>
          <a:prstGeom prst="roundRect">
            <a:avLst>
              <a:gd name="adj" fmla="val 3125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1674249" name="AutoShape 9"/>
          <p:cNvSpPr>
            <a:spLocks noChangeArrowheads="1"/>
          </p:cNvSpPr>
          <p:nvPr/>
        </p:nvSpPr>
        <p:spPr bwMode="auto">
          <a:xfrm>
            <a:off x="518950" y="3842610"/>
            <a:ext cx="8129504" cy="7718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18951" y="3842610"/>
            <a:ext cx="8129503" cy="7718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611307" y="3972707"/>
            <a:ext cx="7778542" cy="478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lvl="0" indent="-360000" algn="dist" eaLnBrk="0" hangingPunct="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Региональный электротехнический комплекс</a:t>
            </a:r>
          </a:p>
        </p:txBody>
      </p:sp>
    </p:spTree>
    <p:extLst>
      <p:ext uri="{BB962C8B-B14F-4D97-AF65-F5344CB8AC3E}">
        <p14:creationId xmlns:p14="http://schemas.microsoft.com/office/powerpoint/2010/main" val="125832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67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674247" grpId="0" animBg="1"/>
      <p:bldP spid="1674249" grpId="0" animBg="1"/>
      <p:bldP spid="7" grpId="0" animBg="1"/>
      <p:bldP spid="8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"/>
          <p:cNvSpPr>
            <a:spLocks noChangeAspect="1" noChangeArrowheads="1"/>
          </p:cNvSpPr>
          <p:nvPr/>
        </p:nvSpPr>
        <p:spPr bwMode="auto">
          <a:xfrm>
            <a:off x="539552" y="2226456"/>
            <a:ext cx="2159000" cy="21590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855692" y="3089932"/>
            <a:ext cx="152672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2400" kern="0" dirty="0">
                <a:solidFill>
                  <a:schemeClr val="tx1"/>
                </a:solidFill>
                <a:latin typeface="+mn-lt"/>
              </a:rPr>
              <a:t>ДАЛЕЕ</a:t>
            </a:r>
            <a:endParaRPr lang="ru-RU" altLang="ru-RU" sz="2400" b="1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74247" name="AutoShape 7"/>
          <p:cNvSpPr>
            <a:spLocks noChangeArrowheads="1"/>
          </p:cNvSpPr>
          <p:nvPr/>
        </p:nvSpPr>
        <p:spPr bwMode="auto">
          <a:xfrm flipV="1">
            <a:off x="513099" y="4128363"/>
            <a:ext cx="8129504" cy="200297"/>
          </a:xfrm>
          <a:prstGeom prst="roundRect">
            <a:avLst>
              <a:gd name="adj" fmla="val 3125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1674249" name="AutoShape 9"/>
          <p:cNvSpPr>
            <a:spLocks noChangeArrowheads="1"/>
          </p:cNvSpPr>
          <p:nvPr/>
        </p:nvSpPr>
        <p:spPr bwMode="auto">
          <a:xfrm>
            <a:off x="513099" y="3842610"/>
            <a:ext cx="8129504" cy="7718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13100" y="3842610"/>
            <a:ext cx="8129503" cy="7718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611688" y="3972707"/>
            <a:ext cx="7784551" cy="478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lvl="0" indent="-360000" algn="dist" eaLnBrk="0" hangingPunct="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Ранговый анализ техноценоза и цифровизация</a:t>
            </a:r>
          </a:p>
        </p:txBody>
      </p:sp>
    </p:spTree>
    <p:extLst>
      <p:ext uri="{BB962C8B-B14F-4D97-AF65-F5344CB8AC3E}">
        <p14:creationId xmlns:p14="http://schemas.microsoft.com/office/powerpoint/2010/main" val="18337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67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674247" grpId="0" animBg="1"/>
      <p:bldP spid="1674249" grpId="0" animBg="1"/>
      <p:bldP spid="7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0" y="2596476"/>
            <a:ext cx="9144000" cy="2151391"/>
            <a:chOff x="265" y="1682"/>
            <a:chExt cx="5232" cy="1057"/>
          </a:xfrm>
        </p:grpSpPr>
        <p:sp>
          <p:nvSpPr>
            <p:cNvPr id="28" name="AutoShape 9"/>
            <p:cNvSpPr>
              <a:spLocks noChangeArrowheads="1"/>
            </p:cNvSpPr>
            <p:nvPr/>
          </p:nvSpPr>
          <p:spPr bwMode="auto">
            <a:xfrm>
              <a:off x="265" y="1682"/>
              <a:ext cx="5232" cy="1057"/>
            </a:xfrm>
            <a:prstGeom prst="roundRect">
              <a:avLst>
                <a:gd name="adj" fmla="val 1140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424" y="1796"/>
              <a:ext cx="4913" cy="8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71500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Рассмотренные выше топологические методы параметризации и основанная на законе оптимального построения техноценозов система показателей качества легли в основу методологии управления электропотреблением СЭТ-систем, включающей статическую, динамическую, а также бифуркационную модели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0" y="637307"/>
            <a:ext cx="7499181" cy="60697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7253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14360"/>
            <a:ext cx="9143999" cy="472440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СТАТИЧЕСКАЯ МОДЕЛЬ ЭЛЕКТРОПОТРЕБЛЕНИЯ</a:t>
            </a:r>
          </a:p>
        </p:txBody>
      </p:sp>
      <p:sp>
        <p:nvSpPr>
          <p:cNvPr id="25" name="Равнобедренный треугольник 24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5529431" y="817820"/>
            <a:ext cx="2585170" cy="411152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Скругленная прямоугольная выноска 1"/>
          <p:cNvSpPr>
            <a:spLocks/>
          </p:cNvSpPr>
          <p:nvPr/>
        </p:nvSpPr>
        <p:spPr bwMode="auto">
          <a:xfrm>
            <a:off x="4032000" y="2554333"/>
            <a:ext cx="1080000" cy="872587"/>
          </a:xfrm>
          <a:prstGeom prst="wedgeRoundRectCallout">
            <a:avLst>
              <a:gd name="adj1" fmla="val 202773"/>
              <a:gd name="adj2" fmla="val -29785"/>
              <a:gd name="adj3" fmla="val 16667"/>
            </a:avLst>
          </a:prstGeom>
          <a:solidFill>
            <a:schemeClr val="accent5">
              <a:lumMod val="90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278" y="828333"/>
            <a:ext cx="7659444" cy="4324586"/>
            <a:chOff x="742278" y="1000461"/>
            <a:chExt cx="7659444" cy="4324586"/>
          </a:xfrm>
        </p:grpSpPr>
        <p:sp>
          <p:nvSpPr>
            <p:cNvPr id="27" name="AutoShape 9"/>
            <p:cNvSpPr>
              <a:spLocks noChangeArrowheads="1"/>
            </p:cNvSpPr>
            <p:nvPr/>
          </p:nvSpPr>
          <p:spPr bwMode="auto">
            <a:xfrm>
              <a:off x="742278" y="1000461"/>
              <a:ext cx="7659444" cy="4324586"/>
            </a:xfrm>
            <a:prstGeom prst="roundRect">
              <a:avLst>
                <a:gd name="adj" fmla="val 4264"/>
              </a:avLst>
            </a:prstGeom>
            <a:solidFill>
              <a:schemeClr val="tx2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29399" y="1183345"/>
              <a:ext cx="7085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/>
                <a:t>ИНФОРМАЦИОННО-АНАЛИТИЧЕСКИЙ КОМПЛЕКС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29399" y="1548358"/>
            <a:ext cx="7085202" cy="3304093"/>
            <a:chOff x="1029399" y="1408504"/>
            <a:chExt cx="7085202" cy="3304093"/>
          </a:xfrm>
        </p:grpSpPr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1029399" y="1408504"/>
              <a:ext cx="7085202" cy="596752"/>
              <a:chOff x="765" y="1682"/>
              <a:chExt cx="4054" cy="1057"/>
            </a:xfrm>
            <a:solidFill>
              <a:srgbClr val="00007A"/>
            </a:solidFill>
          </p:grpSpPr>
          <p:sp>
            <p:nvSpPr>
              <p:cNvPr id="11" name="AutoShape 9"/>
              <p:cNvSpPr>
                <a:spLocks noChangeArrowheads="1"/>
              </p:cNvSpPr>
              <p:nvPr/>
            </p:nvSpPr>
            <p:spPr bwMode="auto">
              <a:xfrm>
                <a:off x="765" y="1682"/>
                <a:ext cx="4054" cy="1057"/>
              </a:xfrm>
              <a:prstGeom prst="roundRect">
                <a:avLst>
                  <a:gd name="adj" fmla="val 22223"/>
                </a:avLst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883" y="1853"/>
                <a:ext cx="3817" cy="7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5715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dist">
                  <a:lnSpc>
                    <a:spcPct val="105000"/>
                  </a:lnSpc>
                  <a:spcBef>
                    <a:spcPct val="5000"/>
                  </a:spcBef>
                  <a:buFont typeface="Wingdings" pitchFamily="2" charset="2"/>
                  <a:buNone/>
                </a:pPr>
                <a:r>
                  <a:rPr lang="ru-RU" altLang="ru-RU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Разработка базы данных по электропотреблению</a:t>
                </a:r>
              </a:p>
            </p:txBody>
          </p:sp>
        </p:grp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1029399" y="2088027"/>
              <a:ext cx="7085202" cy="596752"/>
              <a:chOff x="765" y="1682"/>
              <a:chExt cx="4054" cy="1057"/>
            </a:xfrm>
            <a:solidFill>
              <a:srgbClr val="00007A"/>
            </a:solidFill>
          </p:grpSpPr>
          <p:sp>
            <p:nvSpPr>
              <p:cNvPr id="14" name="AutoShape 9"/>
              <p:cNvSpPr>
                <a:spLocks noChangeArrowheads="1"/>
              </p:cNvSpPr>
              <p:nvPr/>
            </p:nvSpPr>
            <p:spPr bwMode="auto">
              <a:xfrm>
                <a:off x="765" y="1682"/>
                <a:ext cx="4054" cy="1057"/>
              </a:xfrm>
              <a:prstGeom prst="roundRect">
                <a:avLst>
                  <a:gd name="adj" fmla="val 22223"/>
                </a:avLst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883" y="1853"/>
                <a:ext cx="3817" cy="7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5715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dist">
                  <a:lnSpc>
                    <a:spcPct val="105000"/>
                  </a:lnSpc>
                  <a:spcBef>
                    <a:spcPct val="5000"/>
                  </a:spcBef>
                  <a:buFont typeface="Wingdings" pitchFamily="2" charset="2"/>
                  <a:buNone/>
                </a:pPr>
                <a:r>
                  <a:rPr lang="ru-RU" altLang="ru-RU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Поиск аномалий в данных по электропотреблению</a:t>
                </a:r>
              </a:p>
            </p:txBody>
          </p:sp>
        </p:grpSp>
        <p:grpSp>
          <p:nvGrpSpPr>
            <p:cNvPr id="16" name="Group 8"/>
            <p:cNvGrpSpPr>
              <a:grpSpLocks/>
            </p:cNvGrpSpPr>
            <p:nvPr/>
          </p:nvGrpSpPr>
          <p:grpSpPr bwMode="auto">
            <a:xfrm>
              <a:off x="1029399" y="2767560"/>
              <a:ext cx="7085202" cy="596752"/>
              <a:chOff x="765" y="1682"/>
              <a:chExt cx="4054" cy="1057"/>
            </a:xfrm>
            <a:solidFill>
              <a:srgbClr val="00007A"/>
            </a:solidFill>
          </p:grpSpPr>
          <p:sp>
            <p:nvSpPr>
              <p:cNvPr id="17" name="AutoShape 9"/>
              <p:cNvSpPr>
                <a:spLocks noChangeArrowheads="1"/>
              </p:cNvSpPr>
              <p:nvPr/>
            </p:nvSpPr>
            <p:spPr bwMode="auto">
              <a:xfrm>
                <a:off x="765" y="1682"/>
                <a:ext cx="4054" cy="1057"/>
              </a:xfrm>
              <a:prstGeom prst="roundRect">
                <a:avLst>
                  <a:gd name="adj" fmla="val 22223"/>
                </a:avLst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883" y="1853"/>
                <a:ext cx="3817" cy="7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5715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dist">
                  <a:lnSpc>
                    <a:spcPct val="105000"/>
                  </a:lnSpc>
                  <a:spcBef>
                    <a:spcPct val="5000"/>
                  </a:spcBef>
                  <a:buFont typeface="Wingdings" pitchFamily="2" charset="2"/>
                  <a:buNone/>
                </a:pPr>
                <a:r>
                  <a:rPr lang="ru-RU" altLang="ru-RU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Прогнозирование электропотребления объектов</a:t>
                </a:r>
              </a:p>
            </p:txBody>
          </p:sp>
        </p:grpSp>
        <p:grpSp>
          <p:nvGrpSpPr>
            <p:cNvPr id="19" name="Group 8"/>
            <p:cNvGrpSpPr>
              <a:grpSpLocks/>
            </p:cNvGrpSpPr>
            <p:nvPr/>
          </p:nvGrpSpPr>
          <p:grpSpPr bwMode="auto">
            <a:xfrm>
              <a:off x="1029399" y="3436323"/>
              <a:ext cx="7085202" cy="596752"/>
              <a:chOff x="765" y="1682"/>
              <a:chExt cx="4054" cy="1057"/>
            </a:xfrm>
            <a:solidFill>
              <a:srgbClr val="00007A"/>
            </a:solidFill>
          </p:grpSpPr>
          <p:sp>
            <p:nvSpPr>
              <p:cNvPr id="20" name="AutoShape 9"/>
              <p:cNvSpPr>
                <a:spLocks noChangeArrowheads="1"/>
              </p:cNvSpPr>
              <p:nvPr/>
            </p:nvSpPr>
            <p:spPr bwMode="auto">
              <a:xfrm>
                <a:off x="765" y="1682"/>
                <a:ext cx="4054" cy="1057"/>
              </a:xfrm>
              <a:prstGeom prst="roundRect">
                <a:avLst>
                  <a:gd name="adj" fmla="val 22223"/>
                </a:avLst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883" y="1853"/>
                <a:ext cx="3817" cy="7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5715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dist">
                  <a:lnSpc>
                    <a:spcPct val="105000"/>
                  </a:lnSpc>
                  <a:spcBef>
                    <a:spcPct val="5000"/>
                  </a:spcBef>
                  <a:buFont typeface="Wingdings" pitchFamily="2" charset="2"/>
                  <a:buNone/>
                </a:pPr>
                <a:r>
                  <a:rPr lang="ru-RU" altLang="ru-RU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Нормирование электропотребления объектов</a:t>
                </a:r>
              </a:p>
            </p:txBody>
          </p:sp>
        </p:grpSp>
        <p:grpSp>
          <p:nvGrpSpPr>
            <p:cNvPr id="22" name="Group 8"/>
            <p:cNvGrpSpPr>
              <a:grpSpLocks/>
            </p:cNvGrpSpPr>
            <p:nvPr/>
          </p:nvGrpSpPr>
          <p:grpSpPr bwMode="auto">
            <a:xfrm>
              <a:off x="1029399" y="4115845"/>
              <a:ext cx="7085202" cy="596752"/>
              <a:chOff x="765" y="1682"/>
              <a:chExt cx="4054" cy="1057"/>
            </a:xfrm>
            <a:solidFill>
              <a:srgbClr val="00007A"/>
            </a:solidFill>
          </p:grpSpPr>
          <p:sp>
            <p:nvSpPr>
              <p:cNvPr id="23" name="AutoShape 9"/>
              <p:cNvSpPr>
                <a:spLocks noChangeArrowheads="1"/>
              </p:cNvSpPr>
              <p:nvPr/>
            </p:nvSpPr>
            <p:spPr bwMode="auto">
              <a:xfrm>
                <a:off x="765" y="1682"/>
                <a:ext cx="4054" cy="1057"/>
              </a:xfrm>
              <a:prstGeom prst="roundRect">
                <a:avLst>
                  <a:gd name="adj" fmla="val 22223"/>
                </a:avLst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883" y="1853"/>
                <a:ext cx="3817" cy="7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5715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dist">
                  <a:lnSpc>
                    <a:spcPct val="105000"/>
                  </a:lnSpc>
                  <a:spcBef>
                    <a:spcPct val="5000"/>
                  </a:spcBef>
                  <a:buFont typeface="Wingdings" pitchFamily="2" charset="2"/>
                  <a:buNone/>
                </a:pPr>
                <a:r>
                  <a:rPr lang="ru-RU" altLang="ru-RU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Разработка стратегий и планов энергосбережения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2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532" grpId="0" autoUpdateAnimBg="0"/>
      <p:bldP spid="25" grpId="0" animBg="1"/>
      <p:bldP spid="30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2746922"/>
            <a:ext cx="9144000" cy="1850156"/>
            <a:chOff x="265" y="1682"/>
            <a:chExt cx="5232" cy="909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51" y="1796"/>
              <a:ext cx="4859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71500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Стандартные процедуры статической модели (интервальное оценивание, прогнозирование, нормирование, потенширование) с целью повышения точности дополнены соответствующими тонкими процедурами дифлекс-анализа, GZ-, ASR- и ZP-анализа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0" y="637200"/>
            <a:ext cx="7726338" cy="606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7253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200"/>
            <a:ext cx="9143999" cy="472440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ТОНКИЕ ПРОЦЕДУРЫ РАНГОВОГО АНАЛИЗА</a:t>
            </a:r>
          </a:p>
        </p:txBody>
      </p:sp>
      <p:sp>
        <p:nvSpPr>
          <p:cNvPr id="25" name="Равнобедренный треугольник 24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532" grpId="0" autoUpdateAnimBg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6291" y="2746922"/>
            <a:ext cx="8691418" cy="1850156"/>
            <a:chOff x="265" y="1682"/>
            <a:chExt cx="5232" cy="909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51" y="1796"/>
              <a:ext cx="4859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71500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Статическая модель дополнена внутренней обратной связью и критерием эффективности, что позволило преобразовать ее в динамическую адаптивную модель, в которой отражение электропотребления осуществляется агрегатным методом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27" y="637200"/>
            <a:ext cx="6979347" cy="606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7253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200"/>
            <a:ext cx="9143999" cy="472440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ДИНАМИЧЕСКАЯ МОДЕЛЬ ЭЛЕКТРОПОТРЕБЛЕНИЯ</a:t>
            </a:r>
          </a:p>
        </p:txBody>
      </p:sp>
      <p:sp>
        <p:nvSpPr>
          <p:cNvPr id="25" name="Равнобедренный треугольник 24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532" grpId="0" autoUpdateAnimBg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255371" y="2746922"/>
            <a:ext cx="8633259" cy="1850156"/>
            <a:chOff x="265" y="1682"/>
            <a:chExt cx="5037" cy="909"/>
          </a:xfrm>
        </p:grpSpPr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265" y="1682"/>
              <a:ext cx="5037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92" y="1796"/>
              <a:ext cx="4583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71500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Развитие динамической модели осуществлялось за счет ее дополнения внешними управляющими воздействиями, что позволило эффективно моделировать электропотребление объектов техноценоза на бифуркационных этапах развития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2" y="637200"/>
            <a:ext cx="7131957" cy="606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7253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200"/>
            <a:ext cx="9143999" cy="472440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БИФУРКАЦИОННАЯ МОДЕЛЬ ЭЛЕКТРОПОТРЕБЛЕНИЯ</a:t>
            </a:r>
          </a:p>
        </p:txBody>
      </p:sp>
      <p:sp>
        <p:nvSpPr>
          <p:cNvPr id="25" name="Равнобедренный треугольник 24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532" grpId="0" autoUpdateAnimBg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29"/>
          <p:cNvGrpSpPr>
            <a:grpSpLocks/>
          </p:cNvGrpSpPr>
          <p:nvPr/>
        </p:nvGrpSpPr>
        <p:grpSpPr bwMode="auto">
          <a:xfrm>
            <a:off x="102415" y="2635412"/>
            <a:ext cx="8939171" cy="2100407"/>
            <a:chOff x="199" y="1682"/>
            <a:chExt cx="5238" cy="1015"/>
          </a:xfrm>
        </p:grpSpPr>
        <p:sp>
          <p:nvSpPr>
            <p:cNvPr id="123" name="AutoShape 30"/>
            <p:cNvSpPr>
              <a:spLocks noChangeArrowheads="1"/>
            </p:cNvSpPr>
            <p:nvPr/>
          </p:nvSpPr>
          <p:spPr bwMode="auto">
            <a:xfrm>
              <a:off x="199" y="1682"/>
              <a:ext cx="5238" cy="1015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396" y="1779"/>
              <a:ext cx="4844" cy="84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Процедуры управления электропотреблением основываются на ранговом анализе – методе исследования техноценозов, имеющем целью их глубокий статистический анализ, а также оптимизацию, моделирование и управление, и полагающем в качестве основного критерия форму ранговых распределений</a:t>
              </a:r>
            </a:p>
          </p:txBody>
        </p:sp>
      </p:grpSp>
      <p:sp>
        <p:nvSpPr>
          <p:cNvPr id="121" name="AutoShape 18"/>
          <p:cNvSpPr>
            <a:spLocks noChangeArrowheads="1"/>
          </p:cNvSpPr>
          <p:nvPr/>
        </p:nvSpPr>
        <p:spPr bwMode="auto">
          <a:xfrm>
            <a:off x="0" y="551832"/>
            <a:ext cx="9144000" cy="6267567"/>
          </a:xfrm>
          <a:prstGeom prst="roundRect">
            <a:avLst>
              <a:gd name="adj" fmla="val 1859"/>
            </a:avLst>
          </a:prstGeom>
          <a:solidFill>
            <a:schemeClr val="accent2"/>
          </a:solidFill>
          <a:ln w="9525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64174" y="575215"/>
            <a:ext cx="9015653" cy="6220800"/>
            <a:chOff x="64800" y="575215"/>
            <a:chExt cx="9015653" cy="6220800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34" y="575215"/>
              <a:ext cx="4259133" cy="6220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0" y="632943"/>
              <a:ext cx="3706787" cy="300022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453" y="632943"/>
              <a:ext cx="3708000" cy="291290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0" y="3546698"/>
              <a:ext cx="3706786" cy="322360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453" y="3614625"/>
              <a:ext cx="3708000" cy="31556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2" name="Прямоугольник 131"/>
            <p:cNvSpPr/>
            <p:nvPr/>
          </p:nvSpPr>
          <p:spPr bwMode="auto">
            <a:xfrm>
              <a:off x="64800" y="3470460"/>
              <a:ext cx="9014400" cy="430311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72000" tIns="0" rIns="72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Процедурный комплекс управления электропотреблением</a:t>
              </a:r>
            </a:p>
          </p:txBody>
        </p:sp>
      </p:grpSp>
      <p:sp>
        <p:nvSpPr>
          <p:cNvPr id="96" name="Прямоугольник 95"/>
          <p:cNvSpPr/>
          <p:nvPr/>
        </p:nvSpPr>
        <p:spPr bwMode="auto">
          <a:xfrm>
            <a:off x="278894" y="3470460"/>
            <a:ext cx="8586213" cy="43031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72000" tIns="0" rIns="72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78894" y="809407"/>
            <a:ext cx="8586213" cy="5755961"/>
            <a:chOff x="278894" y="782622"/>
            <a:chExt cx="8586213" cy="5755961"/>
          </a:xfrm>
        </p:grpSpPr>
        <p:sp>
          <p:nvSpPr>
            <p:cNvPr id="67" name="Скругленный прямоугольник 66"/>
            <p:cNvSpPr/>
            <p:nvPr/>
          </p:nvSpPr>
          <p:spPr bwMode="auto">
            <a:xfrm>
              <a:off x="278894" y="782622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Загрузка данных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Скругленный прямоугольник 90"/>
            <p:cNvSpPr/>
            <p:nvPr/>
          </p:nvSpPr>
          <p:spPr bwMode="auto">
            <a:xfrm>
              <a:off x="278894" y="143368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Верификация данных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 bwMode="auto">
            <a:xfrm>
              <a:off x="278894" y="2076627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Ранжирование данных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 bwMode="auto">
            <a:xfrm>
              <a:off x="278894" y="272559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Аппроксимация данных</a:t>
              </a:r>
            </a:p>
          </p:txBody>
        </p:sp>
        <p:sp>
          <p:nvSpPr>
            <p:cNvPr id="98" name="Скругленный прямоугольник 97"/>
            <p:cNvSpPr/>
            <p:nvPr/>
          </p:nvSpPr>
          <p:spPr bwMode="auto">
            <a:xfrm>
              <a:off x="3219312" y="782622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негауссовости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 bwMode="auto">
            <a:xfrm>
              <a:off x="3219312" y="143368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Интервальное оценивание</a:t>
              </a:r>
            </a:p>
          </p:txBody>
        </p:sp>
        <p:sp>
          <p:nvSpPr>
            <p:cNvPr id="100" name="Скругленный прямоугольник 99"/>
            <p:cNvSpPr/>
            <p:nvPr/>
          </p:nvSpPr>
          <p:spPr bwMode="auto">
            <a:xfrm>
              <a:off x="3219312" y="2076627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Прогнозирование</a:t>
              </a:r>
            </a:p>
          </p:txBody>
        </p:sp>
        <p:sp>
          <p:nvSpPr>
            <p:cNvPr id="101" name="Скругленный прямоугольник 100"/>
            <p:cNvSpPr/>
            <p:nvPr/>
          </p:nvSpPr>
          <p:spPr bwMode="auto">
            <a:xfrm>
              <a:off x="3219312" y="272559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Нормирование</a:t>
              </a:r>
            </a:p>
          </p:txBody>
        </p:sp>
        <p:sp>
          <p:nvSpPr>
            <p:cNvPr id="102" name="Скругленный прямоугольник 101"/>
            <p:cNvSpPr/>
            <p:nvPr/>
          </p:nvSpPr>
          <p:spPr bwMode="auto">
            <a:xfrm>
              <a:off x="6159731" y="782622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системности</a:t>
              </a:r>
            </a:p>
          </p:txBody>
        </p:sp>
        <p:sp>
          <p:nvSpPr>
            <p:cNvPr id="103" name="Скругленный прямоугольник 102"/>
            <p:cNvSpPr/>
            <p:nvPr/>
          </p:nvSpPr>
          <p:spPr bwMode="auto">
            <a:xfrm>
              <a:off x="6159731" y="143368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Дифлекс-анализ</a:t>
              </a:r>
            </a:p>
          </p:txBody>
        </p:sp>
        <p:sp>
          <p:nvSpPr>
            <p:cNvPr id="104" name="Скругленный прямоугольник 103"/>
            <p:cNvSpPr/>
            <p:nvPr/>
          </p:nvSpPr>
          <p:spPr bwMode="auto">
            <a:xfrm>
              <a:off x="6159731" y="2076627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GZ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105" name="Скругленный прямоугольник 104"/>
            <p:cNvSpPr/>
            <p:nvPr/>
          </p:nvSpPr>
          <p:spPr bwMode="auto">
            <a:xfrm>
              <a:off x="6159731" y="272559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ASR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106" name="Скругленный прямоугольник 105"/>
            <p:cNvSpPr/>
            <p:nvPr/>
          </p:nvSpPr>
          <p:spPr bwMode="auto">
            <a:xfrm>
              <a:off x="278894" y="402698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ZP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107" name="Скругленный прямоугольник 106"/>
            <p:cNvSpPr/>
            <p:nvPr/>
          </p:nvSpPr>
          <p:spPr bwMode="auto">
            <a:xfrm>
              <a:off x="278894" y="4669733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ZP-</a:t>
              </a:r>
              <a:r>
                <a:rPr lang="ru-RU" sz="1400" dirty="0">
                  <a:solidFill>
                    <a:schemeClr val="tx1"/>
                  </a:solidFill>
                </a:rPr>
                <a:t>нормирование</a:t>
              </a:r>
            </a:p>
          </p:txBody>
        </p:sp>
        <p:sp>
          <p:nvSpPr>
            <p:cNvPr id="108" name="Скругленный прямоугольник 107"/>
            <p:cNvSpPr/>
            <p:nvPr/>
          </p:nvSpPr>
          <p:spPr bwMode="auto">
            <a:xfrm>
              <a:off x="278894" y="5320989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ZP</a:t>
              </a:r>
              <a:r>
                <a:rPr lang="ru-RU" sz="1400" dirty="0">
                  <a:solidFill>
                    <a:schemeClr val="tx1"/>
                  </a:solidFill>
                </a:rPr>
                <a:t>-планирование</a:t>
              </a:r>
            </a:p>
          </p:txBody>
        </p:sp>
        <p:sp>
          <p:nvSpPr>
            <p:cNvPr id="109" name="Скругленный прямоугольник 108"/>
            <p:cNvSpPr/>
            <p:nvPr/>
          </p:nvSpPr>
          <p:spPr bwMode="auto">
            <a:xfrm>
              <a:off x="278894" y="5967083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конверсии</a:t>
              </a:r>
            </a:p>
          </p:txBody>
        </p:sp>
        <p:sp>
          <p:nvSpPr>
            <p:cNvPr id="110" name="Скругленный прямоугольник 109"/>
            <p:cNvSpPr/>
            <p:nvPr/>
          </p:nvSpPr>
          <p:spPr bwMode="auto">
            <a:xfrm>
              <a:off x="3219312" y="402698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MC</a:t>
              </a:r>
              <a:r>
                <a:rPr lang="ru-RU" sz="1400" dirty="0">
                  <a:solidFill>
                    <a:schemeClr val="tx1"/>
                  </a:solidFill>
                </a:rPr>
                <a:t>-прогнозирование</a:t>
              </a:r>
            </a:p>
          </p:txBody>
        </p:sp>
        <p:sp>
          <p:nvSpPr>
            <p:cNvPr id="111" name="Скругленный прямоугольник 110"/>
            <p:cNvSpPr/>
            <p:nvPr/>
          </p:nvSpPr>
          <p:spPr bwMode="auto">
            <a:xfrm>
              <a:off x="3219312" y="4669733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DC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112" name="Скругленный прямоугольник 111"/>
            <p:cNvSpPr/>
            <p:nvPr/>
          </p:nvSpPr>
          <p:spPr bwMode="auto">
            <a:xfrm>
              <a:off x="3219312" y="5320989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бифуркаций</a:t>
              </a:r>
            </a:p>
          </p:txBody>
        </p:sp>
        <p:sp>
          <p:nvSpPr>
            <p:cNvPr id="113" name="Скругленный прямоугольник 112"/>
            <p:cNvSpPr/>
            <p:nvPr/>
          </p:nvSpPr>
          <p:spPr bwMode="auto">
            <a:xfrm>
              <a:off x="3219312" y="5967083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Моделирование</a:t>
              </a:r>
            </a:p>
          </p:txBody>
        </p:sp>
        <p:sp>
          <p:nvSpPr>
            <p:cNvPr id="114" name="Скругленный прямоугольник 113"/>
            <p:cNvSpPr/>
            <p:nvPr/>
          </p:nvSpPr>
          <p:spPr bwMode="auto">
            <a:xfrm>
              <a:off x="6159731" y="4026984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Оценка затрат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Скругленный прямоугольник 114"/>
            <p:cNvSpPr/>
            <p:nvPr/>
          </p:nvSpPr>
          <p:spPr bwMode="auto">
            <a:xfrm>
              <a:off x="6159731" y="4669733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Оценка эффективности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Скругленный прямоугольник 115"/>
            <p:cNvSpPr/>
            <p:nvPr/>
          </p:nvSpPr>
          <p:spPr bwMode="auto">
            <a:xfrm>
              <a:off x="6159731" y="5320989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tx1"/>
                  </a:solidFill>
                </a:rPr>
                <a:t>DFU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Скругленный прямоугольник 116"/>
            <p:cNvSpPr/>
            <p:nvPr/>
          </p:nvSpPr>
          <p:spPr bwMode="auto">
            <a:xfrm>
              <a:off x="6159731" y="5967083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Дамадж-анализ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Скругленный прямоугольник 117"/>
            <p:cNvSpPr/>
            <p:nvPr/>
          </p:nvSpPr>
          <p:spPr bwMode="auto">
            <a:xfrm>
              <a:off x="278894" y="3377135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Потенширование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Скругленный прямоугольник 118"/>
            <p:cNvSpPr/>
            <p:nvPr/>
          </p:nvSpPr>
          <p:spPr bwMode="auto">
            <a:xfrm>
              <a:off x="3219312" y="3377135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Режимное нормирование</a:t>
              </a:r>
            </a:p>
          </p:txBody>
        </p:sp>
        <p:sp>
          <p:nvSpPr>
            <p:cNvPr id="120" name="Скругленный прямоугольник 119"/>
            <p:cNvSpPr/>
            <p:nvPr/>
          </p:nvSpPr>
          <p:spPr bwMode="auto">
            <a:xfrm>
              <a:off x="6159731" y="3377135"/>
              <a:ext cx="2705376" cy="57150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Оценка качества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278894" y="809407"/>
            <a:ext cx="8586213" cy="5755961"/>
            <a:chOff x="278894" y="782622"/>
            <a:chExt cx="8586213" cy="5755961"/>
          </a:xfr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4" name="Скругленный прямоугольник 63"/>
            <p:cNvSpPr/>
            <p:nvPr/>
          </p:nvSpPr>
          <p:spPr bwMode="auto">
            <a:xfrm>
              <a:off x="278894" y="782622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Загрузка данных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Скругленный прямоугольник 65"/>
            <p:cNvSpPr/>
            <p:nvPr/>
          </p:nvSpPr>
          <p:spPr bwMode="auto">
            <a:xfrm>
              <a:off x="278894" y="143368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Верификация данных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 bwMode="auto">
            <a:xfrm>
              <a:off x="278894" y="2076627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Ранжирование данных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Скругленный прямоугольник 68"/>
            <p:cNvSpPr/>
            <p:nvPr/>
          </p:nvSpPr>
          <p:spPr bwMode="auto">
            <a:xfrm>
              <a:off x="278894" y="272559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Аппроксимация данных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 bwMode="auto">
            <a:xfrm>
              <a:off x="3219312" y="782622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негауссовости</a:t>
              </a:r>
            </a:p>
          </p:txBody>
        </p:sp>
        <p:sp>
          <p:nvSpPr>
            <p:cNvPr id="71" name="Скругленный прямоугольник 70"/>
            <p:cNvSpPr/>
            <p:nvPr/>
          </p:nvSpPr>
          <p:spPr bwMode="auto">
            <a:xfrm>
              <a:off x="3219312" y="143368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Интервальное оценивание</a:t>
              </a:r>
            </a:p>
          </p:txBody>
        </p:sp>
        <p:sp>
          <p:nvSpPr>
            <p:cNvPr id="72" name="Скругленный прямоугольник 71"/>
            <p:cNvSpPr/>
            <p:nvPr/>
          </p:nvSpPr>
          <p:spPr bwMode="auto">
            <a:xfrm>
              <a:off x="3219312" y="2076627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Прогнозирование</a:t>
              </a:r>
            </a:p>
          </p:txBody>
        </p:sp>
        <p:sp>
          <p:nvSpPr>
            <p:cNvPr id="73" name="Скругленный прямоугольник 72"/>
            <p:cNvSpPr/>
            <p:nvPr/>
          </p:nvSpPr>
          <p:spPr bwMode="auto">
            <a:xfrm>
              <a:off x="3219312" y="272559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Нормирование</a:t>
              </a:r>
            </a:p>
          </p:txBody>
        </p:sp>
        <p:sp>
          <p:nvSpPr>
            <p:cNvPr id="74" name="Скругленный прямоугольник 73"/>
            <p:cNvSpPr/>
            <p:nvPr/>
          </p:nvSpPr>
          <p:spPr bwMode="auto">
            <a:xfrm>
              <a:off x="6159731" y="782622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системности</a:t>
              </a:r>
            </a:p>
          </p:txBody>
        </p:sp>
        <p:sp>
          <p:nvSpPr>
            <p:cNvPr id="75" name="Скругленный прямоугольник 74"/>
            <p:cNvSpPr/>
            <p:nvPr/>
          </p:nvSpPr>
          <p:spPr bwMode="auto">
            <a:xfrm>
              <a:off x="6159731" y="143368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Дифлекс-анализ</a:t>
              </a:r>
            </a:p>
          </p:txBody>
        </p:sp>
        <p:sp>
          <p:nvSpPr>
            <p:cNvPr id="76" name="Скругленный прямоугольник 75"/>
            <p:cNvSpPr/>
            <p:nvPr/>
          </p:nvSpPr>
          <p:spPr bwMode="auto">
            <a:xfrm>
              <a:off x="6159731" y="2076627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GZ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77" name="Скругленный прямоугольник 76"/>
            <p:cNvSpPr/>
            <p:nvPr/>
          </p:nvSpPr>
          <p:spPr bwMode="auto">
            <a:xfrm>
              <a:off x="6159731" y="272559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ASR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78" name="Скругленный прямоугольник 77"/>
            <p:cNvSpPr/>
            <p:nvPr/>
          </p:nvSpPr>
          <p:spPr bwMode="auto">
            <a:xfrm>
              <a:off x="278894" y="402698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ZP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79" name="Скругленный прямоугольник 78"/>
            <p:cNvSpPr/>
            <p:nvPr/>
          </p:nvSpPr>
          <p:spPr bwMode="auto">
            <a:xfrm>
              <a:off x="278894" y="4669733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ZP-</a:t>
              </a:r>
              <a:r>
                <a:rPr lang="ru-RU" sz="1400" dirty="0">
                  <a:solidFill>
                    <a:schemeClr val="tx1"/>
                  </a:solidFill>
                </a:rPr>
                <a:t>нормирование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 bwMode="auto">
            <a:xfrm>
              <a:off x="278894" y="5320989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ZP</a:t>
              </a:r>
              <a:r>
                <a:rPr lang="ru-RU" sz="1400" dirty="0">
                  <a:solidFill>
                    <a:schemeClr val="tx1"/>
                  </a:solidFill>
                </a:rPr>
                <a:t>-планирование</a:t>
              </a:r>
            </a:p>
          </p:txBody>
        </p:sp>
        <p:sp>
          <p:nvSpPr>
            <p:cNvPr id="81" name="Скругленный прямоугольник 80"/>
            <p:cNvSpPr/>
            <p:nvPr/>
          </p:nvSpPr>
          <p:spPr bwMode="auto">
            <a:xfrm>
              <a:off x="278894" y="5967083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конверсии</a:t>
              </a:r>
            </a:p>
          </p:txBody>
        </p:sp>
        <p:sp>
          <p:nvSpPr>
            <p:cNvPr id="82" name="Скругленный прямоугольник 81"/>
            <p:cNvSpPr/>
            <p:nvPr/>
          </p:nvSpPr>
          <p:spPr bwMode="auto">
            <a:xfrm>
              <a:off x="3219312" y="402698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MC</a:t>
              </a:r>
              <a:r>
                <a:rPr lang="ru-RU" sz="1400" dirty="0">
                  <a:solidFill>
                    <a:schemeClr val="tx1"/>
                  </a:solidFill>
                </a:rPr>
                <a:t>-прогнозирование</a:t>
              </a:r>
            </a:p>
          </p:txBody>
        </p:sp>
        <p:sp>
          <p:nvSpPr>
            <p:cNvPr id="83" name="Скругленный прямоугольник 82"/>
            <p:cNvSpPr/>
            <p:nvPr/>
          </p:nvSpPr>
          <p:spPr bwMode="auto">
            <a:xfrm>
              <a:off x="3219312" y="4669733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DC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</a:p>
          </p:txBody>
        </p:sp>
        <p:sp>
          <p:nvSpPr>
            <p:cNvPr id="84" name="Скругленный прямоугольник 83"/>
            <p:cNvSpPr/>
            <p:nvPr/>
          </p:nvSpPr>
          <p:spPr bwMode="auto">
            <a:xfrm>
              <a:off x="3219312" y="5320989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Анализ бифуркаций</a:t>
              </a:r>
            </a:p>
          </p:txBody>
        </p:sp>
        <p:sp>
          <p:nvSpPr>
            <p:cNvPr id="85" name="Скругленный прямоугольник 84"/>
            <p:cNvSpPr/>
            <p:nvPr/>
          </p:nvSpPr>
          <p:spPr bwMode="auto">
            <a:xfrm>
              <a:off x="3219312" y="5967083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Моделирование</a:t>
              </a:r>
            </a:p>
          </p:txBody>
        </p:sp>
        <p:sp>
          <p:nvSpPr>
            <p:cNvPr id="86" name="Скругленный прямоугольник 85"/>
            <p:cNvSpPr/>
            <p:nvPr/>
          </p:nvSpPr>
          <p:spPr bwMode="auto">
            <a:xfrm>
              <a:off x="6159731" y="4026984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Оценка затрат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Скругленный прямоугольник 86"/>
            <p:cNvSpPr/>
            <p:nvPr/>
          </p:nvSpPr>
          <p:spPr bwMode="auto">
            <a:xfrm>
              <a:off x="6159731" y="4669733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Оценка эффективности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Скругленный прямоугольник 87"/>
            <p:cNvSpPr/>
            <p:nvPr/>
          </p:nvSpPr>
          <p:spPr bwMode="auto">
            <a:xfrm>
              <a:off x="6159731" y="5320989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tx1"/>
                  </a:solidFill>
                </a:rPr>
                <a:t>DFU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 bwMode="auto">
            <a:xfrm>
              <a:off x="6159731" y="5967083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Дамадж-анализ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 bwMode="auto">
            <a:xfrm>
              <a:off x="278894" y="3377135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Потенширование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Скругленный прямоугольник 91"/>
            <p:cNvSpPr/>
            <p:nvPr/>
          </p:nvSpPr>
          <p:spPr bwMode="auto">
            <a:xfrm>
              <a:off x="3219312" y="3377135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Режимное нормирование</a:t>
              </a:r>
            </a:p>
          </p:txBody>
        </p:sp>
        <p:sp>
          <p:nvSpPr>
            <p:cNvPr id="93" name="Скругленный прямоугольник 92"/>
            <p:cNvSpPr/>
            <p:nvPr/>
          </p:nvSpPr>
          <p:spPr bwMode="auto">
            <a:xfrm>
              <a:off x="6159731" y="3377135"/>
              <a:ext cx="2705376" cy="571500"/>
            </a:xfrm>
            <a:prstGeom prst="roundRect">
              <a:avLst/>
            </a:prstGeom>
            <a:grpFill/>
            <a:ln w="571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36000" tIns="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Оценка качества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52070" y="2745088"/>
            <a:ext cx="9039860" cy="1881054"/>
            <a:chOff x="200" y="1682"/>
            <a:chExt cx="5297" cy="909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00" y="1682"/>
              <a:ext cx="5297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427" y="1795"/>
              <a:ext cx="4843" cy="6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Ранговый анализ, как эффективный метод статистической обработки негауссовых выборок данных, может быть положен в основу параметрической виртуализации с целью получения однопараметрического цифрового двойника СЭТ-системы</a:t>
              </a:r>
            </a:p>
          </p:txBody>
        </p:sp>
      </p:grpSp>
      <p:sp>
        <p:nvSpPr>
          <p:cNvPr id="57" name="Равнобедренный треугольник 56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6267" y="45215"/>
            <a:ext cx="8229600" cy="53340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РАНГОВЫЙ АНАЛИЗ СЭТ-СИСТЕМЫ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8723004" y="18472"/>
            <a:ext cx="388252" cy="332509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96" grpId="0" animBg="1"/>
      <p:bldP spid="57" grpId="0" animBg="1"/>
      <p:bldP spid="927756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26"/>
          <p:cNvGrpSpPr>
            <a:grpSpLocks/>
          </p:cNvGrpSpPr>
          <p:nvPr/>
        </p:nvGrpSpPr>
        <p:grpSpPr bwMode="auto">
          <a:xfrm>
            <a:off x="82588" y="2780637"/>
            <a:ext cx="8978825" cy="1794751"/>
            <a:chOff x="265" y="1929"/>
            <a:chExt cx="5147" cy="846"/>
          </a:xfrm>
        </p:grpSpPr>
        <p:sp>
          <p:nvSpPr>
            <p:cNvPr id="63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147" cy="846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435" y="2025"/>
              <a:ext cx="4807" cy="6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На первом этапе виртуализации создается хранилище данных по электропотреблению – информационная база СЭТ-системы, используемая в процессе поддержки принятия решений в рамках общей цифровой платформы энергоэффективности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" y="638493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0" y="764001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2" y="889509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4" y="1023181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6" y="1148689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8" y="1274197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0" y="1399705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2" y="1525213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94" y="1650721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6" y="1776229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38" y="1901737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10" y="2027245"/>
            <a:ext cx="6595872" cy="4614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1" name="Group 26"/>
          <p:cNvGrpSpPr>
            <a:grpSpLocks/>
          </p:cNvGrpSpPr>
          <p:nvPr/>
        </p:nvGrpSpPr>
        <p:grpSpPr bwMode="auto">
          <a:xfrm>
            <a:off x="429738" y="3313101"/>
            <a:ext cx="8284524" cy="2042961"/>
            <a:chOff x="265" y="1929"/>
            <a:chExt cx="4749" cy="963"/>
          </a:xfrm>
        </p:grpSpPr>
        <p:sp>
          <p:nvSpPr>
            <p:cNvPr id="83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4749" cy="9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4" name="Rectangle 13"/>
            <p:cNvSpPr>
              <a:spLocks noChangeArrowheads="1"/>
            </p:cNvSpPr>
            <p:nvPr/>
          </p:nvSpPr>
          <p:spPr bwMode="auto">
            <a:xfrm>
              <a:off x="424" y="2004"/>
              <a:ext cx="4432" cy="80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Цифровизация СЭТ-системы сводится к тому, что каждому значению электропотребления, полученному со счетчика электроэнергии, ставится в соответствие вектор значений параметров, полученных путем реализации процедур рангового анализа применительно к хранилищу данных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283299" y="4757422"/>
            <a:ext cx="4735724" cy="1833060"/>
            <a:chOff x="4277887" y="4748661"/>
            <a:chExt cx="4735724" cy="183306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4277887" y="4748661"/>
              <a:ext cx="727200" cy="486000"/>
              <a:chOff x="7400590" y="764001"/>
              <a:chExt cx="727200" cy="486000"/>
            </a:xfrm>
          </p:grpSpPr>
          <p:sp>
            <p:nvSpPr>
              <p:cNvPr id="17" name="Прямоугольник 16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RAW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4645267" y="4871121"/>
              <a:ext cx="727200" cy="486000"/>
              <a:chOff x="7400590" y="764001"/>
              <a:chExt cx="727200" cy="486000"/>
            </a:xfrm>
          </p:grpSpPr>
          <p:sp>
            <p:nvSpPr>
              <p:cNvPr id="24" name="Прямоугольник 23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VER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5012647" y="4993581"/>
              <a:ext cx="727200" cy="486000"/>
              <a:chOff x="7400590" y="764001"/>
              <a:chExt cx="727200" cy="486000"/>
            </a:xfrm>
          </p:grpSpPr>
          <p:sp>
            <p:nvSpPr>
              <p:cNvPr id="28" name="Прямоугольник 27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RAN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5380027" y="5116041"/>
              <a:ext cx="727200" cy="486000"/>
              <a:chOff x="7400590" y="764001"/>
              <a:chExt cx="727200" cy="486000"/>
            </a:xfrm>
          </p:grpSpPr>
          <p:sp>
            <p:nvSpPr>
              <p:cNvPr id="31" name="Прямоугольник 30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APP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5747407" y="5238501"/>
              <a:ext cx="727200" cy="486000"/>
              <a:chOff x="7400590" y="764001"/>
              <a:chExt cx="727200" cy="486000"/>
            </a:xfrm>
          </p:grpSpPr>
          <p:sp>
            <p:nvSpPr>
              <p:cNvPr id="34" name="Прямоугольник 33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DIF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6114787" y="5360961"/>
              <a:ext cx="727200" cy="486000"/>
              <a:chOff x="7400590" y="764001"/>
              <a:chExt cx="727200" cy="486000"/>
            </a:xfrm>
          </p:grpSpPr>
          <p:sp>
            <p:nvSpPr>
              <p:cNvPr id="40" name="Прямоугольник 39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PRO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6482167" y="5483421"/>
              <a:ext cx="727200" cy="486000"/>
              <a:chOff x="7400590" y="764001"/>
              <a:chExt cx="727200" cy="486000"/>
            </a:xfrm>
          </p:grpSpPr>
          <p:sp>
            <p:nvSpPr>
              <p:cNvPr id="43" name="Прямоугольник 42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NOR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6841383" y="5605881"/>
              <a:ext cx="727200" cy="486000"/>
              <a:chOff x="7400590" y="764001"/>
              <a:chExt cx="727200" cy="486000"/>
            </a:xfrm>
          </p:grpSpPr>
          <p:sp>
            <p:nvSpPr>
              <p:cNvPr id="46" name="Прямоугольник 45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LIM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7200599" y="5728341"/>
              <a:ext cx="727200" cy="486000"/>
              <a:chOff x="7400590" y="764001"/>
              <a:chExt cx="727200" cy="486000"/>
            </a:xfrm>
          </p:grpSpPr>
          <p:sp>
            <p:nvSpPr>
              <p:cNvPr id="49" name="Прямоугольник 48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AMC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7559815" y="5850801"/>
              <a:ext cx="727200" cy="486000"/>
              <a:chOff x="7400590" y="764001"/>
              <a:chExt cx="727200" cy="486000"/>
            </a:xfrm>
          </p:grpSpPr>
          <p:sp>
            <p:nvSpPr>
              <p:cNvPr id="52" name="Прямоугольник 51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AMD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7927195" y="5973261"/>
              <a:ext cx="727200" cy="486000"/>
              <a:chOff x="7400590" y="764001"/>
              <a:chExt cx="727200" cy="486000"/>
            </a:xfrm>
          </p:grpSpPr>
          <p:sp>
            <p:nvSpPr>
              <p:cNvPr id="55" name="Прямоугольник 54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DIF</a:t>
                </a:r>
                <a:endParaRPr lang="ru-RU" sz="1600" dirty="0">
                  <a:effectLst/>
                </a:endParaRPr>
              </a:p>
            </p:txBody>
          </p:sp>
        </p:grpSp>
        <p:grpSp>
          <p:nvGrpSpPr>
            <p:cNvPr id="57" name="Группа 56"/>
            <p:cNvGrpSpPr/>
            <p:nvPr/>
          </p:nvGrpSpPr>
          <p:grpSpPr>
            <a:xfrm>
              <a:off x="8286411" y="6095721"/>
              <a:ext cx="727200" cy="486000"/>
              <a:chOff x="7400590" y="764001"/>
              <a:chExt cx="727200" cy="486000"/>
            </a:xfrm>
          </p:grpSpPr>
          <p:sp>
            <p:nvSpPr>
              <p:cNvPr id="58" name="Прямоугольник 57"/>
              <p:cNvSpPr/>
              <p:nvPr/>
            </p:nvSpPr>
            <p:spPr bwMode="auto">
              <a:xfrm>
                <a:off x="7400590" y="764001"/>
                <a:ext cx="727200" cy="486000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431906" y="837724"/>
                <a:ext cx="6645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effectLst/>
                  </a:rPr>
                  <a:t>MOD</a:t>
                </a:r>
                <a:endParaRPr lang="ru-RU" sz="1600" dirty="0">
                  <a:effectLst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4165287" y="677637"/>
            <a:ext cx="4936288" cy="6000750"/>
            <a:chOff x="4309203" y="677637"/>
            <a:chExt cx="4792371" cy="6000750"/>
          </a:xfrm>
        </p:grpSpPr>
        <p:sp>
          <p:nvSpPr>
            <p:cNvPr id="15" name="Прямоугольник 14"/>
            <p:cNvSpPr/>
            <p:nvPr/>
          </p:nvSpPr>
          <p:spPr bwMode="auto">
            <a:xfrm>
              <a:off x="4309203" y="677637"/>
              <a:ext cx="4792371" cy="6000750"/>
            </a:xfrm>
            <a:prstGeom prst="rect">
              <a:avLst/>
            </a:prstGeom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57124" y="831636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«Сырые» данные: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57124" y="1318760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Верифицированные данные: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57124" y="1776229"/>
              <a:ext cx="3845062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Отранжированные данные: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457124" y="2263353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Аппроксимированные данные: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457124" y="2763788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Дифлекс-параметры: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57124" y="3250912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Инерционный прогноз: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57122" y="3724424"/>
              <a:ext cx="3845064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Нормы электропотребления: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57124" y="4211548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Лимиты электропотребления: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457124" y="4695940"/>
              <a:ext cx="3845061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Добавочный ресурс </a:t>
              </a:r>
              <a:r>
                <a:rPr lang="en-US" sz="1600" dirty="0"/>
                <a:t>MC</a:t>
              </a:r>
              <a:r>
                <a:rPr lang="ru-RU" sz="1600" dirty="0"/>
                <a:t>-ценоза: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457124" y="5183064"/>
              <a:ext cx="3845062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Добавочный ресурс </a:t>
              </a:r>
              <a:r>
                <a:rPr lang="en-US" sz="1600" dirty="0"/>
                <a:t>DC-</a:t>
              </a:r>
              <a:r>
                <a:rPr lang="ru-RU" sz="1600" dirty="0"/>
                <a:t>ценоза: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457123" y="5672904"/>
              <a:ext cx="3845064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Добавочный ресурс бифуркации: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457122" y="6160028"/>
              <a:ext cx="3845063" cy="319525"/>
            </a:xfrm>
            <a:prstGeom prst="rect">
              <a:avLst/>
            </a:prstGeom>
            <a:noFill/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r"/>
              <a:r>
                <a:rPr lang="ru-RU" sz="1600" dirty="0"/>
                <a:t>Модельные данные: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21378" y="2781664"/>
            <a:ext cx="2491215" cy="502784"/>
            <a:chOff x="733678" y="3125766"/>
            <a:chExt cx="2491215" cy="502784"/>
          </a:xfr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 bwMode="auto">
            <a:xfrm>
              <a:off x="733678" y="3125766"/>
              <a:ext cx="2491215" cy="502784"/>
            </a:xfrm>
            <a:prstGeom prst="roundRect">
              <a:avLst/>
            </a:prstGeom>
            <a:grpFill/>
            <a:ln w="127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056" y="3207881"/>
              <a:ext cx="2318459" cy="338554"/>
            </a:xfrm>
            <a:prstGeom prst="rect">
              <a:avLst/>
            </a:prstGeom>
            <a:grpFill/>
            <a:ln w="635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Электропотребление</a:t>
              </a:r>
            </a:p>
          </p:txBody>
        </p:sp>
      </p:grpSp>
      <p:sp>
        <p:nvSpPr>
          <p:cNvPr id="36" name="Равнобедренный треугольник 35"/>
          <p:cNvSpPr/>
          <p:nvPr/>
        </p:nvSpPr>
        <p:spPr bwMode="auto">
          <a:xfrm rot="16200000">
            <a:off x="331376" y="2847986"/>
            <a:ext cx="6000751" cy="1660052"/>
          </a:xfrm>
          <a:prstGeom prst="triangle">
            <a:avLst>
              <a:gd name="adj" fmla="val 61021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ПАРАМЕТРИЧЕСКАЯ ВИРТУАЛИЗАЦИЯ</a:t>
            </a:r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8738510" y="32656"/>
            <a:ext cx="383722" cy="28575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92" y="765934"/>
            <a:ext cx="741331" cy="5824157"/>
          </a:xfrm>
          <a:prstGeom prst="rect">
            <a:avLst/>
          </a:prstGeom>
          <a:ln w="12700">
            <a:noFill/>
          </a:ln>
        </p:spPr>
      </p:pic>
      <p:sp>
        <p:nvSpPr>
          <p:cNvPr id="82" name="Равнобедренный треугольник 81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105266" y="2586838"/>
            <a:ext cx="8933469" cy="1406525"/>
            <a:chOff x="265" y="1929"/>
            <a:chExt cx="5121" cy="663"/>
          </a:xfrm>
        </p:grpSpPr>
        <p:sp>
          <p:nvSpPr>
            <p:cNvPr id="79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121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436" y="2004"/>
              <a:ext cx="4779" cy="47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Параметрическая виртуализация – способ создания цифрового двойника, предполагающий формирование и поддержку хранилища данных</a:t>
              </a:r>
              <a:r>
                <a:rPr lang="en-US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посредством процедур рангового анализа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5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9500"/>
                            </p:stCondLst>
                            <p:childTnLst>
                              <p:par>
                                <p:cTn id="70" presetID="1" presetClass="entr" presetSubtype="0" fill="hold" grpId="0" nodeType="afterEffect" nodePh="1">
                                  <p:stCondLst>
                                    <p:cond delay="1500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8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9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4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27756" grpId="0"/>
      <p:bldP spid="61" grpId="0"/>
      <p:bldP spid="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26"/>
          <p:cNvGrpSpPr>
            <a:grpSpLocks/>
          </p:cNvGrpSpPr>
          <p:nvPr/>
        </p:nvGrpSpPr>
        <p:grpSpPr bwMode="auto">
          <a:xfrm>
            <a:off x="100904" y="2941463"/>
            <a:ext cx="8942192" cy="1406525"/>
            <a:chOff x="318" y="1929"/>
            <a:chExt cx="5126" cy="663"/>
          </a:xfrm>
        </p:grpSpPr>
        <p:sp>
          <p:nvSpPr>
            <p:cNvPr id="63" name="AutoShape 12"/>
            <p:cNvSpPr>
              <a:spLocks noChangeArrowheads="1"/>
            </p:cNvSpPr>
            <p:nvPr/>
          </p:nvSpPr>
          <p:spPr bwMode="auto">
            <a:xfrm>
              <a:off x="318" y="1929"/>
              <a:ext cx="5126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460" y="2004"/>
              <a:ext cx="4842" cy="47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Источник данных параметрической виртуализации – результаты реализации процедур рангового анализа применительно к хранилищу данных СЭТ-системы по электропотреблению 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ИСТОЧНИК ДАННЫХ ДЛЯ ВИРТУАЛИЗАЦИИ</a:t>
            </a:r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1547150" y="1393441"/>
            <a:ext cx="6049698" cy="4502568"/>
            <a:chOff x="65318" y="638493"/>
            <a:chExt cx="8066264" cy="60034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8" y="63849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90" y="76400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2" y="88950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4" y="102318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6" y="114868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78" y="127419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50" y="139970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22" y="152521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694" y="165072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366" y="177622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038" y="190173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10" y="202724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76468" y="576000"/>
            <a:ext cx="8940983" cy="6137451"/>
            <a:chOff x="108000" y="576000"/>
            <a:chExt cx="8940983" cy="6137451"/>
          </a:xfrm>
        </p:grpSpPr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" y="576000"/>
              <a:ext cx="3600000" cy="29137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983" y="576000"/>
              <a:ext cx="3600000" cy="282806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" y="3582714"/>
              <a:ext cx="3600000" cy="313073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983" y="3649688"/>
              <a:ext cx="3600000" cy="30637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78" name="Равнобедренный треугольник 77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700655" y="18472"/>
            <a:ext cx="418305" cy="3048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10" name="Group 26"/>
          <p:cNvGrpSpPr>
            <a:grpSpLocks/>
          </p:cNvGrpSpPr>
          <p:nvPr/>
        </p:nvGrpSpPr>
        <p:grpSpPr bwMode="auto">
          <a:xfrm>
            <a:off x="229123" y="2941463"/>
            <a:ext cx="8685754" cy="1406525"/>
            <a:chOff x="318" y="1929"/>
            <a:chExt cx="4979" cy="663"/>
          </a:xfrm>
        </p:grpSpPr>
        <p:sp>
          <p:nvSpPr>
            <p:cNvPr id="111" name="AutoShape 12"/>
            <p:cNvSpPr>
              <a:spLocks noChangeArrowheads="1"/>
            </p:cNvSpPr>
            <p:nvPr/>
          </p:nvSpPr>
          <p:spPr bwMode="auto">
            <a:xfrm>
              <a:off x="318" y="1929"/>
              <a:ext cx="4979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3" name="Rectangle 13"/>
            <p:cNvSpPr>
              <a:spLocks noChangeArrowheads="1"/>
            </p:cNvSpPr>
            <p:nvPr/>
          </p:nvSpPr>
          <p:spPr bwMode="auto">
            <a:xfrm>
              <a:off x="495" y="2004"/>
              <a:ext cx="4625" cy="47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</a:t>
              </a:r>
              <a:r>
                <a:rPr lang="en-US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процессе виртуализации формируется цифровой профиль электропотребления – набор процедур рангового анализа, ориентированных на выполнение задач цифровизации</a:t>
              </a: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1657391" y="1289161"/>
            <a:ext cx="5829216" cy="4711129"/>
            <a:chOff x="1657392" y="1305750"/>
            <a:chExt cx="5829216" cy="4711129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2155555" y="1591755"/>
              <a:ext cx="4832890" cy="4139118"/>
              <a:chOff x="2155555" y="1592012"/>
              <a:chExt cx="4832890" cy="4139118"/>
            </a:xfrm>
          </p:grpSpPr>
          <p:cxnSp>
            <p:nvCxnSpPr>
              <p:cNvPr id="98" name="Прямая соединительная линия 97"/>
              <p:cNvCxnSpPr/>
              <p:nvPr/>
            </p:nvCxnSpPr>
            <p:spPr bwMode="auto">
              <a:xfrm>
                <a:off x="3850951" y="1592012"/>
                <a:ext cx="721049" cy="206930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Прямая соединительная линия 98"/>
              <p:cNvCxnSpPr/>
              <p:nvPr/>
            </p:nvCxnSpPr>
            <p:spPr bwMode="auto">
              <a:xfrm flipH="1">
                <a:off x="4579850" y="1592012"/>
                <a:ext cx="691003" cy="206930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единительная линия 99"/>
              <p:cNvCxnSpPr/>
              <p:nvPr/>
            </p:nvCxnSpPr>
            <p:spPr bwMode="auto">
              <a:xfrm>
                <a:off x="2617310" y="2306861"/>
                <a:ext cx="1962540" cy="135445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 bwMode="auto">
              <a:xfrm flipH="1">
                <a:off x="4579850" y="2306861"/>
                <a:ext cx="1962543" cy="135445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 bwMode="auto">
              <a:xfrm>
                <a:off x="2155555" y="3175396"/>
                <a:ext cx="2424295" cy="48591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/>
              <p:cNvCxnSpPr/>
              <p:nvPr/>
            </p:nvCxnSpPr>
            <p:spPr bwMode="auto">
              <a:xfrm flipV="1">
                <a:off x="2155555" y="3661314"/>
                <a:ext cx="2424295" cy="45697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/>
              <p:cNvCxnSpPr/>
              <p:nvPr/>
            </p:nvCxnSpPr>
            <p:spPr bwMode="auto">
              <a:xfrm flipH="1">
                <a:off x="4572000" y="3175396"/>
                <a:ext cx="2416445" cy="48591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/>
              <p:cNvCxnSpPr/>
              <p:nvPr/>
            </p:nvCxnSpPr>
            <p:spPr bwMode="auto">
              <a:xfrm flipH="1" flipV="1">
                <a:off x="4579850" y="3661314"/>
                <a:ext cx="2408594" cy="45697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/>
              <p:cNvCxnSpPr/>
              <p:nvPr/>
            </p:nvCxnSpPr>
            <p:spPr bwMode="auto">
              <a:xfrm flipV="1">
                <a:off x="2617310" y="3661314"/>
                <a:ext cx="1962540" cy="136361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/>
              <p:cNvCxnSpPr/>
              <p:nvPr/>
            </p:nvCxnSpPr>
            <p:spPr bwMode="auto">
              <a:xfrm flipV="1">
                <a:off x="3850951" y="3661314"/>
                <a:ext cx="713164" cy="2069815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/>
              <p:cNvCxnSpPr/>
              <p:nvPr/>
            </p:nvCxnSpPr>
            <p:spPr bwMode="auto">
              <a:xfrm flipH="1" flipV="1">
                <a:off x="4579850" y="3661314"/>
                <a:ext cx="691002" cy="2069816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единительная линия 108"/>
              <p:cNvCxnSpPr/>
              <p:nvPr/>
            </p:nvCxnSpPr>
            <p:spPr bwMode="auto">
              <a:xfrm flipH="1" flipV="1">
                <a:off x="4572000" y="3641272"/>
                <a:ext cx="1970394" cy="138365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Группа 83"/>
            <p:cNvGrpSpPr/>
            <p:nvPr/>
          </p:nvGrpSpPr>
          <p:grpSpPr>
            <a:xfrm>
              <a:off x="1657392" y="1305750"/>
              <a:ext cx="5829216" cy="4711129"/>
              <a:chOff x="1660112" y="1330728"/>
              <a:chExt cx="5829216" cy="4711129"/>
            </a:xfrm>
          </p:grpSpPr>
          <p:sp>
            <p:nvSpPr>
              <p:cNvPr id="86" name="Скругленный прямоугольник 85"/>
              <p:cNvSpPr/>
              <p:nvPr/>
            </p:nvSpPr>
            <p:spPr bwMode="auto">
              <a:xfrm>
                <a:off x="2121867" y="2046089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RAW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 bwMode="auto">
              <a:xfrm>
                <a:off x="4775409" y="1330728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RAN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 bwMode="auto">
              <a:xfrm>
                <a:off x="3355508" y="1330728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 bwMode="auto">
              <a:xfrm>
                <a:off x="6046950" y="2046089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 bwMode="auto">
              <a:xfrm>
                <a:off x="6493001" y="2914623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DIF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 bwMode="auto">
              <a:xfrm>
                <a:off x="6493001" y="3857514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PRO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 bwMode="auto">
              <a:xfrm>
                <a:off x="1660112" y="3857514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1"/>
                    </a:solidFill>
                  </a:rPr>
                  <a:t>BIF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 bwMode="auto">
              <a:xfrm>
                <a:off x="2121867" y="4764151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AMD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 bwMode="auto">
              <a:xfrm>
                <a:off x="1660112" y="2914623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 bwMode="auto">
              <a:xfrm>
                <a:off x="6046950" y="4764151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NOR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 bwMode="auto">
              <a:xfrm>
                <a:off x="4775409" y="5470357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LIM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 bwMode="auto">
              <a:xfrm>
                <a:off x="3355508" y="5470357"/>
                <a:ext cx="996327" cy="571500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AMC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5" name="Скругленный прямоугольник 84"/>
            <p:cNvSpPr/>
            <p:nvPr/>
          </p:nvSpPr>
          <p:spPr bwMode="auto">
            <a:xfrm>
              <a:off x="3753128" y="3120728"/>
              <a:ext cx="1637745" cy="1081172"/>
            </a:xfrm>
            <a:prstGeom prst="roundRect">
              <a:avLst>
                <a:gd name="adj" fmla="val 7158"/>
              </a:avLst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DSS</a:t>
              </a: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41" name="Группа 140"/>
          <p:cNvGrpSpPr/>
          <p:nvPr/>
        </p:nvGrpSpPr>
        <p:grpSpPr>
          <a:xfrm>
            <a:off x="6566" y="551508"/>
            <a:ext cx="9130866" cy="6186435"/>
            <a:chOff x="-1" y="551508"/>
            <a:chExt cx="9130866" cy="6186435"/>
          </a:xfrm>
        </p:grpSpPr>
        <p:sp>
          <p:nvSpPr>
            <p:cNvPr id="112" name="Скругленный прямоугольник 111"/>
            <p:cNvSpPr/>
            <p:nvPr/>
          </p:nvSpPr>
          <p:spPr bwMode="auto">
            <a:xfrm>
              <a:off x="833540" y="551508"/>
              <a:ext cx="2536556" cy="57150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0800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Верификация данных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Скругленный прямоугольник 127"/>
            <p:cNvSpPr/>
            <p:nvPr/>
          </p:nvSpPr>
          <p:spPr bwMode="auto">
            <a:xfrm>
              <a:off x="5737902" y="551508"/>
              <a:ext cx="2536556" cy="57150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Ранжирование данных</a:t>
              </a:r>
            </a:p>
          </p:txBody>
        </p:sp>
        <p:sp>
          <p:nvSpPr>
            <p:cNvPr id="131" name="Скругленный прямоугольник 130"/>
            <p:cNvSpPr/>
            <p:nvPr/>
          </p:nvSpPr>
          <p:spPr bwMode="auto">
            <a:xfrm>
              <a:off x="833540" y="6166443"/>
              <a:ext cx="2536556" cy="57150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0800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MC</a:t>
              </a: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-прогнозирование</a:t>
              </a:r>
            </a:p>
          </p:txBody>
        </p:sp>
        <p:sp>
          <p:nvSpPr>
            <p:cNvPr id="132" name="Скругленный прямоугольник 131"/>
            <p:cNvSpPr/>
            <p:nvPr/>
          </p:nvSpPr>
          <p:spPr bwMode="auto">
            <a:xfrm>
              <a:off x="5737902" y="6166443"/>
              <a:ext cx="2536556" cy="57150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Потенширование</a:t>
              </a:r>
            </a:p>
          </p:txBody>
        </p:sp>
        <p:sp>
          <p:nvSpPr>
            <p:cNvPr id="129" name="Скругленный прямоугольник 128"/>
            <p:cNvSpPr/>
            <p:nvPr/>
          </p:nvSpPr>
          <p:spPr bwMode="auto">
            <a:xfrm>
              <a:off x="7276360" y="1571728"/>
              <a:ext cx="1728000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Аппроксимация данных</a:t>
              </a:r>
            </a:p>
          </p:txBody>
        </p:sp>
        <p:sp>
          <p:nvSpPr>
            <p:cNvPr id="130" name="Скругленный прямоугольник 129"/>
            <p:cNvSpPr/>
            <p:nvPr/>
          </p:nvSpPr>
          <p:spPr bwMode="auto">
            <a:xfrm>
              <a:off x="149430" y="1571728"/>
              <a:ext cx="1728000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0800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Первичная обработка</a:t>
              </a:r>
            </a:p>
          </p:txBody>
        </p:sp>
        <p:sp>
          <p:nvSpPr>
            <p:cNvPr id="134" name="Скругленный прямоугольник 133"/>
            <p:cNvSpPr/>
            <p:nvPr/>
          </p:nvSpPr>
          <p:spPr bwMode="auto">
            <a:xfrm>
              <a:off x="129771" y="4970432"/>
              <a:ext cx="1747659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0800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DC</a:t>
              </a: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-анализ техноценоза</a:t>
              </a:r>
            </a:p>
          </p:txBody>
        </p:sp>
        <p:sp>
          <p:nvSpPr>
            <p:cNvPr id="133" name="Скругленный прямоугольник 132"/>
            <p:cNvSpPr/>
            <p:nvPr/>
          </p:nvSpPr>
          <p:spPr bwMode="auto">
            <a:xfrm>
              <a:off x="7276360" y="4970432"/>
              <a:ext cx="1734524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ASR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Скругленный прямоугольник 134"/>
            <p:cNvSpPr/>
            <p:nvPr/>
          </p:nvSpPr>
          <p:spPr bwMode="auto">
            <a:xfrm>
              <a:off x="7690757" y="2798218"/>
              <a:ext cx="1440108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Дифлекс-анализ</a:t>
              </a:r>
            </a:p>
          </p:txBody>
        </p:sp>
        <p:sp>
          <p:nvSpPr>
            <p:cNvPr id="136" name="Скругленный прямоугольник 135"/>
            <p:cNvSpPr/>
            <p:nvPr/>
          </p:nvSpPr>
          <p:spPr bwMode="auto">
            <a:xfrm>
              <a:off x="7690757" y="3727605"/>
              <a:ext cx="1440108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GZ</a:t>
              </a:r>
              <a:r>
                <a:rPr lang="ru-RU" sz="1400" dirty="0">
                  <a:solidFill>
                    <a:schemeClr val="tx1"/>
                  </a:solidFill>
                </a:rPr>
                <a:t>-анализ техноценоза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Скругленный прямоугольник 136"/>
            <p:cNvSpPr/>
            <p:nvPr/>
          </p:nvSpPr>
          <p:spPr bwMode="auto">
            <a:xfrm>
              <a:off x="-1" y="2798218"/>
              <a:ext cx="1440108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0800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Выпуклый анализ</a:t>
              </a: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Скругленный прямоугольник 137"/>
            <p:cNvSpPr/>
            <p:nvPr/>
          </p:nvSpPr>
          <p:spPr bwMode="auto">
            <a:xfrm>
              <a:off x="-1" y="3727605"/>
              <a:ext cx="1440108" cy="747290"/>
            </a:xfrm>
            <a:prstGeom prst="round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0800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>
                  <a:solidFill>
                    <a:schemeClr val="tx1"/>
                  </a:solidFill>
                </a:rPr>
                <a:t>А</a:t>
              </a:r>
              <a:r>
                <a: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нализ бифуркаций</a:t>
              </a:r>
            </a:p>
          </p:txBody>
        </p:sp>
        <p:sp>
          <p:nvSpPr>
            <p:cNvPr id="140" name="Стрелка вправо 139"/>
            <p:cNvSpPr/>
            <p:nvPr/>
          </p:nvSpPr>
          <p:spPr bwMode="auto">
            <a:xfrm>
              <a:off x="1355270" y="3076081"/>
              <a:ext cx="441373" cy="1915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2" name="Стрелка вправо 141"/>
            <p:cNvSpPr/>
            <p:nvPr/>
          </p:nvSpPr>
          <p:spPr bwMode="auto">
            <a:xfrm>
              <a:off x="1355270" y="4005468"/>
              <a:ext cx="441373" cy="1915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3" name="Стрелка вправо 142"/>
            <p:cNvSpPr/>
            <p:nvPr/>
          </p:nvSpPr>
          <p:spPr bwMode="auto">
            <a:xfrm flipH="1">
              <a:off x="7339446" y="3076081"/>
              <a:ext cx="441373" cy="1915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4" name="Стрелка вправо 143"/>
            <p:cNvSpPr/>
            <p:nvPr/>
          </p:nvSpPr>
          <p:spPr bwMode="auto">
            <a:xfrm flipH="1">
              <a:off x="7339446" y="4005468"/>
              <a:ext cx="441373" cy="1915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5" name="Стрелка вправо 144"/>
            <p:cNvSpPr/>
            <p:nvPr/>
          </p:nvSpPr>
          <p:spPr bwMode="auto">
            <a:xfrm rot="1266056">
              <a:off x="1777390" y="2003032"/>
              <a:ext cx="499043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6" name="Стрелка вправо 145"/>
            <p:cNvSpPr/>
            <p:nvPr/>
          </p:nvSpPr>
          <p:spPr bwMode="auto">
            <a:xfrm rot="20333944" flipH="1">
              <a:off x="6875730" y="2003032"/>
              <a:ext cx="499043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7" name="Стрелка вправо 146"/>
            <p:cNvSpPr/>
            <p:nvPr/>
          </p:nvSpPr>
          <p:spPr bwMode="auto">
            <a:xfrm rot="20333944" flipV="1">
              <a:off x="1777390" y="5110800"/>
              <a:ext cx="499043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8" name="Стрелка вправо 147"/>
            <p:cNvSpPr/>
            <p:nvPr/>
          </p:nvSpPr>
          <p:spPr bwMode="auto">
            <a:xfrm rot="1266056" flipH="1" flipV="1">
              <a:off x="6875730" y="5110800"/>
              <a:ext cx="499043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9" name="Стрелка вправо 148"/>
            <p:cNvSpPr/>
            <p:nvPr/>
          </p:nvSpPr>
          <p:spPr bwMode="auto">
            <a:xfrm rot="2694511">
              <a:off x="2986159" y="1141235"/>
              <a:ext cx="605475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0" name="Стрелка вправо 149"/>
            <p:cNvSpPr/>
            <p:nvPr/>
          </p:nvSpPr>
          <p:spPr bwMode="auto">
            <a:xfrm rot="18905489" flipH="1">
              <a:off x="5519469" y="1141235"/>
              <a:ext cx="605475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1" name="Стрелка вправо 150"/>
            <p:cNvSpPr/>
            <p:nvPr/>
          </p:nvSpPr>
          <p:spPr bwMode="auto">
            <a:xfrm rot="18905489" flipV="1">
              <a:off x="2986159" y="5976352"/>
              <a:ext cx="605475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2" name="Стрелка вправо 151"/>
            <p:cNvSpPr/>
            <p:nvPr/>
          </p:nvSpPr>
          <p:spPr bwMode="auto">
            <a:xfrm rot="2694511" flipH="1" flipV="1">
              <a:off x="5519469" y="5976352"/>
              <a:ext cx="605475" cy="18508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79" name="Group 26"/>
          <p:cNvGrpSpPr>
            <a:grpSpLocks/>
          </p:cNvGrpSpPr>
          <p:nvPr/>
        </p:nvGrpSpPr>
        <p:grpSpPr bwMode="auto">
          <a:xfrm>
            <a:off x="100904" y="2941463"/>
            <a:ext cx="8942192" cy="1406525"/>
            <a:chOff x="318" y="1929"/>
            <a:chExt cx="5126" cy="663"/>
          </a:xfrm>
        </p:grpSpPr>
        <p:sp>
          <p:nvSpPr>
            <p:cNvPr id="80" name="AutoShape 12"/>
            <p:cNvSpPr>
              <a:spLocks noChangeArrowheads="1"/>
            </p:cNvSpPr>
            <p:nvPr/>
          </p:nvSpPr>
          <p:spPr bwMode="auto">
            <a:xfrm>
              <a:off x="318" y="1929"/>
              <a:ext cx="5126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1" name="Rectangle 13"/>
            <p:cNvSpPr>
              <a:spLocks noChangeArrowheads="1"/>
            </p:cNvSpPr>
            <p:nvPr/>
          </p:nvSpPr>
          <p:spPr bwMode="auto">
            <a:xfrm>
              <a:off x="460" y="2004"/>
              <a:ext cx="4842" cy="47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Важно учитывать, что для получения любого выделенного параметра необходимо задействовать все хранилище данных, а это, в свою очередь, требует </a:t>
              </a:r>
              <a:r>
                <a:rPr lang="en-US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OLAP-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кубирования в СЭТ-системе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29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 nodePh="1">
                                  <p:stCondLst>
                                    <p:cond delay="120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75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6" grpId="0"/>
      <p:bldP spid="78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232033" y="2759531"/>
            <a:ext cx="8679934" cy="1791454"/>
            <a:chOff x="179" y="1929"/>
            <a:chExt cx="5415" cy="663"/>
          </a:xfrm>
        </p:grpSpPr>
        <p:sp>
          <p:nvSpPr>
            <p:cNvPr id="79" name="AutoShape 12"/>
            <p:cNvSpPr>
              <a:spLocks noChangeArrowheads="1"/>
            </p:cNvSpPr>
            <p:nvPr/>
          </p:nvSpPr>
          <p:spPr bwMode="auto">
            <a:xfrm>
              <a:off x="179" y="1929"/>
              <a:ext cx="5415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408" y="2000"/>
              <a:ext cx="4958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результате параметрической виртуализации СЭТ-системы формируется хранилище данных по электропотреблению, изначально технологически строящееся в виде </a:t>
              </a:r>
              <a:r>
                <a:rPr lang="en-US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OLAP-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куба – трехмерного, долговременно хранимого массива данных</a:t>
              </a:r>
            </a:p>
          </p:txBody>
        </p:sp>
      </p:grpSp>
      <p:sp>
        <p:nvSpPr>
          <p:cNvPr id="7" name="Прямоугольник 6"/>
          <p:cNvSpPr/>
          <p:nvPr/>
        </p:nvSpPr>
        <p:spPr bwMode="auto">
          <a:xfrm>
            <a:off x="8703880" y="21020"/>
            <a:ext cx="419099" cy="31531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87624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КУБИРОВАНИЕ ДАННЫХ ПО ЭЛЕКТРОПОТРЕБЛЕНИЮ</a:t>
            </a:r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1579807" y="1393441"/>
            <a:ext cx="6049698" cy="4502568"/>
            <a:chOff x="65318" y="638493"/>
            <a:chExt cx="8066264" cy="60034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8" y="63849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90" y="76400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2" y="88950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4" y="102318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6" y="114868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78" y="127419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50" y="139970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22" y="152521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694" y="165072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366" y="177622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038" y="190173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10" y="202724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15" name="AutoShape 18"/>
          <p:cNvSpPr>
            <a:spLocks noChangeArrowheads="1"/>
          </p:cNvSpPr>
          <p:nvPr/>
        </p:nvSpPr>
        <p:spPr bwMode="auto">
          <a:xfrm>
            <a:off x="324000" y="577258"/>
            <a:ext cx="8496000" cy="6156000"/>
          </a:xfrm>
          <a:prstGeom prst="roundRect">
            <a:avLst>
              <a:gd name="adj" fmla="val 2544"/>
            </a:avLst>
          </a:pr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2373675" y="2196400"/>
            <a:ext cx="4179485" cy="2882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8" name="Параллелограмм 117"/>
          <p:cNvSpPr/>
          <p:nvPr/>
        </p:nvSpPr>
        <p:spPr bwMode="auto">
          <a:xfrm rot="10800000" flipH="1">
            <a:off x="2033536" y="4250332"/>
            <a:ext cx="5142241" cy="954592"/>
          </a:xfrm>
          <a:prstGeom prst="parallelogram">
            <a:avLst>
              <a:gd name="adj" fmla="val 99489"/>
            </a:avLst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Параллелограмм 23"/>
          <p:cNvSpPr/>
          <p:nvPr/>
        </p:nvSpPr>
        <p:spPr bwMode="auto">
          <a:xfrm rot="5400000">
            <a:off x="4242225" y="3308586"/>
            <a:ext cx="3827183" cy="954592"/>
          </a:xfrm>
          <a:prstGeom prst="parallelogram">
            <a:avLst>
              <a:gd name="adj" fmla="val 99489"/>
            </a:avLst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2" name="Куб 121"/>
          <p:cNvSpPr>
            <a:spLocks noChangeAspect="1"/>
          </p:cNvSpPr>
          <p:nvPr/>
        </p:nvSpPr>
        <p:spPr bwMode="auto">
          <a:xfrm flipH="1">
            <a:off x="2082514" y="3037100"/>
            <a:ext cx="1321992" cy="1322624"/>
          </a:xfrm>
          <a:prstGeom prst="cube">
            <a:avLst>
              <a:gd name="adj" fmla="val 72849"/>
            </a:avLst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2790923" y="850314"/>
            <a:ext cx="3545824" cy="431477"/>
          </a:xfrm>
          <a:prstGeom prst="rect">
            <a:avLst/>
          </a:prstGeom>
          <a:solidFill>
            <a:srgbClr val="0000CC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  <a:latin typeface="Arial" charset="0"/>
              </a:rPr>
              <a:t>OLAP</a:t>
            </a:r>
            <a:r>
              <a:rPr lang="ru-RU" sz="1600" dirty="0">
                <a:solidFill>
                  <a:schemeClr val="tx1"/>
                </a:solidFill>
                <a:latin typeface="Arial" charset="0"/>
              </a:rPr>
              <a:t>-куб данных </a:t>
            </a: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СЭТ-системы</a:t>
            </a:r>
            <a:endParaRPr lang="ru-RU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Куб 14"/>
          <p:cNvSpPr>
            <a:spLocks noChangeAspect="1"/>
          </p:cNvSpPr>
          <p:nvPr/>
        </p:nvSpPr>
        <p:spPr bwMode="auto">
          <a:xfrm flipH="1">
            <a:off x="2033536" y="1872291"/>
            <a:ext cx="5142241" cy="3827183"/>
          </a:xfrm>
          <a:prstGeom prst="cub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20450" y="1252257"/>
            <a:ext cx="1413086" cy="1033489"/>
            <a:chOff x="620450" y="1252257"/>
            <a:chExt cx="1413086" cy="1033489"/>
          </a:xfrm>
        </p:grpSpPr>
        <p:sp>
          <p:nvSpPr>
            <p:cNvPr id="167" name="Прямоугольник 166"/>
            <p:cNvSpPr/>
            <p:nvPr/>
          </p:nvSpPr>
          <p:spPr bwMode="auto">
            <a:xfrm>
              <a:off x="620450" y="1252257"/>
              <a:ext cx="1287381" cy="716332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Контур </a:t>
              </a:r>
              <a:r>
                <a:rPr lang="en-US" sz="1600" dirty="0">
                  <a:solidFill>
                    <a:schemeClr val="tx1"/>
                  </a:solidFill>
                  <a:latin typeface="Arial" charset="0"/>
                </a:rPr>
                <a:t>OLAP-</a:t>
              </a: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куба</a:t>
              </a: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 bwMode="auto">
            <a:xfrm>
              <a:off x="1780315" y="1968589"/>
              <a:ext cx="253221" cy="317157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50" name="Равнобедренный треугольник 4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3185713" y="4718946"/>
            <a:ext cx="2032913" cy="8676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Arial" charset="0"/>
              </a:rPr>
              <a:t>Цифровой двойник ранга (объекта)</a:t>
            </a:r>
          </a:p>
        </p:txBody>
      </p:sp>
      <p:sp>
        <p:nvSpPr>
          <p:cNvPr id="119" name="Прямоугольник 118"/>
          <p:cNvSpPr/>
          <p:nvPr/>
        </p:nvSpPr>
        <p:spPr bwMode="auto">
          <a:xfrm>
            <a:off x="6456860" y="3541325"/>
            <a:ext cx="2034000" cy="594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Arial" charset="0"/>
              </a:rPr>
              <a:t>Цифровой срез </a:t>
            </a: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СЭТ-системы</a:t>
            </a:r>
            <a:endParaRPr lang="ru-RU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620450" y="3541325"/>
            <a:ext cx="1816251" cy="8676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Arial" charset="0"/>
              </a:rPr>
              <a:t>Цифровой вектор ранга (объекта)</a:t>
            </a:r>
          </a:p>
        </p:txBody>
      </p:sp>
      <p:grpSp>
        <p:nvGrpSpPr>
          <p:cNvPr id="927755" name="Группа 927754"/>
          <p:cNvGrpSpPr/>
          <p:nvPr/>
        </p:nvGrpSpPr>
        <p:grpSpPr>
          <a:xfrm>
            <a:off x="620450" y="4914883"/>
            <a:ext cx="2358966" cy="1341686"/>
            <a:chOff x="587794" y="4914883"/>
            <a:chExt cx="2358966" cy="1341686"/>
          </a:xfrm>
        </p:grpSpPr>
        <p:sp>
          <p:nvSpPr>
            <p:cNvPr id="154" name="Прямоугольник 153"/>
            <p:cNvSpPr/>
            <p:nvPr/>
          </p:nvSpPr>
          <p:spPr bwMode="auto">
            <a:xfrm>
              <a:off x="587794" y="5388969"/>
              <a:ext cx="1816251" cy="8676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Ранг</a:t>
              </a:r>
            </a:p>
            <a:p>
              <a:pPr algn="ctr">
                <a:lnSpc>
                  <a:spcPts val="1800"/>
                </a:lnSpc>
              </a:pPr>
              <a:r>
                <a:rPr lang="ru-RU" altLang="ru-RU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</a:t>
              </a:r>
            </a:p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(индекс объекта)</a:t>
              </a: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 bwMode="auto">
            <a:xfrm flipV="1">
              <a:off x="2207712" y="4914883"/>
              <a:ext cx="739048" cy="47408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927758" name="Группа 927757"/>
          <p:cNvGrpSpPr/>
          <p:nvPr/>
        </p:nvGrpSpPr>
        <p:grpSpPr>
          <a:xfrm>
            <a:off x="6687276" y="1252257"/>
            <a:ext cx="1803584" cy="1219241"/>
            <a:chOff x="6654620" y="1252257"/>
            <a:chExt cx="1803584" cy="1219241"/>
          </a:xfrm>
        </p:grpSpPr>
        <p:sp>
          <p:nvSpPr>
            <p:cNvPr id="139" name="Прямоугольник 138"/>
            <p:cNvSpPr/>
            <p:nvPr/>
          </p:nvSpPr>
          <p:spPr bwMode="auto">
            <a:xfrm>
              <a:off x="6654620" y="1252257"/>
              <a:ext cx="1803584" cy="86720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Идентификатор слоя данных </a:t>
              </a:r>
              <a:r>
                <a:rPr lang="ru-RU" altLang="ru-RU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</a:t>
              </a:r>
              <a:endParaRPr lang="ru-RU" sz="1600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155" name="Прямая соединительная линия 154"/>
            <p:cNvCxnSpPr/>
            <p:nvPr/>
          </p:nvCxnSpPr>
          <p:spPr bwMode="auto">
            <a:xfrm flipV="1">
              <a:off x="6797891" y="2120966"/>
              <a:ext cx="197434" cy="35053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927757" name="Группа 927756"/>
          <p:cNvGrpSpPr/>
          <p:nvPr/>
        </p:nvGrpSpPr>
        <p:grpSpPr>
          <a:xfrm>
            <a:off x="4955545" y="5699474"/>
            <a:ext cx="3535315" cy="745074"/>
            <a:chOff x="4653477" y="5699474"/>
            <a:chExt cx="3535315" cy="745074"/>
          </a:xfrm>
        </p:grpSpPr>
        <p:sp>
          <p:nvSpPr>
            <p:cNvPr id="153" name="Прямоугольник 152"/>
            <p:cNvSpPr/>
            <p:nvPr/>
          </p:nvSpPr>
          <p:spPr bwMode="auto">
            <a:xfrm>
              <a:off x="4653477" y="6012548"/>
              <a:ext cx="3535315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Интервал модельного времени</a:t>
              </a:r>
            </a:p>
          </p:txBody>
        </p:sp>
        <p:cxnSp>
          <p:nvCxnSpPr>
            <p:cNvPr id="156" name="Прямая соединительная линия 155"/>
            <p:cNvCxnSpPr/>
            <p:nvPr/>
          </p:nvCxnSpPr>
          <p:spPr bwMode="auto">
            <a:xfrm flipH="1" flipV="1">
              <a:off x="5331299" y="5699474"/>
              <a:ext cx="261244" cy="31307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59" name="Овал 58"/>
          <p:cNvSpPr/>
          <p:nvPr/>
        </p:nvSpPr>
        <p:spPr bwMode="auto">
          <a:xfrm>
            <a:off x="3044506" y="3999724"/>
            <a:ext cx="360000" cy="360000"/>
          </a:xfrm>
          <a:prstGeom prst="ellipse">
            <a:avLst/>
          </a:prstGeom>
          <a:solidFill>
            <a:srgbClr val="0000CC"/>
          </a:solidFill>
          <a:ln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0" name="Прямоугольник 119"/>
          <p:cNvSpPr/>
          <p:nvPr/>
        </p:nvSpPr>
        <p:spPr bwMode="auto">
          <a:xfrm>
            <a:off x="2979416" y="1989691"/>
            <a:ext cx="2445506" cy="59211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chemeClr val="tx1"/>
                </a:solidFill>
                <a:latin typeface="Arial" charset="0"/>
              </a:rPr>
              <a:t>Цифровой слой данных </a:t>
            </a: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СЭТ-системы</a:t>
            </a:r>
            <a:endParaRPr lang="ru-RU" sz="16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927760" name="Группа 927759"/>
          <p:cNvGrpSpPr/>
          <p:nvPr/>
        </p:nvGrpSpPr>
        <p:grpSpPr>
          <a:xfrm>
            <a:off x="3224506" y="3162351"/>
            <a:ext cx="2049729" cy="837373"/>
            <a:chOff x="3191850" y="3162351"/>
            <a:chExt cx="2049729" cy="837373"/>
          </a:xfrm>
        </p:grpSpPr>
        <p:cxnSp>
          <p:nvCxnSpPr>
            <p:cNvPr id="159" name="Прямая соединительная линия 158"/>
            <p:cNvCxnSpPr>
              <a:stCxn id="59" idx="0"/>
            </p:cNvCxnSpPr>
            <p:nvPr/>
          </p:nvCxnSpPr>
          <p:spPr bwMode="auto">
            <a:xfrm flipV="1">
              <a:off x="3191850" y="3754462"/>
              <a:ext cx="241642" cy="24526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158" name="Прямоугольник 157"/>
            <p:cNvSpPr/>
            <p:nvPr/>
          </p:nvSpPr>
          <p:spPr bwMode="auto">
            <a:xfrm>
              <a:off x="3425328" y="3162351"/>
              <a:ext cx="1816251" cy="592111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chemeClr val="tx1"/>
                  </a:solidFill>
                  <a:latin typeface="Arial" charset="0"/>
                </a:rPr>
                <a:t>Фиксированный параметр куба</a:t>
              </a:r>
            </a:p>
          </p:txBody>
        </p:sp>
      </p:grpSp>
      <p:grpSp>
        <p:nvGrpSpPr>
          <p:cNvPr id="111" name="Group 26"/>
          <p:cNvGrpSpPr>
            <a:grpSpLocks/>
          </p:cNvGrpSpPr>
          <p:nvPr/>
        </p:nvGrpSpPr>
        <p:grpSpPr bwMode="auto">
          <a:xfrm>
            <a:off x="419100" y="3000980"/>
            <a:ext cx="8305800" cy="1406525"/>
            <a:chOff x="265" y="1929"/>
            <a:chExt cx="5232" cy="663"/>
          </a:xfrm>
        </p:grpSpPr>
        <p:sp>
          <p:nvSpPr>
            <p:cNvPr id="113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4" name="Rectangle 13"/>
            <p:cNvSpPr>
              <a:spLocks noChangeArrowheads="1"/>
            </p:cNvSpPr>
            <p:nvPr/>
          </p:nvSpPr>
          <p:spPr bwMode="auto">
            <a:xfrm>
              <a:off x="407" y="2000"/>
              <a:ext cx="4948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Кубирование данных – способ создания, долговременного хранения и интерактивного анализа трехмерного массива данных СЭТ-системы по электропотреблению в OLAP-кубе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48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 nodePh="1">
                                  <p:stCondLst>
                                    <p:cond delay="120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2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2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3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9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9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2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1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27756" grpId="0"/>
      <p:bldP spid="115" grpId="0" animBg="1" autoUpdateAnimBg="0"/>
      <p:bldP spid="30" grpId="0" animBg="1"/>
      <p:bldP spid="118" grpId="0" animBg="1"/>
      <p:bldP spid="24" grpId="0" animBg="1"/>
      <p:bldP spid="122" grpId="0" animBg="1"/>
      <p:bldP spid="121" grpId="0" animBg="1"/>
      <p:bldP spid="15" grpId="0" animBg="1"/>
      <p:bldP spid="50" grpId="0" animBg="1"/>
      <p:bldP spid="29" grpId="0" animBg="1"/>
      <p:bldP spid="119" grpId="0" animBg="1"/>
      <p:bldP spid="123" grpId="0" animBg="1"/>
      <p:bldP spid="59" grpId="0" animBg="1"/>
      <p:bldP spid="1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324202" y="2759531"/>
            <a:ext cx="8495596" cy="1791454"/>
            <a:chOff x="231" y="1929"/>
            <a:chExt cx="5300" cy="663"/>
          </a:xfrm>
        </p:grpSpPr>
        <p:sp>
          <p:nvSpPr>
            <p:cNvPr id="79" name="AutoShape 12"/>
            <p:cNvSpPr>
              <a:spLocks noChangeArrowheads="1"/>
            </p:cNvSpPr>
            <p:nvPr/>
          </p:nvSpPr>
          <p:spPr bwMode="auto">
            <a:xfrm>
              <a:off x="231" y="1929"/>
              <a:ext cx="5300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409" y="2000"/>
              <a:ext cx="4945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Подготовка данных по электропотреблению 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 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 реализации оптимизационных управленческих процедур с использованием гиперпараметрических распределений требует развертывания на </a:t>
              </a:r>
              <a:r>
                <a:rPr lang="en-US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OLAP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-кубе четвертого измерения</a:t>
              </a:r>
            </a:p>
          </p:txBody>
        </p:sp>
      </p:grpSp>
      <p:sp>
        <p:nvSpPr>
          <p:cNvPr id="115" name="AutoShape 18"/>
          <p:cNvSpPr>
            <a:spLocks noChangeArrowheads="1"/>
          </p:cNvSpPr>
          <p:nvPr/>
        </p:nvSpPr>
        <p:spPr bwMode="auto">
          <a:xfrm>
            <a:off x="324000" y="577258"/>
            <a:ext cx="8496000" cy="6156000"/>
          </a:xfrm>
          <a:prstGeom prst="roundRect">
            <a:avLst>
              <a:gd name="adj" fmla="val 2544"/>
            </a:avLst>
          </a:pr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1538986" y="1403974"/>
            <a:ext cx="6049698" cy="4502568"/>
            <a:chOff x="65318" y="638493"/>
            <a:chExt cx="8066264" cy="60034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8" y="63849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90" y="76400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2" y="88950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4" y="102318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6" y="114868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78" y="127419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50" y="139970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22" y="152521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694" y="165072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366" y="177622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038" y="190173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10" y="202724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87624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ГИПЕРПАРАМЕТРИЧЕСКОЕ РАЗВЕРТЫВАНИЕ ДАННЫХ</a:t>
            </a:r>
          </a:p>
        </p:txBody>
      </p:sp>
      <p:sp>
        <p:nvSpPr>
          <p:cNvPr id="50" name="Равнобедренный треугольник 4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312772" y="1872290"/>
            <a:ext cx="4827882" cy="3827183"/>
            <a:chOff x="2312772" y="1872290"/>
            <a:chExt cx="4827882" cy="3827183"/>
          </a:xfrm>
        </p:grpSpPr>
        <p:sp>
          <p:nvSpPr>
            <p:cNvPr id="75" name="Параллелограмм 74"/>
            <p:cNvSpPr/>
            <p:nvPr/>
          </p:nvSpPr>
          <p:spPr bwMode="auto">
            <a:xfrm rot="5400000">
              <a:off x="4749766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6" name="Параллелограмм 45"/>
            <p:cNvSpPr/>
            <p:nvPr/>
          </p:nvSpPr>
          <p:spPr bwMode="auto">
            <a:xfrm rot="5400000">
              <a:off x="4481705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5" name="Параллелограмм 44"/>
            <p:cNvSpPr/>
            <p:nvPr/>
          </p:nvSpPr>
          <p:spPr bwMode="auto">
            <a:xfrm rot="5400000">
              <a:off x="4197316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4" name="Параллелограмм 43"/>
            <p:cNvSpPr/>
            <p:nvPr/>
          </p:nvSpPr>
          <p:spPr bwMode="auto">
            <a:xfrm rot="5400000">
              <a:off x="3919730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4" name="Параллелограмм 73"/>
            <p:cNvSpPr/>
            <p:nvPr/>
          </p:nvSpPr>
          <p:spPr bwMode="auto">
            <a:xfrm rot="5400000">
              <a:off x="3640783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2" name="Параллелограмм 41"/>
            <p:cNvSpPr/>
            <p:nvPr/>
          </p:nvSpPr>
          <p:spPr bwMode="auto">
            <a:xfrm rot="5400000">
              <a:off x="3367334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3" name="Параллелограмм 42"/>
            <p:cNvSpPr/>
            <p:nvPr/>
          </p:nvSpPr>
          <p:spPr bwMode="auto">
            <a:xfrm rot="5400000">
              <a:off x="3091109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7" name="Параллелограмм 46"/>
            <p:cNvSpPr/>
            <p:nvPr/>
          </p:nvSpPr>
          <p:spPr bwMode="auto">
            <a:xfrm rot="5400000">
              <a:off x="2814884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8" name="Параллелограмм 47"/>
            <p:cNvSpPr/>
            <p:nvPr/>
          </p:nvSpPr>
          <p:spPr bwMode="auto">
            <a:xfrm rot="5400000">
              <a:off x="2537298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9" name="Параллелограмм 48"/>
            <p:cNvSpPr/>
            <p:nvPr/>
          </p:nvSpPr>
          <p:spPr bwMode="auto">
            <a:xfrm rot="5400000">
              <a:off x="2258351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1" name="Параллелограмм 50"/>
            <p:cNvSpPr/>
            <p:nvPr/>
          </p:nvSpPr>
          <p:spPr bwMode="auto">
            <a:xfrm rot="5400000">
              <a:off x="1985459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2" name="Параллелограмм 51"/>
            <p:cNvSpPr/>
            <p:nvPr/>
          </p:nvSpPr>
          <p:spPr bwMode="auto">
            <a:xfrm rot="5400000">
              <a:off x="1709234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3" name="Параллелограмм 52"/>
            <p:cNvSpPr/>
            <p:nvPr/>
          </p:nvSpPr>
          <p:spPr bwMode="auto">
            <a:xfrm rot="5400000">
              <a:off x="1433009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Параллелограмм 53"/>
            <p:cNvSpPr/>
            <p:nvPr/>
          </p:nvSpPr>
          <p:spPr bwMode="auto">
            <a:xfrm rot="5400000">
              <a:off x="1155423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Параллелограмм 54"/>
            <p:cNvSpPr/>
            <p:nvPr/>
          </p:nvSpPr>
          <p:spPr bwMode="auto">
            <a:xfrm rot="5400000">
              <a:off x="876476" y="3308586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4" name="Параллелограмм 23"/>
          <p:cNvSpPr/>
          <p:nvPr/>
        </p:nvSpPr>
        <p:spPr bwMode="auto">
          <a:xfrm rot="5400000">
            <a:off x="600899" y="3308586"/>
            <a:ext cx="3827183" cy="954592"/>
          </a:xfrm>
          <a:prstGeom prst="parallelogram">
            <a:avLst>
              <a:gd name="adj" fmla="val 99489"/>
            </a:avLst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Куб 14"/>
          <p:cNvSpPr>
            <a:spLocks noChangeAspect="1"/>
          </p:cNvSpPr>
          <p:nvPr/>
        </p:nvSpPr>
        <p:spPr bwMode="auto">
          <a:xfrm flipH="1">
            <a:off x="2033536" y="1872291"/>
            <a:ext cx="5142241" cy="3827183"/>
          </a:xfrm>
          <a:prstGeom prst="cub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 bwMode="auto">
          <a:xfrm rot="2593952">
            <a:off x="1170556" y="3626341"/>
            <a:ext cx="2684465" cy="45564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rgbClr val="FFFFFF"/>
                </a:solidFill>
              </a:rPr>
              <a:t>Дифлекс-слой данных</a:t>
            </a:r>
          </a:p>
        </p:txBody>
      </p:sp>
      <p:sp>
        <p:nvSpPr>
          <p:cNvPr id="121" name="Прямоугольник 120"/>
          <p:cNvSpPr/>
          <p:nvPr/>
        </p:nvSpPr>
        <p:spPr bwMode="auto">
          <a:xfrm>
            <a:off x="1410815" y="825822"/>
            <a:ext cx="6322370" cy="431477"/>
          </a:xfrm>
          <a:prstGeom prst="rect">
            <a:avLst/>
          </a:prstGeom>
          <a:solidFill>
            <a:srgbClr val="0000CC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rgbClr val="FFFFFF"/>
                </a:solidFill>
              </a:rPr>
              <a:t>Извлечение и развертывание дифлекс-слоя из </a:t>
            </a:r>
            <a:r>
              <a:rPr lang="en-US" sz="1600" dirty="0">
                <a:solidFill>
                  <a:srgbClr val="FFFFFF"/>
                </a:solidFill>
              </a:rPr>
              <a:t>OLAP</a:t>
            </a:r>
            <a:r>
              <a:rPr lang="ru-RU" sz="1600" dirty="0">
                <a:solidFill>
                  <a:srgbClr val="FFFFFF"/>
                </a:solidFill>
              </a:rPr>
              <a:t>-куба</a:t>
            </a:r>
          </a:p>
        </p:txBody>
      </p:sp>
      <p:grpSp>
        <p:nvGrpSpPr>
          <p:cNvPr id="21" name="Группа 20"/>
          <p:cNvGrpSpPr/>
          <p:nvPr/>
        </p:nvGrpSpPr>
        <p:grpSpPr>
          <a:xfrm flipH="1">
            <a:off x="6758551" y="1352773"/>
            <a:ext cx="1839729" cy="1033489"/>
            <a:chOff x="620450" y="1252257"/>
            <a:chExt cx="1413086" cy="1033489"/>
          </a:xfrm>
        </p:grpSpPr>
        <p:sp>
          <p:nvSpPr>
            <p:cNvPr id="167" name="Прямоугольник 166"/>
            <p:cNvSpPr/>
            <p:nvPr/>
          </p:nvSpPr>
          <p:spPr bwMode="auto">
            <a:xfrm>
              <a:off x="620450" y="1252257"/>
              <a:ext cx="1287381" cy="716332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Контур дифлекс</a:t>
              </a:r>
              <a:r>
                <a:rPr lang="en-US" sz="1600" dirty="0">
                  <a:solidFill>
                    <a:srgbClr val="FFFFFF"/>
                  </a:solidFill>
                </a:rPr>
                <a:t>-</a:t>
              </a:r>
              <a:r>
                <a:rPr lang="ru-RU" sz="1600" dirty="0">
                  <a:solidFill>
                    <a:srgbClr val="FFFFFF"/>
                  </a:solidFill>
                </a:rPr>
                <a:t>куба</a:t>
              </a: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 bwMode="auto">
            <a:xfrm>
              <a:off x="1780315" y="1968589"/>
              <a:ext cx="253221" cy="317157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927757" name="Группа 927756"/>
          <p:cNvGrpSpPr/>
          <p:nvPr/>
        </p:nvGrpSpPr>
        <p:grpSpPr>
          <a:xfrm>
            <a:off x="3531477" y="5699474"/>
            <a:ext cx="4521234" cy="745074"/>
            <a:chOff x="4653477" y="5699474"/>
            <a:chExt cx="3535315" cy="745074"/>
          </a:xfrm>
        </p:grpSpPr>
        <p:sp>
          <p:nvSpPr>
            <p:cNvPr id="153" name="Прямоугольник 152"/>
            <p:cNvSpPr/>
            <p:nvPr/>
          </p:nvSpPr>
          <p:spPr bwMode="auto">
            <a:xfrm>
              <a:off x="4653477" y="6012548"/>
              <a:ext cx="3535315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Электропотребление ранга </a:t>
              </a:r>
              <a:r>
                <a:rPr lang="ru-RU" altLang="ru-RU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</a:t>
              </a:r>
              <a:endParaRPr lang="ru-RU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156" name="Прямая соединительная линия 155"/>
            <p:cNvCxnSpPr/>
            <p:nvPr/>
          </p:nvCxnSpPr>
          <p:spPr bwMode="auto">
            <a:xfrm flipH="1" flipV="1">
              <a:off x="5331299" y="5699474"/>
              <a:ext cx="261244" cy="31307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927755" name="Группа 927754"/>
          <p:cNvGrpSpPr/>
          <p:nvPr/>
        </p:nvGrpSpPr>
        <p:grpSpPr>
          <a:xfrm>
            <a:off x="839210" y="5048234"/>
            <a:ext cx="2140206" cy="1165130"/>
            <a:chOff x="587794" y="4914883"/>
            <a:chExt cx="2358966" cy="1350110"/>
          </a:xfrm>
        </p:grpSpPr>
        <p:sp>
          <p:nvSpPr>
            <p:cNvPr id="154" name="Прямоугольник 153"/>
            <p:cNvSpPr/>
            <p:nvPr/>
          </p:nvSpPr>
          <p:spPr bwMode="auto">
            <a:xfrm>
              <a:off x="587794" y="5388968"/>
              <a:ext cx="1816251" cy="87602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Ранг</a:t>
              </a:r>
            </a:p>
            <a:p>
              <a:pPr algn="ctr">
                <a:lnSpc>
                  <a:spcPts val="1800"/>
                </a:lnSpc>
              </a:pPr>
              <a:r>
                <a:rPr lang="ru-RU" altLang="ru-RU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</a:t>
              </a:r>
              <a:endParaRPr lang="ru-RU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 bwMode="auto">
            <a:xfrm flipV="1">
              <a:off x="2207712" y="4914883"/>
              <a:ext cx="739048" cy="47408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927758" name="Группа 927757"/>
          <p:cNvGrpSpPr/>
          <p:nvPr/>
        </p:nvGrpSpPr>
        <p:grpSpPr>
          <a:xfrm>
            <a:off x="795366" y="1508268"/>
            <a:ext cx="2575707" cy="1076798"/>
            <a:chOff x="4525948" y="1252257"/>
            <a:chExt cx="2314062" cy="1219241"/>
          </a:xfrm>
        </p:grpSpPr>
        <p:sp>
          <p:nvSpPr>
            <p:cNvPr id="139" name="Прямоугольник 138"/>
            <p:cNvSpPr/>
            <p:nvPr/>
          </p:nvSpPr>
          <p:spPr bwMode="auto">
            <a:xfrm>
              <a:off x="4525948" y="1252257"/>
              <a:ext cx="2314062" cy="85600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Интервал модельного времени</a:t>
              </a:r>
            </a:p>
          </p:txBody>
        </p:sp>
        <p:cxnSp>
          <p:nvCxnSpPr>
            <p:cNvPr id="155" name="Прямая соединительная линия 154"/>
            <p:cNvCxnSpPr/>
            <p:nvPr/>
          </p:nvCxnSpPr>
          <p:spPr bwMode="auto">
            <a:xfrm flipV="1">
              <a:off x="6274016" y="2120966"/>
              <a:ext cx="197434" cy="35053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56" name="Прямоугольник 55"/>
          <p:cNvSpPr/>
          <p:nvPr/>
        </p:nvSpPr>
        <p:spPr bwMode="auto">
          <a:xfrm>
            <a:off x="3069014" y="3357376"/>
            <a:ext cx="4018400" cy="43147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rgbClr val="FFFFFF"/>
                </a:solidFill>
              </a:rPr>
              <a:t>Дифлекс-куб данных </a:t>
            </a: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СЭТ-системы</a:t>
            </a:r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57" name="Group 26"/>
          <p:cNvGrpSpPr>
            <a:grpSpLocks/>
          </p:cNvGrpSpPr>
          <p:nvPr/>
        </p:nvGrpSpPr>
        <p:grpSpPr bwMode="auto">
          <a:xfrm>
            <a:off x="429195" y="2759531"/>
            <a:ext cx="8285611" cy="1791454"/>
            <a:chOff x="265" y="1929"/>
            <a:chExt cx="5169" cy="663"/>
          </a:xfrm>
        </p:grpSpPr>
        <p:sp>
          <p:nvSpPr>
            <p:cNvPr id="58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169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59" name="Rectangle 13"/>
            <p:cNvSpPr>
              <a:spLocks noChangeArrowheads="1"/>
            </p:cNvSpPr>
            <p:nvPr/>
          </p:nvSpPr>
          <p:spPr bwMode="auto">
            <a:xfrm>
              <a:off x="460" y="2000"/>
              <a:ext cx="4778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Целью гиперпараметрического развертывания является установление зависимости между каждым значением параметра одного слоя </a:t>
              </a:r>
              <a:r>
                <a:rPr lang="en-US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OLAP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-куба и соответствующими значениями параметров других слоев этого же </a:t>
              </a:r>
              <a:r>
                <a:rPr lang="en-US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OLAP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-куба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0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17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2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2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2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 autoUpdateAnimBg="0"/>
      <p:bldP spid="927756" grpId="0"/>
      <p:bldP spid="50" grpId="0" animBg="1"/>
      <p:bldP spid="24" grpId="0" animBg="1"/>
      <p:bldP spid="15" grpId="0" animBg="1"/>
      <p:bldP spid="119" grpId="0" animBg="1"/>
      <p:bldP spid="121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/>
          <p:cNvGrpSpPr>
            <a:grpSpLocks/>
          </p:cNvGrpSpPr>
          <p:nvPr/>
        </p:nvGrpSpPr>
        <p:grpSpPr bwMode="auto">
          <a:xfrm>
            <a:off x="96838" y="2871598"/>
            <a:ext cx="8950325" cy="1547813"/>
            <a:chOff x="114" y="1924"/>
            <a:chExt cx="5638" cy="97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114" y="1924"/>
              <a:ext cx="5638" cy="975"/>
            </a:xfrm>
            <a:prstGeom prst="roundRect">
              <a:avLst>
                <a:gd name="adj" fmla="val 1457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295" y="2029"/>
              <a:ext cx="5276" cy="75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dist">
                <a:spcBef>
                  <a:spcPct val="20000"/>
                </a:spcBef>
                <a:spcAft>
                  <a:spcPct val="20000"/>
                </a:spcAft>
                <a:defRPr/>
              </a:pPr>
              <a:r>
                <a:rPr lang="ru-RU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исследовании техники сложилось представление о трех научных картинах мира, первая из которых нацелена на изучение технических изделий, вторая – пространственно-технологических кластеров, а третья – организационно-технических (технико-экономических) систем</a:t>
              </a:r>
              <a:endParaRPr lang="ru-RU" sz="1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523529"/>
            <a:ext cx="8532000" cy="62439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801504"/>
            <a:ext cx="8532000" cy="568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979254"/>
            <a:ext cx="8532000" cy="5332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05343" y="2634724"/>
            <a:ext cx="8533315" cy="2021560"/>
            <a:chOff x="143" y="1682"/>
            <a:chExt cx="5476" cy="728"/>
          </a:xfrm>
        </p:grpSpPr>
        <p:sp>
          <p:nvSpPr>
            <p:cNvPr id="11" name="AutoShape 30"/>
            <p:cNvSpPr>
              <a:spLocks noChangeArrowheads="1"/>
            </p:cNvSpPr>
            <p:nvPr/>
          </p:nvSpPr>
          <p:spPr bwMode="auto">
            <a:xfrm>
              <a:off x="143" y="1682"/>
              <a:ext cx="5476" cy="728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347" y="1740"/>
              <a:ext cx="5068" cy="5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Современное осмысление понятия цифрового двойника распространяется только на отдельные технические изделия или пространственно-технологические кластеры, при этом остается открытым вопрос разработки концепции цифрового двойника организационно-технических систем</a:t>
              </a:r>
            </a:p>
          </p:txBody>
        </p:sp>
      </p:grpSp>
      <p:sp>
        <p:nvSpPr>
          <p:cNvPr id="551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33475" y="46343"/>
            <a:ext cx="6858000" cy="487362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СИСТЕМНЫЙ УРОВЕНЬ ЦИФРОВИЗАЦИИ</a:t>
            </a:r>
          </a:p>
        </p:txBody>
      </p:sp>
      <p:sp>
        <p:nvSpPr>
          <p:cNvPr id="9" name="Равнобедренный треугольник 8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155447"/>
            <a:ext cx="7920000" cy="498011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51940" name="Rectangle 4"/>
          <p:cNvSpPr>
            <a:spLocks noChangeArrowheads="1"/>
          </p:cNvSpPr>
          <p:nvPr/>
        </p:nvSpPr>
        <p:spPr bwMode="auto">
          <a:xfrm>
            <a:off x="6003247" y="1424833"/>
            <a:ext cx="2259009" cy="4441343"/>
          </a:xfrm>
          <a:prstGeom prst="rect">
            <a:avLst/>
          </a:prstGeom>
          <a:noFill/>
          <a:ln w="762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3038" y="2871598"/>
            <a:ext cx="8797925" cy="1547813"/>
            <a:chOff x="210" y="1924"/>
            <a:chExt cx="5542" cy="975"/>
          </a:xfrm>
        </p:grpSpPr>
        <p:sp>
          <p:nvSpPr>
            <p:cNvPr id="551943" name="AutoShape 7"/>
            <p:cNvSpPr>
              <a:spLocks noChangeArrowheads="1"/>
            </p:cNvSpPr>
            <p:nvPr/>
          </p:nvSpPr>
          <p:spPr bwMode="auto">
            <a:xfrm>
              <a:off x="210" y="1924"/>
              <a:ext cx="5542" cy="975"/>
            </a:xfrm>
            <a:prstGeom prst="roundRect">
              <a:avLst>
                <a:gd name="adj" fmla="val 1457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51944" name="Rectangle 8"/>
            <p:cNvSpPr>
              <a:spLocks noChangeArrowheads="1"/>
            </p:cNvSpPr>
            <p:nvPr/>
          </p:nvSpPr>
          <p:spPr bwMode="auto">
            <a:xfrm>
              <a:off x="391" y="2029"/>
              <a:ext cx="5179" cy="75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dist">
                <a:spcBef>
                  <a:spcPct val="20000"/>
                </a:spcBef>
                <a:spcAft>
                  <a:spcPct val="20000"/>
                </a:spcAft>
                <a:defRPr/>
              </a:pPr>
              <a:r>
                <a:rPr lang="ru-RU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Задача цифровизации организационно-технических и технико-экономических систем может быть успешно решена в рамках третьей научной картины мира с использованием модели техноценоза и универсальной методологии рангового анализа</a:t>
              </a:r>
              <a:r>
                <a:rPr 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негауссовых систем</a:t>
              </a:r>
              <a:endParaRPr lang="ru-RU" sz="1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8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77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55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250"/>
                            </p:stCondLst>
                            <p:childTnLst>
                              <p:par>
                                <p:cTn id="50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8" grpId="0"/>
      <p:bldP spid="9" grpId="0" animBg="1"/>
      <p:bldP spid="5519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26"/>
          <p:cNvGrpSpPr>
            <a:grpSpLocks/>
          </p:cNvGrpSpPr>
          <p:nvPr/>
        </p:nvGrpSpPr>
        <p:grpSpPr bwMode="auto">
          <a:xfrm>
            <a:off x="314229" y="2759531"/>
            <a:ext cx="8515542" cy="1791454"/>
            <a:chOff x="192" y="1929"/>
            <a:chExt cx="5326" cy="663"/>
          </a:xfrm>
        </p:grpSpPr>
        <p:sp>
          <p:nvSpPr>
            <p:cNvPr id="147" name="AutoShape 12"/>
            <p:cNvSpPr>
              <a:spLocks noChangeArrowheads="1"/>
            </p:cNvSpPr>
            <p:nvPr/>
          </p:nvSpPr>
          <p:spPr bwMode="auto">
            <a:xfrm>
              <a:off x="192" y="1929"/>
              <a:ext cx="5326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48" name="Rectangle 13"/>
            <p:cNvSpPr>
              <a:spLocks noChangeArrowheads="1"/>
            </p:cNvSpPr>
            <p:nvPr/>
          </p:nvSpPr>
          <p:spPr bwMode="auto">
            <a:xfrm>
              <a:off x="434" y="2000"/>
              <a:ext cx="4842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Темпорально строго согласованное гиперпараметрическое развертывание каждого из двумерных слоев исходного </a:t>
              </a:r>
              <a:r>
                <a:rPr lang="en-US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OLAP-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куба в трехмерный куб формирует четырехмерный объект – тессеракт 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 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по электропотреблению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87624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ТЕССЕРАКТ ДАННЫХ ПО ЭЛЕКТРОПОТРЕБЛЕНИЮ</a:t>
            </a:r>
          </a:p>
        </p:txBody>
      </p:sp>
      <p:grpSp>
        <p:nvGrpSpPr>
          <p:cNvPr id="37" name="Группа 36"/>
          <p:cNvGrpSpPr>
            <a:grpSpLocks noChangeAspect="1"/>
          </p:cNvGrpSpPr>
          <p:nvPr/>
        </p:nvGrpSpPr>
        <p:grpSpPr>
          <a:xfrm>
            <a:off x="1579807" y="1475081"/>
            <a:ext cx="6049698" cy="4502568"/>
            <a:chOff x="65318" y="638493"/>
            <a:chExt cx="8066264" cy="60034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8" y="63849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90" y="76400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2" y="88950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34" y="102318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6" y="114868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78" y="127419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50" y="139970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22" y="1525213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694" y="1650721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366" y="1776229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038" y="1901737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10" y="2027245"/>
              <a:ext cx="6595872" cy="46146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15" name="AutoShape 18"/>
          <p:cNvSpPr>
            <a:spLocks noChangeArrowheads="1"/>
          </p:cNvSpPr>
          <p:nvPr/>
        </p:nvSpPr>
        <p:spPr bwMode="auto">
          <a:xfrm>
            <a:off x="315835" y="577258"/>
            <a:ext cx="8496000" cy="6156000"/>
          </a:xfrm>
          <a:prstGeom prst="roundRect">
            <a:avLst>
              <a:gd name="adj" fmla="val 2544"/>
            </a:avLst>
          </a:pr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8108" y="2677011"/>
            <a:ext cx="5147969" cy="3837528"/>
            <a:chOff x="2027808" y="1861946"/>
            <a:chExt cx="5147969" cy="3837528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2027808" y="1861946"/>
              <a:ext cx="5127746" cy="3820826"/>
              <a:chOff x="2027808" y="1861946"/>
              <a:chExt cx="5127746" cy="3820826"/>
            </a:xfrm>
          </p:grpSpPr>
          <p:cxnSp>
            <p:nvCxnSpPr>
              <p:cNvPr id="20" name="Прямая соединительная линия 19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60" name="Прямая соединительная линия 59"/>
              <p:cNvCxnSpPr/>
              <p:nvPr/>
            </p:nvCxnSpPr>
            <p:spPr bwMode="auto">
              <a:xfrm>
                <a:off x="6211349" y="4732097"/>
                <a:ext cx="944205" cy="9506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63" name="Прямая соединительная линия 62"/>
              <p:cNvCxnSpPr/>
              <p:nvPr/>
            </p:nvCxnSpPr>
            <p:spPr bwMode="auto">
              <a:xfrm flipH="1" flipV="1">
                <a:off x="6203640" y="1861946"/>
                <a:ext cx="8275" cy="285707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sp>
          <p:nvSpPr>
            <p:cNvPr id="15" name="Куб 14"/>
            <p:cNvSpPr>
              <a:spLocks noChangeAspect="1"/>
            </p:cNvSpPr>
            <p:nvPr/>
          </p:nvSpPr>
          <p:spPr bwMode="auto">
            <a:xfrm flipH="1">
              <a:off x="2033536" y="1872291"/>
              <a:ext cx="5142241" cy="3827183"/>
            </a:xfrm>
            <a:prstGeom prst="cub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370012" y="1526862"/>
            <a:ext cx="5147969" cy="3837528"/>
            <a:chOff x="2027808" y="1861946"/>
            <a:chExt cx="5147969" cy="3837528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2027808" y="1861946"/>
              <a:ext cx="5127746" cy="3820826"/>
              <a:chOff x="2027808" y="1861946"/>
              <a:chExt cx="5127746" cy="3820826"/>
            </a:xfrm>
          </p:grpSpPr>
          <p:cxnSp>
            <p:nvCxnSpPr>
              <p:cNvPr id="51" name="Прямая соединительная линия 50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52" name="Прямая соединительная линия 51"/>
              <p:cNvCxnSpPr/>
              <p:nvPr/>
            </p:nvCxnSpPr>
            <p:spPr bwMode="auto">
              <a:xfrm>
                <a:off x="6211349" y="4732097"/>
                <a:ext cx="944205" cy="9506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53" name="Прямая соединительная линия 52"/>
              <p:cNvCxnSpPr/>
              <p:nvPr/>
            </p:nvCxnSpPr>
            <p:spPr bwMode="auto">
              <a:xfrm flipH="1" flipV="1">
                <a:off x="6203640" y="1861946"/>
                <a:ext cx="8275" cy="285707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sp>
          <p:nvSpPr>
            <p:cNvPr id="49" name="Куб 48"/>
            <p:cNvSpPr>
              <a:spLocks noChangeAspect="1"/>
            </p:cNvSpPr>
            <p:nvPr/>
          </p:nvSpPr>
          <p:spPr bwMode="auto">
            <a:xfrm flipH="1">
              <a:off x="2033536" y="1872291"/>
              <a:ext cx="5142241" cy="3827183"/>
            </a:xfrm>
            <a:prstGeom prst="cub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00075" y="1537372"/>
            <a:ext cx="7917906" cy="4977167"/>
            <a:chOff x="600075" y="1455732"/>
            <a:chExt cx="7917906" cy="4977167"/>
          </a:xfrm>
        </p:grpSpPr>
        <p:cxnSp>
          <p:nvCxnSpPr>
            <p:cNvPr id="57" name="Прямая соединительная линия 56"/>
            <p:cNvCxnSpPr/>
            <p:nvPr/>
          </p:nvCxnSpPr>
          <p:spPr bwMode="auto">
            <a:xfrm flipV="1">
              <a:off x="5745854" y="5282750"/>
              <a:ext cx="2772127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61" name="Прямая соединительная линия 60"/>
            <p:cNvCxnSpPr/>
            <p:nvPr/>
          </p:nvCxnSpPr>
          <p:spPr bwMode="auto">
            <a:xfrm flipV="1">
              <a:off x="1579807" y="5282750"/>
              <a:ext cx="2774214" cy="11334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64" name="Прямая соединительная линия 63"/>
            <p:cNvCxnSpPr/>
            <p:nvPr/>
          </p:nvCxnSpPr>
          <p:spPr bwMode="auto">
            <a:xfrm flipV="1">
              <a:off x="4793940" y="4285002"/>
              <a:ext cx="2772534" cy="117614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67" name="Прямая соединительная линия 66"/>
            <p:cNvCxnSpPr/>
            <p:nvPr/>
          </p:nvCxnSpPr>
          <p:spPr bwMode="auto">
            <a:xfrm flipV="1">
              <a:off x="661530" y="1455732"/>
              <a:ext cx="2723923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0" name="Прямая соединительная линия 69"/>
            <p:cNvCxnSpPr/>
            <p:nvPr/>
          </p:nvCxnSpPr>
          <p:spPr bwMode="auto">
            <a:xfrm flipV="1">
              <a:off x="1578429" y="2435006"/>
              <a:ext cx="2775592" cy="11501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3" name="Прямая соединительная линия 72"/>
            <p:cNvCxnSpPr/>
            <p:nvPr/>
          </p:nvCxnSpPr>
          <p:spPr bwMode="auto">
            <a:xfrm flipV="1">
              <a:off x="5745854" y="2435005"/>
              <a:ext cx="2751904" cy="1150148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1" name="Прямая соединительная линия 80"/>
            <p:cNvCxnSpPr/>
            <p:nvPr/>
          </p:nvCxnSpPr>
          <p:spPr bwMode="auto">
            <a:xfrm flipV="1">
              <a:off x="4814570" y="1487572"/>
              <a:ext cx="2714681" cy="1118144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2" name="Прямая соединительная линия 81"/>
            <p:cNvCxnSpPr/>
            <p:nvPr/>
          </p:nvCxnSpPr>
          <p:spPr bwMode="auto">
            <a:xfrm flipV="1">
              <a:off x="600075" y="4322440"/>
              <a:ext cx="2769937" cy="114308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66" name="Группа 65"/>
          <p:cNvGrpSpPr/>
          <p:nvPr/>
        </p:nvGrpSpPr>
        <p:grpSpPr>
          <a:xfrm>
            <a:off x="2739412" y="1789447"/>
            <a:ext cx="5147969" cy="3830725"/>
            <a:chOff x="2027808" y="1872291"/>
            <a:chExt cx="5147969" cy="3830725"/>
          </a:xfr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68" name="Группа 67"/>
            <p:cNvGrpSpPr/>
            <p:nvPr/>
          </p:nvGrpSpPr>
          <p:grpSpPr>
            <a:xfrm>
              <a:off x="2027808" y="1872291"/>
              <a:ext cx="5147969" cy="3830725"/>
              <a:chOff x="2027808" y="1872291"/>
              <a:chExt cx="5147969" cy="3830725"/>
            </a:xfrm>
            <a:grpFill/>
          </p:grpSpPr>
          <p:cxnSp>
            <p:nvCxnSpPr>
              <p:cNvPr id="71" name="Прямая соединительная линия 70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72" name="Прямая соединительная линия 71"/>
              <p:cNvCxnSpPr/>
              <p:nvPr/>
            </p:nvCxnSpPr>
            <p:spPr bwMode="auto">
              <a:xfrm>
                <a:off x="6211349" y="4732097"/>
                <a:ext cx="964428" cy="970919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74" name="Прямая соединительная линия 73"/>
              <p:cNvCxnSpPr/>
              <p:nvPr/>
            </p:nvCxnSpPr>
            <p:spPr bwMode="auto">
              <a:xfrm flipH="1" flipV="1">
                <a:off x="6207777" y="1872291"/>
                <a:ext cx="4139" cy="2846729"/>
              </a:xfrm>
              <a:prstGeom prst="lin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</p:cxnSp>
        </p:grpSp>
        <p:sp>
          <p:nvSpPr>
            <p:cNvPr id="69" name="Куб 68"/>
            <p:cNvSpPr>
              <a:spLocks noChangeAspect="1"/>
            </p:cNvSpPr>
            <p:nvPr/>
          </p:nvSpPr>
          <p:spPr bwMode="auto">
            <a:xfrm flipH="1">
              <a:off x="2033536" y="1872291"/>
              <a:ext cx="5142241" cy="3827183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48765" y="1792988"/>
            <a:ext cx="2745156" cy="3827183"/>
            <a:chOff x="1579365" y="1551258"/>
            <a:chExt cx="2745156" cy="3827183"/>
          </a:xfrm>
        </p:grpSpPr>
        <p:sp>
          <p:nvSpPr>
            <p:cNvPr id="76" name="Параллелограмм 75"/>
            <p:cNvSpPr/>
            <p:nvPr/>
          </p:nvSpPr>
          <p:spPr bwMode="auto">
            <a:xfrm rot="5400000">
              <a:off x="1933633" y="2987554"/>
              <a:ext cx="3827183" cy="954592"/>
            </a:xfrm>
            <a:prstGeom prst="parallelogram">
              <a:avLst>
                <a:gd name="adj" fmla="val 99489"/>
              </a:avLst>
            </a:prstGeom>
            <a:ln w="127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Штриховая стрелка вправо 16"/>
            <p:cNvSpPr/>
            <p:nvPr/>
          </p:nvSpPr>
          <p:spPr bwMode="auto">
            <a:xfrm rot="20232617">
              <a:off x="1579365" y="3738093"/>
              <a:ext cx="2363928" cy="537751"/>
            </a:xfrm>
            <a:prstGeom prst="stripedRightArrow">
              <a:avLst>
                <a:gd name="adj1" fmla="val 50000"/>
                <a:gd name="adj2" fmla="val 66217"/>
              </a:avLst>
            </a:prstGeom>
            <a:ln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2" name="Параллелограмм 61"/>
          <p:cNvSpPr/>
          <p:nvPr/>
        </p:nvSpPr>
        <p:spPr bwMode="auto">
          <a:xfrm rot="5400000">
            <a:off x="-814470" y="4148126"/>
            <a:ext cx="3827183" cy="954592"/>
          </a:xfrm>
          <a:prstGeom prst="parallelogram">
            <a:avLst>
              <a:gd name="adj" fmla="val 99489"/>
            </a:avLst>
          </a:prstGeom>
          <a:ln w="127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285362" y="1462951"/>
            <a:ext cx="4048446" cy="4695600"/>
            <a:chOff x="3203830" y="2087864"/>
            <a:chExt cx="4048446" cy="4695600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203830" y="2087864"/>
              <a:ext cx="2981646" cy="3628800"/>
              <a:chOff x="3203830" y="2087864"/>
              <a:chExt cx="2981646" cy="3628800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03" name="Прямоугольник 102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04" name="Прямоугольник 103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05" name="Прямоугольник 104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00" name="Группа 99"/>
            <p:cNvGrpSpPr/>
            <p:nvPr/>
          </p:nvGrpSpPr>
          <p:grpSpPr>
            <a:xfrm>
              <a:off x="3356230" y="2240264"/>
              <a:ext cx="2981646" cy="3628800"/>
              <a:chOff x="3203830" y="2087864"/>
              <a:chExt cx="2981646" cy="3628800"/>
            </a:xfrm>
          </p:grpSpPr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02" name="Прямоугольник 101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06" name="Прямоугольник 105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07" name="Прямоугольник 106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08" name="Группа 107"/>
            <p:cNvGrpSpPr/>
            <p:nvPr/>
          </p:nvGrpSpPr>
          <p:grpSpPr>
            <a:xfrm>
              <a:off x="3508630" y="2392664"/>
              <a:ext cx="2981646" cy="3628800"/>
              <a:chOff x="3203830" y="2087864"/>
              <a:chExt cx="2981646" cy="3628800"/>
            </a:xfrm>
          </p:grpSpPr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10" name="Прямоугольник 109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11" name="Прямоугольник 110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12" name="Прямоугольник 111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13" name="Группа 112"/>
            <p:cNvGrpSpPr/>
            <p:nvPr/>
          </p:nvGrpSpPr>
          <p:grpSpPr>
            <a:xfrm>
              <a:off x="3661030" y="2545064"/>
              <a:ext cx="2981646" cy="3628800"/>
              <a:chOff x="3203830" y="2087864"/>
              <a:chExt cx="2981646" cy="3628800"/>
            </a:xfrm>
          </p:grpSpPr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16" name="Прямоугольник 115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17" name="Прямоугольник 116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18" name="Прямоугольник 117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19" name="Группа 118"/>
            <p:cNvGrpSpPr/>
            <p:nvPr/>
          </p:nvGrpSpPr>
          <p:grpSpPr>
            <a:xfrm>
              <a:off x="3813430" y="2697464"/>
              <a:ext cx="2981646" cy="3628800"/>
              <a:chOff x="3203830" y="2087864"/>
              <a:chExt cx="2981646" cy="3628800"/>
            </a:xfrm>
          </p:grpSpPr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22" name="Прямоугольник 121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23" name="Прямоугольник 122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24" name="Прямоугольник 123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25" name="Группа 124"/>
            <p:cNvGrpSpPr/>
            <p:nvPr/>
          </p:nvGrpSpPr>
          <p:grpSpPr>
            <a:xfrm>
              <a:off x="3965830" y="2849864"/>
              <a:ext cx="2981646" cy="3628800"/>
              <a:chOff x="3203830" y="2087864"/>
              <a:chExt cx="2981646" cy="3628800"/>
            </a:xfrm>
          </p:grpSpPr>
          <p:pic>
            <p:nvPicPr>
              <p:cNvPr id="126" name="Рисунок 12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27" name="Прямоугольник 126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28" name="Прямоугольник 127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29" name="Прямоугольник 128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30" name="Группа 129"/>
            <p:cNvGrpSpPr/>
            <p:nvPr/>
          </p:nvGrpSpPr>
          <p:grpSpPr>
            <a:xfrm>
              <a:off x="4118230" y="3002264"/>
              <a:ext cx="2981646" cy="3628800"/>
              <a:chOff x="3203830" y="2087864"/>
              <a:chExt cx="2981646" cy="3628800"/>
            </a:xfrm>
          </p:grpSpPr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32" name="Прямоугольник 131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33" name="Прямоугольник 132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34" name="Прямоугольник 133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  <p:grpSp>
          <p:nvGrpSpPr>
            <p:cNvPr id="135" name="Группа 134"/>
            <p:cNvGrpSpPr/>
            <p:nvPr/>
          </p:nvGrpSpPr>
          <p:grpSpPr>
            <a:xfrm>
              <a:off x="4270630" y="3154664"/>
              <a:ext cx="2981646" cy="3628800"/>
              <a:chOff x="3203830" y="2087864"/>
              <a:chExt cx="2981646" cy="3628800"/>
            </a:xfrm>
          </p:grpSpPr>
          <p:pic>
            <p:nvPicPr>
              <p:cNvPr id="136" name="Рисунок 13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90488" flipH="1">
                <a:off x="3552330" y="2087864"/>
                <a:ext cx="2482598" cy="36288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37" name="Прямоугольник 136"/>
              <p:cNvSpPr/>
              <p:nvPr/>
            </p:nvSpPr>
            <p:spPr bwMode="auto">
              <a:xfrm rot="20279359">
                <a:off x="3203830" y="2650933"/>
                <a:ext cx="557194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Ранг</a:t>
                </a:r>
              </a:p>
            </p:txBody>
          </p:sp>
          <p:sp>
            <p:nvSpPr>
              <p:cNvPr id="138" name="Прямоугольник 137"/>
              <p:cNvSpPr/>
              <p:nvPr/>
            </p:nvSpPr>
            <p:spPr bwMode="auto">
              <a:xfrm rot="20279359">
                <a:off x="4499900" y="5170737"/>
                <a:ext cx="1685576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Дифлекс-параметр</a:t>
                </a:r>
              </a:p>
            </p:txBody>
          </p:sp>
          <p:sp>
            <p:nvSpPr>
              <p:cNvPr id="139" name="Прямоугольник 138"/>
              <p:cNvSpPr/>
              <p:nvPr/>
            </p:nvSpPr>
            <p:spPr bwMode="auto">
              <a:xfrm rot="20279359">
                <a:off x="5477929" y="3665505"/>
                <a:ext cx="437993" cy="288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36000" tIns="36000" rIns="36000" bIns="3600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ru-RU" sz="1200" dirty="0">
                    <a:solidFill>
                      <a:srgbClr val="FFFFFF"/>
                    </a:solidFill>
                  </a:rPr>
                  <a:t>ЭП</a:t>
                </a:r>
              </a:p>
            </p:txBody>
          </p:sp>
        </p:grpSp>
      </p:grpSp>
      <p:grpSp>
        <p:nvGrpSpPr>
          <p:cNvPr id="90" name="Группа 89"/>
          <p:cNvGrpSpPr/>
          <p:nvPr/>
        </p:nvGrpSpPr>
        <p:grpSpPr>
          <a:xfrm>
            <a:off x="502102" y="5009014"/>
            <a:ext cx="1561573" cy="1165130"/>
            <a:chOff x="587794" y="4914883"/>
            <a:chExt cx="1816251" cy="1350110"/>
          </a:xfrm>
        </p:grpSpPr>
        <p:sp>
          <p:nvSpPr>
            <p:cNvPr id="91" name="Прямоугольник 90"/>
            <p:cNvSpPr/>
            <p:nvPr/>
          </p:nvSpPr>
          <p:spPr bwMode="auto">
            <a:xfrm>
              <a:off x="587794" y="5388968"/>
              <a:ext cx="1816251" cy="87602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Ранг техноценоза</a:t>
              </a:r>
            </a:p>
          </p:txBody>
        </p:sp>
        <p:cxnSp>
          <p:nvCxnSpPr>
            <p:cNvPr id="92" name="Прямая соединительная линия 91"/>
            <p:cNvCxnSpPr/>
            <p:nvPr/>
          </p:nvCxnSpPr>
          <p:spPr bwMode="auto">
            <a:xfrm flipV="1">
              <a:off x="1094865" y="4914883"/>
              <a:ext cx="739049" cy="47408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65" name="Прямоугольник 64"/>
          <p:cNvSpPr/>
          <p:nvPr/>
        </p:nvSpPr>
        <p:spPr bwMode="auto">
          <a:xfrm rot="2593952">
            <a:off x="240439" y="3752468"/>
            <a:ext cx="1732210" cy="432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rgbClr val="FFFFFF"/>
                </a:solidFill>
              </a:rPr>
              <a:t>Дифлекс-слой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988363" y="2769032"/>
            <a:ext cx="1392609" cy="756000"/>
            <a:chOff x="4396608" y="1252257"/>
            <a:chExt cx="1342171" cy="856007"/>
          </a:xfrm>
        </p:grpSpPr>
        <p:sp>
          <p:nvSpPr>
            <p:cNvPr id="94" name="Прямоугольник 93"/>
            <p:cNvSpPr/>
            <p:nvPr/>
          </p:nvSpPr>
          <p:spPr bwMode="auto">
            <a:xfrm>
              <a:off x="4525948" y="1252257"/>
              <a:ext cx="1212831" cy="85600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Интервал времени</a:t>
              </a:r>
            </a:p>
          </p:txBody>
        </p:sp>
        <p:cxnSp>
          <p:nvCxnSpPr>
            <p:cNvPr id="95" name="Прямая соединительная линия 94"/>
            <p:cNvCxnSpPr/>
            <p:nvPr/>
          </p:nvCxnSpPr>
          <p:spPr bwMode="auto">
            <a:xfrm flipV="1">
              <a:off x="4396608" y="1370893"/>
              <a:ext cx="129339" cy="17343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97" name="Группа 96"/>
          <p:cNvGrpSpPr/>
          <p:nvPr/>
        </p:nvGrpSpPr>
        <p:grpSpPr>
          <a:xfrm>
            <a:off x="2218625" y="5858004"/>
            <a:ext cx="3285346" cy="662353"/>
            <a:chOff x="4653475" y="6012548"/>
            <a:chExt cx="5199361" cy="662353"/>
          </a:xfrm>
        </p:grpSpPr>
        <p:sp>
          <p:nvSpPr>
            <p:cNvPr id="98" name="Прямоугольник 97"/>
            <p:cNvSpPr/>
            <p:nvPr/>
          </p:nvSpPr>
          <p:spPr bwMode="auto">
            <a:xfrm>
              <a:off x="4653475" y="6012548"/>
              <a:ext cx="5199361" cy="43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Идентификатор слоя данных</a:t>
              </a:r>
            </a:p>
          </p:txBody>
        </p:sp>
        <p:cxnSp>
          <p:nvCxnSpPr>
            <p:cNvPr id="99" name="Прямая соединительная линия 98"/>
            <p:cNvCxnSpPr/>
            <p:nvPr/>
          </p:nvCxnSpPr>
          <p:spPr bwMode="auto">
            <a:xfrm flipH="1" flipV="1">
              <a:off x="5331299" y="6451949"/>
              <a:ext cx="130622" cy="22295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75" name="Прямоугольник 74"/>
          <p:cNvSpPr/>
          <p:nvPr/>
        </p:nvSpPr>
        <p:spPr bwMode="auto">
          <a:xfrm>
            <a:off x="3723676" y="2026724"/>
            <a:ext cx="2504101" cy="45564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rgbClr val="FFFFFF"/>
                </a:solidFill>
              </a:rPr>
              <a:t>Дифлекс-куб данных</a:t>
            </a:r>
          </a:p>
        </p:txBody>
      </p:sp>
      <p:grpSp>
        <p:nvGrpSpPr>
          <p:cNvPr id="85" name="Группа 84"/>
          <p:cNvGrpSpPr/>
          <p:nvPr/>
        </p:nvGrpSpPr>
        <p:grpSpPr>
          <a:xfrm>
            <a:off x="5988457" y="2743203"/>
            <a:ext cx="2412588" cy="662091"/>
            <a:chOff x="4073848" y="991726"/>
            <a:chExt cx="2110428" cy="749678"/>
          </a:xfrm>
        </p:grpSpPr>
        <p:sp>
          <p:nvSpPr>
            <p:cNvPr id="89" name="Прямоугольник 88"/>
            <p:cNvSpPr/>
            <p:nvPr/>
          </p:nvSpPr>
          <p:spPr bwMode="auto">
            <a:xfrm>
              <a:off x="4073848" y="1252257"/>
              <a:ext cx="2110428" cy="48914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Электропотребление</a:t>
              </a:r>
            </a:p>
          </p:txBody>
        </p:sp>
        <p:cxnSp>
          <p:nvCxnSpPr>
            <p:cNvPr id="96" name="Прямая соединительная линия 95"/>
            <p:cNvCxnSpPr/>
            <p:nvPr/>
          </p:nvCxnSpPr>
          <p:spPr bwMode="auto">
            <a:xfrm>
              <a:off x="4734336" y="991726"/>
              <a:ext cx="73704" cy="26199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77" name="Группа 76"/>
          <p:cNvGrpSpPr/>
          <p:nvPr/>
        </p:nvGrpSpPr>
        <p:grpSpPr>
          <a:xfrm rot="20279359">
            <a:off x="1800582" y="4075635"/>
            <a:ext cx="1782417" cy="936749"/>
            <a:chOff x="4384853" y="908638"/>
            <a:chExt cx="1794555" cy="1060674"/>
          </a:xfrm>
        </p:grpSpPr>
        <p:sp>
          <p:nvSpPr>
            <p:cNvPr id="83" name="Прямоугольник 82"/>
            <p:cNvSpPr/>
            <p:nvPr/>
          </p:nvSpPr>
          <p:spPr bwMode="auto">
            <a:xfrm>
              <a:off x="4384853" y="1234023"/>
              <a:ext cx="1794555" cy="73528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Развертывание данных</a:t>
              </a:r>
            </a:p>
          </p:txBody>
        </p:sp>
        <p:cxnSp>
          <p:nvCxnSpPr>
            <p:cNvPr id="84" name="Прямая соединительная линия 83"/>
            <p:cNvCxnSpPr>
              <a:endCxn id="83" idx="0"/>
            </p:cNvCxnSpPr>
            <p:nvPr/>
          </p:nvCxnSpPr>
          <p:spPr bwMode="auto">
            <a:xfrm rot="1320641">
              <a:off x="5195571" y="908638"/>
              <a:ext cx="142828" cy="30645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121" name="Прямоугольник 120"/>
          <p:cNvSpPr/>
          <p:nvPr/>
        </p:nvSpPr>
        <p:spPr bwMode="auto">
          <a:xfrm>
            <a:off x="2706843" y="785002"/>
            <a:ext cx="3735788" cy="431477"/>
          </a:xfrm>
          <a:prstGeom prst="rect">
            <a:avLst/>
          </a:prstGeom>
          <a:solidFill>
            <a:srgbClr val="0000CC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>
                <a:solidFill>
                  <a:srgbClr val="FFFFFF"/>
                </a:solidFill>
              </a:rPr>
              <a:t>Тессеракт данных техноценоза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600075" y="1216221"/>
            <a:ext cx="1618850" cy="1471135"/>
            <a:chOff x="790106" y="1252257"/>
            <a:chExt cx="1243430" cy="1471135"/>
          </a:xfrm>
        </p:grpSpPr>
        <p:sp>
          <p:nvSpPr>
            <p:cNvPr id="167" name="Прямоугольник 166"/>
            <p:cNvSpPr/>
            <p:nvPr/>
          </p:nvSpPr>
          <p:spPr bwMode="auto">
            <a:xfrm>
              <a:off x="790106" y="1252257"/>
              <a:ext cx="1117725" cy="716332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Грань тессеракта</a:t>
              </a: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 bwMode="auto">
            <a:xfrm>
              <a:off x="1780315" y="1968589"/>
              <a:ext cx="253221" cy="754803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86" name="Группа 85"/>
          <p:cNvGrpSpPr/>
          <p:nvPr/>
        </p:nvGrpSpPr>
        <p:grpSpPr>
          <a:xfrm flipH="1">
            <a:off x="7073540" y="908278"/>
            <a:ext cx="1455194" cy="1024275"/>
            <a:chOff x="771293" y="1252257"/>
            <a:chExt cx="1117725" cy="1024275"/>
          </a:xfrm>
        </p:grpSpPr>
        <p:sp>
          <p:nvSpPr>
            <p:cNvPr id="87" name="Прямоугольник 86"/>
            <p:cNvSpPr/>
            <p:nvPr/>
          </p:nvSpPr>
          <p:spPr bwMode="auto">
            <a:xfrm>
              <a:off x="771293" y="1252257"/>
              <a:ext cx="1117725" cy="716332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Грань тессеракта</a:t>
              </a:r>
            </a:p>
          </p:txBody>
        </p:sp>
        <p:cxnSp>
          <p:nvCxnSpPr>
            <p:cNvPr id="88" name="Прямая соединительная линия 87"/>
            <p:cNvCxnSpPr/>
            <p:nvPr/>
          </p:nvCxnSpPr>
          <p:spPr bwMode="auto">
            <a:xfrm>
              <a:off x="1140688" y="1968589"/>
              <a:ext cx="61613" cy="307943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140" name="Группа 139"/>
          <p:cNvGrpSpPr/>
          <p:nvPr/>
        </p:nvGrpSpPr>
        <p:grpSpPr>
          <a:xfrm rot="20231515" flipH="1">
            <a:off x="6756491" y="5750025"/>
            <a:ext cx="1944830" cy="587878"/>
            <a:chOff x="291472" y="1057552"/>
            <a:chExt cx="1493812" cy="587878"/>
          </a:xfrm>
        </p:grpSpPr>
        <p:sp>
          <p:nvSpPr>
            <p:cNvPr id="141" name="Прямоугольник 140"/>
            <p:cNvSpPr/>
            <p:nvPr/>
          </p:nvSpPr>
          <p:spPr bwMode="auto">
            <a:xfrm>
              <a:off x="291472" y="1213430"/>
              <a:ext cx="1493812" cy="432000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Грань тессеракта</a:t>
              </a:r>
            </a:p>
          </p:txBody>
        </p:sp>
        <p:cxnSp>
          <p:nvCxnSpPr>
            <p:cNvPr id="142" name="Прямая соединительная линия 141"/>
            <p:cNvCxnSpPr/>
            <p:nvPr/>
          </p:nvCxnSpPr>
          <p:spPr bwMode="auto">
            <a:xfrm rot="20231515" flipH="1">
              <a:off x="1301692" y="1057552"/>
              <a:ext cx="118896" cy="122476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143" name="Group 26"/>
          <p:cNvGrpSpPr>
            <a:grpSpLocks/>
          </p:cNvGrpSpPr>
          <p:nvPr/>
        </p:nvGrpSpPr>
        <p:grpSpPr bwMode="auto">
          <a:xfrm>
            <a:off x="53975" y="2951996"/>
            <a:ext cx="9036051" cy="1406525"/>
            <a:chOff x="6" y="1929"/>
            <a:chExt cx="5692" cy="663"/>
          </a:xfrm>
        </p:grpSpPr>
        <p:sp>
          <p:nvSpPr>
            <p:cNvPr id="144" name="AutoShape 12"/>
            <p:cNvSpPr>
              <a:spLocks noChangeArrowheads="1"/>
            </p:cNvSpPr>
            <p:nvPr/>
          </p:nvSpPr>
          <p:spPr bwMode="auto">
            <a:xfrm>
              <a:off x="6" y="1929"/>
              <a:ext cx="5692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5" name="Rectangle 13"/>
            <p:cNvSpPr>
              <a:spLocks noChangeArrowheads="1"/>
            </p:cNvSpPr>
            <p:nvPr/>
          </p:nvSpPr>
          <p:spPr bwMode="auto">
            <a:xfrm>
              <a:off x="169" y="2004"/>
              <a:ext cx="5365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Гиперкубирование данных – способ создания, долговременного хранения и интерактивного анализа четырехмерного массива данных СЭТ-системы по электропотреблению в тессеракте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4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21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8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9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4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6" grpId="0" autoUpdateAnimBg="0"/>
      <p:bldP spid="115" grpId="0" animBg="1" autoUpdateAnimBg="0"/>
      <p:bldP spid="50" grpId="0" animBg="1"/>
      <p:bldP spid="62" grpId="0" animBg="1"/>
      <p:bldP spid="65" grpId="0" animBg="1"/>
      <p:bldP spid="75" grpId="0" animBg="1"/>
      <p:bldP spid="1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6"/>
          <p:cNvGrpSpPr>
            <a:grpSpLocks/>
          </p:cNvGrpSpPr>
          <p:nvPr/>
        </p:nvGrpSpPr>
        <p:grpSpPr bwMode="auto">
          <a:xfrm>
            <a:off x="441297" y="2943325"/>
            <a:ext cx="8261407" cy="1484963"/>
            <a:chOff x="265" y="1929"/>
            <a:chExt cx="4727" cy="563"/>
          </a:xfrm>
        </p:grpSpPr>
        <p:sp>
          <p:nvSpPr>
            <p:cNvPr id="51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4727" cy="563"/>
            </a:xfrm>
            <a:prstGeom prst="roundRect">
              <a:avLst>
                <a:gd name="adj" fmla="val 1842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481" y="2005"/>
              <a:ext cx="4294" cy="41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Цифровой двойник СЭТ-системы можно представить как взаимосвязанную совокупность цифрового профиля и формирующего профиль программного функционала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75" y="864985"/>
            <a:ext cx="6943044" cy="561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1" y="864985"/>
            <a:ext cx="7153512" cy="561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79" y="863185"/>
            <a:ext cx="6466036" cy="5623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864985"/>
            <a:ext cx="6603194" cy="5619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3068600" y="2487546"/>
            <a:ext cx="3013838" cy="2396521"/>
            <a:chOff x="2671414" y="2426716"/>
            <a:chExt cx="3013838" cy="2396521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584" y="3517169"/>
              <a:ext cx="1534668" cy="13060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414" y="3491261"/>
              <a:ext cx="1531620" cy="13319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632" y="2426716"/>
              <a:ext cx="1531620" cy="12031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414" y="2426716"/>
              <a:ext cx="1575054" cy="12748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2" name="Группа 1"/>
          <p:cNvGrpSpPr/>
          <p:nvPr/>
        </p:nvGrpSpPr>
        <p:grpSpPr>
          <a:xfrm>
            <a:off x="77563" y="609178"/>
            <a:ext cx="8995912" cy="6153257"/>
            <a:chOff x="77563" y="609178"/>
            <a:chExt cx="8995912" cy="615325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3" y="609178"/>
              <a:ext cx="2953226" cy="23902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725" y="609178"/>
              <a:ext cx="3042750" cy="23902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3" y="4264980"/>
              <a:ext cx="2871788" cy="249745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972" y="4313557"/>
              <a:ext cx="2877503" cy="244887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2930750" y="2467326"/>
            <a:ext cx="3281694" cy="2414919"/>
            <a:chOff x="2944527" y="2306168"/>
            <a:chExt cx="3281694" cy="241491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527" y="2306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0527" y="2342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527" y="2378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527" y="2414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8527" y="2450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527" y="2486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527" y="2522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527" y="2558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527" y="2594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527" y="2630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527" y="2666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0527" y="2702168"/>
              <a:ext cx="2885694" cy="201891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5" name="Овал 4"/>
          <p:cNvSpPr/>
          <p:nvPr/>
        </p:nvSpPr>
        <p:spPr bwMode="auto">
          <a:xfrm>
            <a:off x="77563" y="609178"/>
            <a:ext cx="8995912" cy="615325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388087" y="997831"/>
            <a:ext cx="8352065" cy="5461908"/>
          </a:xfrm>
          <a:prstGeom prst="roundRect">
            <a:avLst>
              <a:gd name="adj" fmla="val 1939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4" y="1155321"/>
            <a:ext cx="655130" cy="5146929"/>
          </a:xfrm>
          <a:prstGeom prst="rect">
            <a:avLst/>
          </a:prstGeom>
          <a:ln w="12700">
            <a:noFill/>
          </a:ln>
        </p:spPr>
      </p:pic>
      <p:grpSp>
        <p:nvGrpSpPr>
          <p:cNvPr id="38" name="Группа 37"/>
          <p:cNvGrpSpPr/>
          <p:nvPr/>
        </p:nvGrpSpPr>
        <p:grpSpPr>
          <a:xfrm>
            <a:off x="1399161" y="1208269"/>
            <a:ext cx="7165176" cy="5041033"/>
            <a:chOff x="1399161" y="1208318"/>
            <a:chExt cx="7165176" cy="5041033"/>
          </a:xfrm>
        </p:grpSpPr>
        <p:sp>
          <p:nvSpPr>
            <p:cNvPr id="37" name="TextBox 36"/>
            <p:cNvSpPr txBox="1"/>
            <p:nvPr/>
          </p:nvSpPr>
          <p:spPr>
            <a:xfrm>
              <a:off x="1399161" y="1208318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Надежное хранение биллинговых данных по электропотреблению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99161" y="1638294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Очистка от грубых ошибок и восполнение утерянных данных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99161" y="2070986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Статистическая обработка данных на основе рангового анализа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99161" y="2479186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Очистка данных от незначимых статистических отклонений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9161" y="2909162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Фиксация объектов с аномальным электропотреблением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99161" y="3341854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Прогнозирование на основе инерционного сценария развития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99161" y="3777261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Фиксация диапазона нормального электропотребления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99161" y="4207237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Лимитирование объектов при осуществлении энергосбережения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99161" y="4639929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Учет воздействия со стороны вышестоящей системы управления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399161" y="5048129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Учет воздействия со стороны региональной энергосистемы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99161" y="5478105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Прогнозирование на основе бифуркационного сценария развития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99161" y="5910797"/>
              <a:ext cx="716517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Ins="252000" rtlCol="0" anchor="ctr" anchorCtr="0">
              <a:noAutofit/>
            </a:bodyPr>
            <a:lstStyle/>
            <a:p>
              <a:pPr algn="dist"/>
              <a:r>
                <a:rPr lang="ru-RU" sz="1600" dirty="0"/>
                <a:t>Среднесрочное моделирование на основе вероятных сценариев</a:t>
              </a:r>
            </a:p>
          </p:txBody>
        </p:sp>
      </p:grpSp>
      <p:grpSp>
        <p:nvGrpSpPr>
          <p:cNvPr id="33" name="Group 26"/>
          <p:cNvGrpSpPr>
            <a:grpSpLocks/>
          </p:cNvGrpSpPr>
          <p:nvPr/>
        </p:nvGrpSpPr>
        <p:grpSpPr bwMode="auto">
          <a:xfrm>
            <a:off x="1" y="2853485"/>
            <a:ext cx="9143999" cy="1748722"/>
            <a:chOff x="265" y="1929"/>
            <a:chExt cx="5232" cy="663"/>
          </a:xfrm>
        </p:grpSpPr>
        <p:sp>
          <p:nvSpPr>
            <p:cNvPr id="34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349" y="1997"/>
              <a:ext cx="5064" cy="5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Цифровой двойник СЭТ-системы – меняющийся под воздействием программного функционала цифровой профиль, содержащий актуальное хранилище цифровых двойников электропотребления, гиперкубированных в кортеж цифровых векторов объектов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460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ОДНОПАРАМЕТРИЧЕСКИЙ ЦИФРОВОЙ ДВОЙНИК</a:t>
            </a:r>
          </a:p>
        </p:txBody>
      </p:sp>
      <p:sp>
        <p:nvSpPr>
          <p:cNvPr id="58" name="Равнобедренный треугольник 57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25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927756" grpId="0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4" name="Oval 4"/>
          <p:cNvSpPr>
            <a:spLocks noChangeAspect="1" noChangeArrowheads="1"/>
          </p:cNvSpPr>
          <p:nvPr/>
        </p:nvSpPr>
        <p:spPr bwMode="auto">
          <a:xfrm>
            <a:off x="539552" y="1439409"/>
            <a:ext cx="2159000" cy="21590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73408" y="2302885"/>
            <a:ext cx="1691288" cy="4320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altLang="ru-RU" sz="2400" b="1" dirty="0">
                <a:solidFill>
                  <a:schemeClr val="tx1"/>
                </a:solidFill>
                <a:latin typeface="+mn-lt"/>
              </a:rPr>
              <a:t>ВЫВОД</a:t>
            </a:r>
          </a:p>
        </p:txBody>
      </p:sp>
      <p:sp>
        <p:nvSpPr>
          <p:cNvPr id="1674247" name="AutoShape 7"/>
          <p:cNvSpPr>
            <a:spLocks noChangeArrowheads="1"/>
          </p:cNvSpPr>
          <p:nvPr/>
        </p:nvSpPr>
        <p:spPr bwMode="auto">
          <a:xfrm flipV="1">
            <a:off x="338197" y="3978367"/>
            <a:ext cx="8467607" cy="314726"/>
          </a:xfrm>
          <a:prstGeom prst="roundRect">
            <a:avLst>
              <a:gd name="adj" fmla="val 3125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38197" y="3078974"/>
            <a:ext cx="8467607" cy="21135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38197" y="3078974"/>
            <a:ext cx="8467607" cy="211351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160" y="3312622"/>
            <a:ext cx="7867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000" dirty="0"/>
              <a:t>Проблема цифровизации электропотребления решается на основе цифровой профилизации, как особой процедуры по созданию хранилища данных с использованием цифрового профиля, а также понятий цифрового двойника, цифрового вектора и программного функционала рангового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7929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7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4244" grpId="0" animBg="1"/>
      <p:bldP spid="6" grpId="0"/>
      <p:bldP spid="1674247" grpId="0" animBg="1"/>
      <p:bldP spid="3" grpId="0" animBg="1"/>
      <p:bldP spid="7" grpId="0" animBg="1"/>
      <p:bldP spid="8" grpId="0" animBg="1"/>
      <p:bldP spid="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"/>
          <p:cNvSpPr>
            <a:spLocks noChangeAspect="1" noChangeArrowheads="1"/>
          </p:cNvSpPr>
          <p:nvPr/>
        </p:nvSpPr>
        <p:spPr bwMode="auto">
          <a:xfrm>
            <a:off x="539552" y="2226456"/>
            <a:ext cx="2159000" cy="21590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855692" y="3089932"/>
            <a:ext cx="152672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2400" kern="0" dirty="0">
                <a:solidFill>
                  <a:schemeClr val="tx1"/>
                </a:solidFill>
                <a:latin typeface="+mn-lt"/>
              </a:rPr>
              <a:t>ИТАК</a:t>
            </a:r>
            <a:endParaRPr lang="ru-RU" altLang="ru-RU" sz="2400" b="1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74247" name="AutoShape 7"/>
          <p:cNvSpPr>
            <a:spLocks noChangeArrowheads="1"/>
          </p:cNvSpPr>
          <p:nvPr/>
        </p:nvSpPr>
        <p:spPr bwMode="auto">
          <a:xfrm flipV="1">
            <a:off x="513099" y="4128363"/>
            <a:ext cx="8129504" cy="200297"/>
          </a:xfrm>
          <a:prstGeom prst="roundRect">
            <a:avLst>
              <a:gd name="adj" fmla="val 3125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1674249" name="AutoShape 9"/>
          <p:cNvSpPr>
            <a:spLocks noChangeArrowheads="1"/>
          </p:cNvSpPr>
          <p:nvPr/>
        </p:nvSpPr>
        <p:spPr bwMode="auto">
          <a:xfrm>
            <a:off x="513099" y="3842610"/>
            <a:ext cx="8129504" cy="7718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13100" y="3842610"/>
            <a:ext cx="8129503" cy="771812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611688" y="3972707"/>
            <a:ext cx="7784551" cy="478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lvl="0" indent="-360000" algn="dist" eaLnBrk="0" hangingPunct="0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Перспективы реализации цифрового двойника</a:t>
            </a:r>
          </a:p>
        </p:txBody>
      </p:sp>
    </p:spTree>
    <p:extLst>
      <p:ext uri="{BB962C8B-B14F-4D97-AF65-F5344CB8AC3E}">
        <p14:creationId xmlns:p14="http://schemas.microsoft.com/office/powerpoint/2010/main" val="13544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67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674247" grpId="0" animBg="1"/>
      <p:bldP spid="1674249" grpId="0" animBg="1"/>
      <p:bldP spid="7" grpId="0" animBg="1"/>
      <p:bldP spid="8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50"/>
          <p:cNvGrpSpPr>
            <a:grpSpLocks/>
          </p:cNvGrpSpPr>
          <p:nvPr/>
        </p:nvGrpSpPr>
        <p:grpSpPr bwMode="auto">
          <a:xfrm>
            <a:off x="216597" y="2587692"/>
            <a:ext cx="8710807" cy="2113545"/>
            <a:chOff x="225" y="1929"/>
            <a:chExt cx="5083" cy="704"/>
          </a:xfrm>
        </p:grpSpPr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225" y="1929"/>
              <a:ext cx="5083" cy="704"/>
            </a:xfrm>
            <a:prstGeom prst="roundRect">
              <a:avLst>
                <a:gd name="adj" fmla="val 21652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456" y="1999"/>
              <a:ext cx="4620" cy="55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Цифровой двойник по электропотреблению может найти применение в рамках концепции интернета энергии как типа децентрализованной системы, в которой будет реализовано интеллектуальное распределенное управление с помощью энергетических трансакций между пользователями системы</a:t>
              </a:r>
            </a:p>
          </p:txBody>
        </p:sp>
      </p:grp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0" y="563419"/>
            <a:ext cx="9144000" cy="6162090"/>
          </a:xfrm>
          <a:prstGeom prst="roundRect">
            <a:avLst>
              <a:gd name="adj" fmla="val 4659"/>
            </a:avLst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1" y="779687"/>
            <a:ext cx="7960147" cy="5759985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 bwMode="auto">
          <a:xfrm>
            <a:off x="2674800" y="1080000"/>
            <a:ext cx="3672000" cy="15120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6000" tIns="0" rIns="36000" bIns="36000" numCol="1" rtlCol="0" anchor="t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Цифровой двойник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81000" y="666364"/>
            <a:ext cx="8982000" cy="684000"/>
          </a:xfrm>
          <a:prstGeom prst="roundRect">
            <a:avLst>
              <a:gd name="adj" fmla="val 3746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72000" rIns="36000" bIns="0" numCol="1" rtlCol="0" anchor="t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Цифровой двойник по электропотреблению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81000" y="666364"/>
            <a:ext cx="8982000" cy="5956201"/>
          </a:xfrm>
          <a:prstGeom prst="roundRect">
            <a:avLst>
              <a:gd name="adj" fmla="val 418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72000" rIns="36000" bIns="72000" numCol="1" rtlCol="0" anchor="t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Цифровой двойник по электропотреблению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5012" y="1247667"/>
            <a:ext cx="8613976" cy="5183593"/>
            <a:chOff x="265012" y="1247667"/>
            <a:chExt cx="8613976" cy="5183593"/>
          </a:xfrm>
        </p:grpSpPr>
        <p:sp>
          <p:nvSpPr>
            <p:cNvPr id="3" name="TextBox 2"/>
            <p:cNvSpPr txBox="1"/>
            <p:nvPr/>
          </p:nvSpPr>
          <p:spPr>
            <a:xfrm>
              <a:off x="510268" y="1247667"/>
              <a:ext cx="8123465" cy="153635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54000" rtlCol="0">
              <a:noAutofit/>
            </a:bodyPr>
            <a:lstStyle/>
            <a:p>
              <a:pPr algn="ctr"/>
              <a:r>
                <a:rPr lang="ru-RU" sz="2000" dirty="0"/>
                <a:t>ПАК мониторинга электропотребления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0268" y="3020449"/>
              <a:ext cx="8123465" cy="15372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54000" rtlCol="0">
              <a:noAutofit/>
            </a:bodyPr>
            <a:lstStyle/>
            <a:p>
              <a:pPr algn="ctr"/>
              <a:r>
                <a:rPr lang="ru-RU" sz="2000" dirty="0"/>
                <a:t>ПАК режимного нормирования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0268" y="4792278"/>
              <a:ext cx="8123465" cy="15372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54000" rtlCol="0">
              <a:noAutofit/>
            </a:bodyPr>
            <a:lstStyle/>
            <a:p>
              <a:pPr algn="ctr"/>
              <a:r>
                <a:rPr lang="ru-RU" sz="2000" dirty="0"/>
                <a:t>ПАК интеллектуального управления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 bwMode="auto">
            <a:xfrm>
              <a:off x="265012" y="3428724"/>
              <a:ext cx="4212000" cy="1230709"/>
            </a:xfrm>
            <a:prstGeom prst="roundRect">
              <a:avLst>
                <a:gd name="adj" fmla="val 24116"/>
              </a:avLst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108000" tIns="0" rIns="108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Концепция облака электропотребления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СЭТ-системы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 bwMode="auto">
            <a:xfrm>
              <a:off x="265012" y="5200551"/>
              <a:ext cx="4212000" cy="1230709"/>
            </a:xfrm>
            <a:prstGeom prst="roundRect">
              <a:avLst>
                <a:gd name="adj" fmla="val 24116"/>
              </a:avLst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108000" tIns="0" rIns="108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Многопараметрический цифровой двойник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СЭТ-системы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 bwMode="auto">
            <a:xfrm>
              <a:off x="265012" y="1655941"/>
              <a:ext cx="4212000" cy="1230709"/>
            </a:xfrm>
            <a:prstGeom prst="roundRect">
              <a:avLst>
                <a:gd name="adj" fmla="val 24116"/>
              </a:avLst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108000" tIns="0" rIns="108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Цифровая платформа энергоэффективности</a:t>
              </a:r>
            </a:p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СЭТ-системы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 bwMode="auto">
            <a:xfrm>
              <a:off x="4666988" y="3428724"/>
              <a:ext cx="4212000" cy="1230709"/>
            </a:xfrm>
            <a:prstGeom prst="roundRect">
              <a:avLst>
                <a:gd name="adj" fmla="val 24116"/>
              </a:avLst>
            </a:prstGeom>
            <a:ln w="127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108000" tIns="0" rIns="108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Повышение устойчивости электропотребления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 bwMode="auto">
            <a:xfrm>
              <a:off x="4666988" y="5200551"/>
              <a:ext cx="4212000" cy="1230709"/>
            </a:xfrm>
            <a:prstGeom prst="roundRect">
              <a:avLst>
                <a:gd name="adj" fmla="val 24116"/>
              </a:avLst>
            </a:prstGeom>
            <a:ln w="127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108000" tIns="0" rIns="108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Повышение когнитивности принятия решений</a:t>
              </a:r>
            </a:p>
          </p:txBody>
        </p:sp>
        <p:sp>
          <p:nvSpPr>
            <p:cNvPr id="39" name="Скругленный прямоугольник 38"/>
            <p:cNvSpPr/>
            <p:nvPr/>
          </p:nvSpPr>
          <p:spPr bwMode="auto">
            <a:xfrm>
              <a:off x="4666988" y="1655941"/>
              <a:ext cx="4212000" cy="1230709"/>
            </a:xfrm>
            <a:prstGeom prst="roundRect">
              <a:avLst>
                <a:gd name="adj" fmla="val 24116"/>
              </a:avLst>
            </a:prstGeom>
            <a:ln w="12700"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108000" tIns="0" rIns="10800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Повышение энергоэффективности</a:t>
              </a:r>
            </a:p>
          </p:txBody>
        </p:sp>
        <p:sp>
          <p:nvSpPr>
            <p:cNvPr id="2" name="Стрелка вправо 1"/>
            <p:cNvSpPr/>
            <p:nvPr/>
          </p:nvSpPr>
          <p:spPr bwMode="auto">
            <a:xfrm>
              <a:off x="4167868" y="2091681"/>
              <a:ext cx="808264" cy="359229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 bwMode="auto">
            <a:xfrm>
              <a:off x="4167868" y="3864464"/>
              <a:ext cx="808264" cy="359229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Стрелка вправо 23"/>
            <p:cNvSpPr/>
            <p:nvPr/>
          </p:nvSpPr>
          <p:spPr bwMode="auto">
            <a:xfrm>
              <a:off x="4167868" y="5636291"/>
              <a:ext cx="808264" cy="359229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62641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7216"/>
            <a:ext cx="9143999" cy="568779"/>
          </a:xfrm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ДОПОЛНЕНИЕ В АРХИТЕКТУРУ ИНТЕРНЕТА ЭНЕРГИИ</a:t>
            </a:r>
          </a:p>
        </p:txBody>
      </p:sp>
      <p:sp>
        <p:nvSpPr>
          <p:cNvPr id="27" name="Равнобедренный треугольник 26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31" name="Group 50"/>
          <p:cNvGrpSpPr>
            <a:grpSpLocks/>
          </p:cNvGrpSpPr>
          <p:nvPr/>
        </p:nvGrpSpPr>
        <p:grpSpPr bwMode="auto">
          <a:xfrm>
            <a:off x="240589" y="3124906"/>
            <a:ext cx="8662823" cy="1576152"/>
            <a:chOff x="154" y="1929"/>
            <a:chExt cx="5055" cy="525"/>
          </a:xfrm>
        </p:grpSpPr>
        <p:sp>
          <p:nvSpPr>
            <p:cNvPr id="32" name="AutoShape 12"/>
            <p:cNvSpPr>
              <a:spLocks noChangeArrowheads="1"/>
            </p:cNvSpPr>
            <p:nvPr/>
          </p:nvSpPr>
          <p:spPr bwMode="auto">
            <a:xfrm>
              <a:off x="154" y="1929"/>
              <a:ext cx="5055" cy="525"/>
            </a:xfrm>
            <a:prstGeom prst="roundRect">
              <a:avLst>
                <a:gd name="adj" fmla="val 19159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365" y="2017"/>
              <a:ext cx="4633" cy="3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/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</a:t>
              </a:r>
              <a:r>
                <a:rPr lang="ru-RU" sz="2000" dirty="0"/>
                <a:t>ифровой двойник предлагается реализовать в форме распределенного сервиса, предоставляющего результаты рангового анализа всем пользователям интернета энергии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168246" y="1247667"/>
            <a:ext cx="1620938" cy="4147431"/>
            <a:chOff x="7168246" y="1247667"/>
            <a:chExt cx="1620938" cy="4147431"/>
          </a:xfrm>
        </p:grpSpPr>
        <p:sp>
          <p:nvSpPr>
            <p:cNvPr id="6" name="Овал 5"/>
            <p:cNvSpPr/>
            <p:nvPr/>
          </p:nvSpPr>
          <p:spPr bwMode="auto">
            <a:xfrm>
              <a:off x="7168246" y="1247667"/>
              <a:ext cx="1620938" cy="6057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Сервис</a:t>
              </a:r>
            </a:p>
          </p:txBody>
        </p:sp>
        <p:sp>
          <p:nvSpPr>
            <p:cNvPr id="34" name="Овал 33"/>
            <p:cNvSpPr/>
            <p:nvPr/>
          </p:nvSpPr>
          <p:spPr bwMode="auto">
            <a:xfrm>
              <a:off x="7168246" y="3019701"/>
              <a:ext cx="1620938" cy="6057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Сервис</a:t>
              </a:r>
            </a:p>
          </p:txBody>
        </p:sp>
        <p:sp>
          <p:nvSpPr>
            <p:cNvPr id="35" name="Овал 34"/>
            <p:cNvSpPr/>
            <p:nvPr/>
          </p:nvSpPr>
          <p:spPr bwMode="auto">
            <a:xfrm>
              <a:off x="7168246" y="4789317"/>
              <a:ext cx="1620938" cy="6057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Сервис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07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2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2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 animBg="1"/>
      <p:bldP spid="18" grpId="0" animBg="1"/>
      <p:bldP spid="8" grpId="0" animBg="1"/>
      <p:bldP spid="1562641" grpId="0" autoUpdateAnimBg="0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26"/>
          <p:cNvGrpSpPr>
            <a:grpSpLocks/>
          </p:cNvGrpSpPr>
          <p:nvPr/>
        </p:nvGrpSpPr>
        <p:grpSpPr bwMode="auto">
          <a:xfrm>
            <a:off x="8447" y="2734287"/>
            <a:ext cx="9127106" cy="1832227"/>
            <a:chOff x="265" y="1929"/>
            <a:chExt cx="5232" cy="663"/>
          </a:xfrm>
        </p:grpSpPr>
        <p:sp>
          <p:nvSpPr>
            <p:cNvPr id="138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66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9" name="Rectangle 13"/>
            <p:cNvSpPr>
              <a:spLocks noChangeArrowheads="1"/>
            </p:cNvSpPr>
            <p:nvPr/>
          </p:nvSpPr>
          <p:spPr bwMode="auto">
            <a:xfrm>
              <a:off x="346" y="2009"/>
              <a:ext cx="5070" cy="51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Цифровая платформа энергоэффективности – интегрированная информационно-аналитическая система, реализующая применение цифрового двойника СЭТ-системы в управлении, что позволяет повысить качество на всех этапах процесса электропотребления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2" y="538648"/>
            <a:ext cx="7778343" cy="622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6" name="Прямоугольник 135"/>
          <p:cNvSpPr/>
          <p:nvPr/>
        </p:nvSpPr>
        <p:spPr bwMode="auto">
          <a:xfrm>
            <a:off x="887707" y="715048"/>
            <a:ext cx="7369200" cy="586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657392" y="1320554"/>
            <a:ext cx="5829216" cy="4711129"/>
            <a:chOff x="1657392" y="1305750"/>
            <a:chExt cx="5829216" cy="4711129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155555" y="1591755"/>
              <a:ext cx="4832890" cy="4139118"/>
              <a:chOff x="2155555" y="1592012"/>
              <a:chExt cx="4832890" cy="4139118"/>
            </a:xfrm>
          </p:grpSpPr>
          <p:cxnSp>
            <p:nvCxnSpPr>
              <p:cNvPr id="99" name="Прямая соединительная линия 98"/>
              <p:cNvCxnSpPr/>
              <p:nvPr/>
            </p:nvCxnSpPr>
            <p:spPr bwMode="auto">
              <a:xfrm>
                <a:off x="3850951" y="1592012"/>
                <a:ext cx="721049" cy="206930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единительная линия 99"/>
              <p:cNvCxnSpPr/>
              <p:nvPr/>
            </p:nvCxnSpPr>
            <p:spPr bwMode="auto">
              <a:xfrm flipH="1">
                <a:off x="4579850" y="1592012"/>
                <a:ext cx="691003" cy="206930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 bwMode="auto">
              <a:xfrm>
                <a:off x="2617310" y="2306861"/>
                <a:ext cx="1962540" cy="135445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 bwMode="auto">
              <a:xfrm flipH="1">
                <a:off x="4579850" y="2306861"/>
                <a:ext cx="1962543" cy="135445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/>
              <p:cNvCxnSpPr/>
              <p:nvPr/>
            </p:nvCxnSpPr>
            <p:spPr bwMode="auto">
              <a:xfrm>
                <a:off x="2155555" y="3175396"/>
                <a:ext cx="2424295" cy="48591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/>
              <p:cNvCxnSpPr/>
              <p:nvPr/>
            </p:nvCxnSpPr>
            <p:spPr bwMode="auto">
              <a:xfrm flipV="1">
                <a:off x="2155555" y="3661314"/>
                <a:ext cx="2424295" cy="45697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/>
              <p:cNvCxnSpPr/>
              <p:nvPr/>
            </p:nvCxnSpPr>
            <p:spPr bwMode="auto">
              <a:xfrm flipH="1">
                <a:off x="4572000" y="3175396"/>
                <a:ext cx="2416445" cy="48591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/>
              <p:cNvCxnSpPr/>
              <p:nvPr/>
            </p:nvCxnSpPr>
            <p:spPr bwMode="auto">
              <a:xfrm flipH="1" flipV="1">
                <a:off x="4579850" y="3661314"/>
                <a:ext cx="2408594" cy="45697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/>
              <p:cNvCxnSpPr/>
              <p:nvPr/>
            </p:nvCxnSpPr>
            <p:spPr bwMode="auto">
              <a:xfrm flipV="1">
                <a:off x="2617310" y="3661314"/>
                <a:ext cx="1962540" cy="136361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/>
              <p:cNvCxnSpPr/>
              <p:nvPr/>
            </p:nvCxnSpPr>
            <p:spPr bwMode="auto">
              <a:xfrm flipV="1">
                <a:off x="3850951" y="3661314"/>
                <a:ext cx="713164" cy="2069815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единительная линия 108"/>
              <p:cNvCxnSpPr/>
              <p:nvPr/>
            </p:nvCxnSpPr>
            <p:spPr bwMode="auto">
              <a:xfrm flipH="1" flipV="1">
                <a:off x="4579850" y="3661314"/>
                <a:ext cx="691002" cy="2069816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/>
              <p:cNvCxnSpPr/>
              <p:nvPr/>
            </p:nvCxnSpPr>
            <p:spPr bwMode="auto">
              <a:xfrm flipH="1" flipV="1">
                <a:off x="4572000" y="3641272"/>
                <a:ext cx="1970394" cy="138365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Группа 69"/>
            <p:cNvGrpSpPr/>
            <p:nvPr/>
          </p:nvGrpSpPr>
          <p:grpSpPr>
            <a:xfrm>
              <a:off x="1657392" y="1305750"/>
              <a:ext cx="5829216" cy="4711129"/>
              <a:chOff x="1660112" y="1330728"/>
              <a:chExt cx="5829216" cy="4711129"/>
            </a:xfrm>
          </p:grpSpPr>
          <p:sp>
            <p:nvSpPr>
              <p:cNvPr id="72" name="Скругленный прямоугольник 71"/>
              <p:cNvSpPr/>
              <p:nvPr/>
            </p:nvSpPr>
            <p:spPr bwMode="auto">
              <a:xfrm>
                <a:off x="2121867" y="2046089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RAW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 bwMode="auto">
              <a:xfrm>
                <a:off x="4775409" y="1330728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RAN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 bwMode="auto">
              <a:xfrm>
                <a:off x="3355508" y="1330728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 bwMode="auto">
              <a:xfrm>
                <a:off x="6046950" y="2046089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 bwMode="auto">
              <a:xfrm>
                <a:off x="6493001" y="2914623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DIF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 bwMode="auto">
              <a:xfrm>
                <a:off x="6493001" y="3857514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PRO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 bwMode="auto">
              <a:xfrm>
                <a:off x="1660112" y="3857514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1"/>
                    </a:solidFill>
                  </a:rPr>
                  <a:t>BIF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 bwMode="auto">
              <a:xfrm>
                <a:off x="2121867" y="4764151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AMD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 bwMode="auto">
              <a:xfrm>
                <a:off x="1660112" y="2914623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 bwMode="auto">
              <a:xfrm>
                <a:off x="6046950" y="4764151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NOR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 bwMode="auto">
              <a:xfrm>
                <a:off x="4775409" y="5470357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LIM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 bwMode="auto">
              <a:xfrm>
                <a:off x="3355508" y="5470357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AMC</a:t>
                </a:r>
                <a:endPara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1" name="Скругленный прямоугольник 70"/>
            <p:cNvSpPr/>
            <p:nvPr/>
          </p:nvSpPr>
          <p:spPr bwMode="auto">
            <a:xfrm>
              <a:off x="3753128" y="3120728"/>
              <a:ext cx="1637745" cy="1081172"/>
            </a:xfrm>
            <a:prstGeom prst="roundRect">
              <a:avLst>
                <a:gd name="adj" fmla="val 7158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DSS</a:t>
              </a: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61" name="Группа 60"/>
          <p:cNvGrpSpPr>
            <a:grpSpLocks noChangeAspect="1"/>
          </p:cNvGrpSpPr>
          <p:nvPr/>
        </p:nvGrpSpPr>
        <p:grpSpPr>
          <a:xfrm>
            <a:off x="3495341" y="2805969"/>
            <a:ext cx="2153319" cy="1740299"/>
            <a:chOff x="1657392" y="1305750"/>
            <a:chExt cx="5829216" cy="4711129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2155555" y="1591755"/>
              <a:ext cx="4832890" cy="4139118"/>
              <a:chOff x="2155555" y="1592012"/>
              <a:chExt cx="4832890" cy="4139118"/>
            </a:xfrm>
          </p:grpSpPr>
          <p:cxnSp>
            <p:nvCxnSpPr>
              <p:cNvPr id="81" name="Прямая соединительная линия 80"/>
              <p:cNvCxnSpPr/>
              <p:nvPr/>
            </p:nvCxnSpPr>
            <p:spPr bwMode="auto">
              <a:xfrm>
                <a:off x="3850951" y="1592012"/>
                <a:ext cx="721049" cy="206930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Прямая соединительная линия 81"/>
              <p:cNvCxnSpPr/>
              <p:nvPr/>
            </p:nvCxnSpPr>
            <p:spPr bwMode="auto">
              <a:xfrm flipH="1">
                <a:off x="4579850" y="1592012"/>
                <a:ext cx="691003" cy="206930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 bwMode="auto">
              <a:xfrm>
                <a:off x="2617310" y="2306861"/>
                <a:ext cx="1962540" cy="135445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 bwMode="auto">
              <a:xfrm flipH="1">
                <a:off x="4579850" y="2306861"/>
                <a:ext cx="1962543" cy="135445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 bwMode="auto">
              <a:xfrm>
                <a:off x="2155555" y="3175396"/>
                <a:ext cx="2424295" cy="48591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 bwMode="auto">
              <a:xfrm flipV="1">
                <a:off x="2155555" y="3661314"/>
                <a:ext cx="2424295" cy="45697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/>
              <p:cNvCxnSpPr/>
              <p:nvPr/>
            </p:nvCxnSpPr>
            <p:spPr bwMode="auto">
              <a:xfrm flipH="1">
                <a:off x="4572000" y="3175396"/>
                <a:ext cx="2416445" cy="48591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/>
              <p:cNvCxnSpPr/>
              <p:nvPr/>
            </p:nvCxnSpPr>
            <p:spPr bwMode="auto">
              <a:xfrm flipH="1" flipV="1">
                <a:off x="4579850" y="3661314"/>
                <a:ext cx="2408594" cy="45697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Прямая соединительная линия 110"/>
              <p:cNvCxnSpPr/>
              <p:nvPr/>
            </p:nvCxnSpPr>
            <p:spPr bwMode="auto">
              <a:xfrm flipV="1">
                <a:off x="2617310" y="3661314"/>
                <a:ext cx="1962540" cy="136361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Прямая соединительная линия 111"/>
              <p:cNvCxnSpPr/>
              <p:nvPr/>
            </p:nvCxnSpPr>
            <p:spPr bwMode="auto">
              <a:xfrm flipV="1">
                <a:off x="3850951" y="3661314"/>
                <a:ext cx="713164" cy="2069815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/>
              <p:cNvCxnSpPr/>
              <p:nvPr/>
            </p:nvCxnSpPr>
            <p:spPr bwMode="auto">
              <a:xfrm flipH="1" flipV="1">
                <a:off x="4579850" y="3661314"/>
                <a:ext cx="691002" cy="2069816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Прямая соединительная линия 113"/>
              <p:cNvCxnSpPr/>
              <p:nvPr/>
            </p:nvCxnSpPr>
            <p:spPr bwMode="auto">
              <a:xfrm flipH="1" flipV="1">
                <a:off x="4572000" y="3641272"/>
                <a:ext cx="1970394" cy="138365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Группа 62"/>
            <p:cNvGrpSpPr/>
            <p:nvPr/>
          </p:nvGrpSpPr>
          <p:grpSpPr>
            <a:xfrm>
              <a:off x="1657392" y="1305750"/>
              <a:ext cx="5829216" cy="4711129"/>
              <a:chOff x="1660112" y="1330728"/>
              <a:chExt cx="5829216" cy="4711129"/>
            </a:xfrm>
          </p:grpSpPr>
          <p:sp>
            <p:nvSpPr>
              <p:cNvPr id="65" name="Скругленный прямоугольник 64"/>
              <p:cNvSpPr/>
              <p:nvPr/>
            </p:nvSpPr>
            <p:spPr bwMode="auto">
              <a:xfrm>
                <a:off x="2121867" y="2046089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RAW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 bwMode="auto">
              <a:xfrm>
                <a:off x="4775409" y="1330728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RAN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 bwMode="auto">
              <a:xfrm>
                <a:off x="3355508" y="1330728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VER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 bwMode="auto">
              <a:xfrm>
                <a:off x="6046950" y="2046089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 bwMode="auto">
              <a:xfrm>
                <a:off x="6493001" y="2914623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DIF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 bwMode="auto">
              <a:xfrm>
                <a:off x="6493001" y="3857514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500" dirty="0">
                    <a:solidFill>
                      <a:schemeClr val="tx1"/>
                    </a:solidFill>
                  </a:rPr>
                  <a:t>PRO</a:t>
                </a:r>
                <a:endParaRPr lang="ru-RU" sz="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 bwMode="auto">
              <a:xfrm>
                <a:off x="1660112" y="3857514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500" dirty="0">
                    <a:solidFill>
                      <a:schemeClr val="tx1"/>
                    </a:solidFill>
                  </a:rPr>
                  <a:t>BIF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 bwMode="auto">
              <a:xfrm>
                <a:off x="2121867" y="4764151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AMD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 bwMode="auto">
              <a:xfrm>
                <a:off x="1660112" y="2914623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 bwMode="auto">
              <a:xfrm>
                <a:off x="6046950" y="4764151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NOR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 bwMode="auto">
              <a:xfrm>
                <a:off x="4775409" y="5470357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LIM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 bwMode="auto">
              <a:xfrm>
                <a:off x="3355508" y="5470357"/>
                <a:ext cx="996327" cy="571500"/>
              </a:xfrm>
              <a:prstGeom prst="round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AMC</a:t>
                </a:r>
                <a:endPara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4" name="Скругленный прямоугольник 63"/>
            <p:cNvSpPr/>
            <p:nvPr/>
          </p:nvSpPr>
          <p:spPr bwMode="auto">
            <a:xfrm>
              <a:off x="3753128" y="3120728"/>
              <a:ext cx="1637745" cy="1081172"/>
            </a:xfrm>
            <a:prstGeom prst="roundRect">
              <a:avLst>
                <a:gd name="adj" fmla="val 7158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DSS</a:t>
              </a:r>
              <a:endParaRPr kumimoji="0" lang="ru-RU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053" y="497828"/>
            <a:ext cx="9117730" cy="6301949"/>
            <a:chOff x="9053" y="497828"/>
            <a:chExt cx="9117730" cy="6301949"/>
          </a:xfrm>
        </p:grpSpPr>
        <p:sp>
          <p:nvSpPr>
            <p:cNvPr id="116" name="Скругленный прямоугольник 115"/>
            <p:cNvSpPr/>
            <p:nvPr/>
          </p:nvSpPr>
          <p:spPr bwMode="auto">
            <a:xfrm>
              <a:off x="8130456" y="497828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RAN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Скругленный прямоугольник 116"/>
            <p:cNvSpPr/>
            <p:nvPr/>
          </p:nvSpPr>
          <p:spPr bwMode="auto">
            <a:xfrm>
              <a:off x="9053" y="497828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Скругленный прямоугольник 117"/>
            <p:cNvSpPr/>
            <p:nvPr/>
          </p:nvSpPr>
          <p:spPr bwMode="auto">
            <a:xfrm>
              <a:off x="8130456" y="1753246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Скругленный прямоугольник 118"/>
            <p:cNvSpPr/>
            <p:nvPr/>
          </p:nvSpPr>
          <p:spPr bwMode="auto">
            <a:xfrm>
              <a:off x="8130456" y="2904449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DIF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Скругленный прямоугольник 119"/>
            <p:cNvSpPr/>
            <p:nvPr/>
          </p:nvSpPr>
          <p:spPr bwMode="auto">
            <a:xfrm>
              <a:off x="8130456" y="3847340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PRO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121" name="Скругленный прямоугольник 120"/>
            <p:cNvSpPr/>
            <p:nvPr/>
          </p:nvSpPr>
          <p:spPr bwMode="auto">
            <a:xfrm>
              <a:off x="9053" y="3888160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chemeClr val="tx1"/>
                  </a:solidFill>
                </a:rPr>
                <a:t>BIF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Скругленный прямоугольник 121"/>
            <p:cNvSpPr/>
            <p:nvPr/>
          </p:nvSpPr>
          <p:spPr bwMode="auto">
            <a:xfrm>
              <a:off x="9053" y="5039717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AMD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Скругленный прямоугольник 123"/>
            <p:cNvSpPr/>
            <p:nvPr/>
          </p:nvSpPr>
          <p:spPr bwMode="auto">
            <a:xfrm>
              <a:off x="8130456" y="5039717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Скругленный прямоугольник 124"/>
            <p:cNvSpPr/>
            <p:nvPr/>
          </p:nvSpPr>
          <p:spPr bwMode="auto">
            <a:xfrm>
              <a:off x="8130456" y="6228277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LIM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Скругленный прямоугольник 125"/>
            <p:cNvSpPr/>
            <p:nvPr/>
          </p:nvSpPr>
          <p:spPr bwMode="auto">
            <a:xfrm>
              <a:off x="9053" y="6228277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AMC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" name="Скругленный прямоугольник 122"/>
            <p:cNvSpPr/>
            <p:nvPr/>
          </p:nvSpPr>
          <p:spPr bwMode="auto">
            <a:xfrm>
              <a:off x="9053" y="2863629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Скругленный прямоугольник 114"/>
            <p:cNvSpPr/>
            <p:nvPr/>
          </p:nvSpPr>
          <p:spPr bwMode="auto">
            <a:xfrm>
              <a:off x="9053" y="1753246"/>
              <a:ext cx="996327" cy="571500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RAW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8" name="Group 26"/>
          <p:cNvGrpSpPr>
            <a:grpSpLocks/>
          </p:cNvGrpSpPr>
          <p:nvPr/>
        </p:nvGrpSpPr>
        <p:grpSpPr bwMode="auto">
          <a:xfrm>
            <a:off x="185738" y="2547629"/>
            <a:ext cx="8772524" cy="2200192"/>
            <a:chOff x="265" y="1929"/>
            <a:chExt cx="5232" cy="937"/>
          </a:xfrm>
        </p:grpSpPr>
        <p:sp>
          <p:nvSpPr>
            <p:cNvPr id="129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937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0" name="Rectangle 13"/>
            <p:cNvSpPr>
              <a:spLocks noChangeArrowheads="1"/>
            </p:cNvSpPr>
            <p:nvPr/>
          </p:nvSpPr>
          <p:spPr bwMode="auto">
            <a:xfrm>
              <a:off x="444" y="2028"/>
              <a:ext cx="4874" cy="74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Предложена абстрактная реляционная модель цифровой платформы СЭТ-системы, представленная в виде логической схемы, отражающей основные отношения и связи между отношениями, а также процессы преобразования данных и их целостность в рамках пяти основных расчетных потоков</a:t>
              </a:r>
            </a:p>
          </p:txBody>
        </p:sp>
      </p:grpSp>
      <p:pic>
        <p:nvPicPr>
          <p:cNvPr id="132" name="Рисунок 1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2" y="471615"/>
            <a:ext cx="7805057" cy="63522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3" name="AutoShape 30"/>
          <p:cNvSpPr>
            <a:spLocks noChangeArrowheads="1"/>
          </p:cNvSpPr>
          <p:nvPr/>
        </p:nvSpPr>
        <p:spPr bwMode="auto">
          <a:xfrm>
            <a:off x="0" y="1224442"/>
            <a:ext cx="9144000" cy="4849200"/>
          </a:xfrm>
          <a:prstGeom prst="roundRect">
            <a:avLst>
              <a:gd name="adj" fmla="val 2872"/>
            </a:avLst>
          </a:prstGeom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altLang="ru-RU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4" name="Прямоугольник 133"/>
          <p:cNvSpPr/>
          <p:nvPr/>
        </p:nvSpPr>
        <p:spPr bwMode="auto">
          <a:xfrm>
            <a:off x="100946" y="1760444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5" name="Прямоугольник 134"/>
          <p:cNvSpPr/>
          <p:nvPr/>
        </p:nvSpPr>
        <p:spPr bwMode="auto">
          <a:xfrm>
            <a:off x="100946" y="2802783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0" name="Прямоугольник 139"/>
          <p:cNvSpPr/>
          <p:nvPr/>
        </p:nvSpPr>
        <p:spPr bwMode="auto">
          <a:xfrm>
            <a:off x="100946" y="3848425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1" name="Прямоугольник 140"/>
          <p:cNvSpPr/>
          <p:nvPr/>
        </p:nvSpPr>
        <p:spPr bwMode="auto">
          <a:xfrm>
            <a:off x="100946" y="4892274"/>
            <a:ext cx="8942108" cy="100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2" name="Rectangle 31"/>
          <p:cNvSpPr>
            <a:spLocks noChangeArrowheads="1"/>
          </p:cNvSpPr>
          <p:nvPr/>
        </p:nvSpPr>
        <p:spPr bwMode="auto">
          <a:xfrm>
            <a:off x="96124" y="1735530"/>
            <a:ext cx="8871358" cy="41731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Подсистема мониторинга и прогнозирования – хранение, очистка и верификация данных, получение инерционных прогнозов, выявление аномалий, а также нормирование и лимитирование</a:t>
            </a:r>
          </a:p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Подсистема моделирования и планирования – разработка долгосрочных инерционных и бифуркационных сценариев развития, планирование в рамках конкурентных стратегий</a:t>
            </a:r>
          </a:p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Подсистема интеллектуального нормирования – формирование предпосылок для автоматизации процессов взаимодействия контрагентов с целью повышения системной устойчивости</a:t>
            </a:r>
          </a:p>
          <a:p>
            <a:pPr marL="296863" indent="-296863" algn="dist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Подсистема эффективного управления – создание финансовых, материальных и организационно-технических предпосылок для кардинального повышения эффективности функционирования</a:t>
            </a: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97"/>
            <a:ext cx="9144000" cy="508369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ЦИФРОВАЯ ПЛАТФОРМА ЭНЕРГОЭФФЕКТИВНОСТИ</a:t>
            </a:r>
          </a:p>
        </p:txBody>
      </p:sp>
      <p:sp>
        <p:nvSpPr>
          <p:cNvPr id="131" name="Равнобедренный треугольник 130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7" name="Прямоугольник 126"/>
          <p:cNvSpPr/>
          <p:nvPr/>
        </p:nvSpPr>
        <p:spPr bwMode="auto">
          <a:xfrm>
            <a:off x="8835640" y="18472"/>
            <a:ext cx="289891" cy="276495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3" name="Прямоугольник 142"/>
          <p:cNvSpPr/>
          <p:nvPr/>
        </p:nvSpPr>
        <p:spPr bwMode="auto">
          <a:xfrm>
            <a:off x="378961" y="1314247"/>
            <a:ext cx="8386079" cy="430311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72000" tIns="0" rIns="72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charset="0"/>
              </a:rPr>
              <a:t>Основные функциональные элементы цифровой платформы: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" presetID="1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4" presetID="23" presetClass="entr" presetSubtype="28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4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8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2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3" grpId="0" animBg="1"/>
      <p:bldP spid="134" grpId="0" animBg="1"/>
      <p:bldP spid="135" grpId="0" animBg="1"/>
      <p:bldP spid="140" grpId="0" animBg="1"/>
      <p:bldP spid="141" grpId="0" animBg="1"/>
      <p:bldP spid="142" grpId="0"/>
      <p:bldP spid="927756" grpId="0"/>
      <p:bldP spid="131" grpId="0" animBg="1"/>
      <p:bldP spid="127" grpId="0"/>
      <p:bldP spid="1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389376" y="2604049"/>
            <a:ext cx="8365249" cy="2112997"/>
            <a:chOff x="265" y="1929"/>
            <a:chExt cx="5232" cy="782"/>
          </a:xfrm>
        </p:grpSpPr>
        <p:sp>
          <p:nvSpPr>
            <p:cNvPr id="79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782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448" y="2000"/>
              <a:ext cx="4865" cy="63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Облако электропотребления – технология распределенной обработки данных по электропотреблению, в которой собственно данные по электропотреблению, а также результаты их обработки методами рангового анализа предоставляются пользователю как интернет-сервис</a:t>
              </a:r>
            </a:p>
          </p:txBody>
        </p:sp>
      </p:grpSp>
      <p:sp>
        <p:nvSpPr>
          <p:cNvPr id="115" name="AutoShape 18"/>
          <p:cNvSpPr>
            <a:spLocks noChangeArrowheads="1"/>
          </p:cNvSpPr>
          <p:nvPr/>
        </p:nvSpPr>
        <p:spPr bwMode="auto">
          <a:xfrm>
            <a:off x="231574" y="693968"/>
            <a:ext cx="8680853" cy="5933158"/>
          </a:xfrm>
          <a:prstGeom prst="roundRect">
            <a:avLst>
              <a:gd name="adj" fmla="val 2544"/>
            </a:avLst>
          </a:pr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9392" y="728217"/>
            <a:ext cx="8873182" cy="5840169"/>
            <a:chOff x="159392" y="728217"/>
            <a:chExt cx="8873182" cy="584016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84" y="867980"/>
              <a:ext cx="8305032" cy="558513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5" name="Группа 4"/>
            <p:cNvGrpSpPr/>
            <p:nvPr/>
          </p:nvGrpSpPr>
          <p:grpSpPr>
            <a:xfrm>
              <a:off x="159392" y="763219"/>
              <a:ext cx="4713981" cy="5615322"/>
              <a:chOff x="159392" y="763219"/>
              <a:chExt cx="4713981" cy="5615322"/>
            </a:xfrm>
          </p:grpSpPr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808" y="3625145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0" name="Рисунок 15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9821" y="5136541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1" name="Рисунок 1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9948" y="163668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4184" y="482162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6547" y="3045941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588" y="5550541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0" name="Рисунок 16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0599" y="1065893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1" name="Рисунок 17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0680" y="2637551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3" name="Рисунок 1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707" y="413687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5" name="Рисунок 17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377" y="127686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6" name="Рисунок 1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9092" y="428990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0" name="Рисунок 1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5261" y="211508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4" name="Рисунок 18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587" y="175882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6" name="Рисунок 18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9795" y="2278973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8" name="Рисунок 18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392" y="2940918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9" name="Рисунок 18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2026" y="780221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6" name="Рисунок 19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197" y="87207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200" name="Рисунок 19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0208" y="76321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5" name="Рисунок 19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9017" y="1036267"/>
                <a:ext cx="1144281" cy="828000"/>
              </a:xfrm>
              <a:prstGeom prst="rect">
                <a:avLst/>
              </a:prstGeom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4084669" y="728217"/>
              <a:ext cx="4856052" cy="3006718"/>
              <a:chOff x="4084669" y="728217"/>
              <a:chExt cx="4856052" cy="3006718"/>
            </a:xfrm>
          </p:grpSpPr>
          <p:pic>
            <p:nvPicPr>
              <p:cNvPr id="162" name="Рисунок 1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2215" y="222810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356" y="2694775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403" y="768687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3" name="Рисунок 18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669" y="2882834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7" name="Рисунок 18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3950" y="153406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1876" y="2906935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1" name="Рисунок 19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826" y="162559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2" name="Рисунок 1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2784" y="202531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3" name="Рисунок 19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6440" y="188693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0406" y="728217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8" name="Рисунок 1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8262" y="1855123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9" name="Рисунок 19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2577" y="1168490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201" name="Рисунок 2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1215" y="728217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5530" y="1142217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59" name="Рисунок 15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372" y="2377549"/>
                <a:ext cx="1144281" cy="828000"/>
              </a:xfrm>
              <a:prstGeom prst="rect">
                <a:avLst/>
              </a:prstGeom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4553676" y="3137669"/>
              <a:ext cx="4478898" cy="3430717"/>
              <a:chOff x="4553676" y="3137669"/>
              <a:chExt cx="4478898" cy="3430717"/>
            </a:xfrm>
          </p:grpSpPr>
          <p:pic>
            <p:nvPicPr>
              <p:cNvPr id="163" name="Рисунок 16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5918" y="485779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2387" y="4717046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8293" y="4023783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4" name="Рисунок 17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7825" y="5740386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77" name="Рисунок 17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6672" y="4896224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2" name="Рисунок 18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2795" y="358648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85" name="Рисунок 18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9700" y="3137669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97" name="Рисунок 19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6588" y="3723053"/>
                <a:ext cx="1144281" cy="82800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3676" y="3483302"/>
                <a:ext cx="1791044" cy="1296000"/>
              </a:xfrm>
              <a:prstGeom prst="rect">
                <a:avLst/>
              </a:prstGeom>
            </p:spPr>
          </p:pic>
        </p:grpSp>
      </p:grpSp>
      <p:sp>
        <p:nvSpPr>
          <p:cNvPr id="178" name="Скругленный прямоугольник 177"/>
          <p:cNvSpPr>
            <a:spLocks noChangeAspect="1"/>
          </p:cNvSpPr>
          <p:nvPr/>
        </p:nvSpPr>
        <p:spPr bwMode="auto">
          <a:xfrm>
            <a:off x="4958307" y="3834807"/>
            <a:ext cx="958455" cy="612000"/>
          </a:xfrm>
          <a:prstGeom prst="roundRect">
            <a:avLst>
              <a:gd name="adj" fmla="val 2081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9447" y="1040949"/>
            <a:ext cx="8205107" cy="5239197"/>
            <a:chOff x="469447" y="1040949"/>
            <a:chExt cx="8205107" cy="5239197"/>
          </a:xfrm>
        </p:grpSpPr>
        <p:sp>
          <p:nvSpPr>
            <p:cNvPr id="96" name="Скругленный прямоугольник 95"/>
            <p:cNvSpPr/>
            <p:nvPr/>
          </p:nvSpPr>
          <p:spPr bwMode="auto">
            <a:xfrm>
              <a:off x="469447" y="1040949"/>
              <a:ext cx="8205107" cy="5239197"/>
            </a:xfrm>
            <a:prstGeom prst="roundRect">
              <a:avLst>
                <a:gd name="adj" fmla="val 20815"/>
              </a:avLst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3382984" y="1166709"/>
              <a:ext cx="5147969" cy="3837528"/>
              <a:chOff x="2027808" y="1861946"/>
              <a:chExt cx="5147969" cy="3837528"/>
            </a:xfrm>
          </p:grpSpPr>
          <p:grpSp>
            <p:nvGrpSpPr>
              <p:cNvPr id="125" name="Группа 124"/>
              <p:cNvGrpSpPr/>
              <p:nvPr/>
            </p:nvGrpSpPr>
            <p:grpSpPr>
              <a:xfrm>
                <a:off x="2027808" y="1861946"/>
                <a:ext cx="5127746" cy="3820826"/>
                <a:chOff x="2027808" y="1861946"/>
                <a:chExt cx="5127746" cy="3820826"/>
              </a:xfrm>
            </p:grpSpPr>
            <p:cxnSp>
              <p:nvCxnSpPr>
                <p:cNvPr id="127" name="Прямая соединительная линия 126"/>
                <p:cNvCxnSpPr/>
                <p:nvPr/>
              </p:nvCxnSpPr>
              <p:spPr bwMode="auto">
                <a:xfrm flipV="1">
                  <a:off x="2027808" y="4727719"/>
                  <a:ext cx="4196462" cy="4378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auto">
                <a:xfrm>
                  <a:off x="6211349" y="4732097"/>
                  <a:ext cx="944205" cy="95067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auto">
                <a:xfrm flipH="1" flipV="1">
                  <a:off x="6203640" y="1861946"/>
                  <a:ext cx="8275" cy="285707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</p:grpSp>
          <p:sp>
            <p:nvSpPr>
              <p:cNvPr id="126" name="Куб 125"/>
              <p:cNvSpPr>
                <a:spLocks noChangeAspect="1"/>
              </p:cNvSpPr>
              <p:nvPr/>
            </p:nvSpPr>
            <p:spPr bwMode="auto">
              <a:xfrm flipH="1">
                <a:off x="2033536" y="1872291"/>
                <a:ext cx="5142241" cy="3827183"/>
              </a:xfrm>
              <a:prstGeom prst="cube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98" name="Прямая соединительная линия 97"/>
            <p:cNvCxnSpPr/>
            <p:nvPr/>
          </p:nvCxnSpPr>
          <p:spPr bwMode="auto">
            <a:xfrm flipV="1">
              <a:off x="5758826" y="5004237"/>
              <a:ext cx="2772127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99" name="Прямая соединительная линия 98"/>
            <p:cNvCxnSpPr/>
            <p:nvPr/>
          </p:nvCxnSpPr>
          <p:spPr bwMode="auto">
            <a:xfrm flipV="1">
              <a:off x="1592779" y="5004237"/>
              <a:ext cx="2774214" cy="11334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0" name="Прямая соединительная линия 99"/>
            <p:cNvCxnSpPr/>
            <p:nvPr/>
          </p:nvCxnSpPr>
          <p:spPr bwMode="auto">
            <a:xfrm flipV="1">
              <a:off x="4806912" y="4006489"/>
              <a:ext cx="2772534" cy="117614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1" name="Прямая соединительная линия 100"/>
            <p:cNvCxnSpPr/>
            <p:nvPr/>
          </p:nvCxnSpPr>
          <p:spPr bwMode="auto">
            <a:xfrm flipV="1">
              <a:off x="674502" y="1177219"/>
              <a:ext cx="2723923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2" name="Прямая соединительная линия 101"/>
            <p:cNvCxnSpPr/>
            <p:nvPr/>
          </p:nvCxnSpPr>
          <p:spPr bwMode="auto">
            <a:xfrm flipV="1">
              <a:off x="5758826" y="2156492"/>
              <a:ext cx="2751904" cy="1150148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3" name="Прямая соединительная линия 102"/>
            <p:cNvCxnSpPr/>
            <p:nvPr/>
          </p:nvCxnSpPr>
          <p:spPr bwMode="auto">
            <a:xfrm flipV="1">
              <a:off x="4827542" y="1209059"/>
              <a:ext cx="2714681" cy="1118144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4" name="Прямая соединительная линия 103"/>
            <p:cNvCxnSpPr/>
            <p:nvPr/>
          </p:nvCxnSpPr>
          <p:spPr bwMode="auto">
            <a:xfrm flipV="1">
              <a:off x="613047" y="4043927"/>
              <a:ext cx="2769937" cy="114308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105" name="Группа 104"/>
            <p:cNvGrpSpPr/>
            <p:nvPr/>
          </p:nvGrpSpPr>
          <p:grpSpPr>
            <a:xfrm>
              <a:off x="631080" y="2316858"/>
              <a:ext cx="5127746" cy="3820826"/>
              <a:chOff x="2027808" y="1861946"/>
              <a:chExt cx="5127746" cy="3820826"/>
            </a:xfrm>
          </p:grpSpPr>
          <p:cxnSp>
            <p:nvCxnSpPr>
              <p:cNvPr id="122" name="Прямая соединительная линия 121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23" name="Прямая соединительная линия 122"/>
              <p:cNvCxnSpPr/>
              <p:nvPr/>
            </p:nvCxnSpPr>
            <p:spPr bwMode="auto">
              <a:xfrm>
                <a:off x="6211349" y="4732097"/>
                <a:ext cx="944205" cy="9506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24" name="Прямая соединительная линия 123"/>
              <p:cNvCxnSpPr/>
              <p:nvPr/>
            </p:nvCxnSpPr>
            <p:spPr bwMode="auto">
              <a:xfrm flipH="1" flipV="1">
                <a:off x="6203640" y="1861946"/>
                <a:ext cx="8275" cy="285707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cxnSp>
          <p:nvCxnSpPr>
            <p:cNvPr id="106" name="Прямая соединительная линия 105"/>
            <p:cNvCxnSpPr/>
            <p:nvPr/>
          </p:nvCxnSpPr>
          <p:spPr bwMode="auto">
            <a:xfrm flipV="1">
              <a:off x="1591401" y="2156493"/>
              <a:ext cx="2775592" cy="11501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107" name="Группа 106"/>
            <p:cNvGrpSpPr>
              <a:grpSpLocks noChangeAspect="1"/>
            </p:cNvGrpSpPr>
            <p:nvPr/>
          </p:nvGrpSpPr>
          <p:grpSpPr>
            <a:xfrm>
              <a:off x="808897" y="2454485"/>
              <a:ext cx="4794165" cy="3568121"/>
              <a:chOff x="65318" y="638493"/>
              <a:chExt cx="8066264" cy="6003424"/>
            </a:xfrm>
          </p:grpSpPr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8" y="63849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90" y="76400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62" y="88950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34" y="102318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06" y="114868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678" y="127419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6" name="Рисунок 11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0" y="139970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7" name="Рисунок 11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022" y="152521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694" y="165072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366" y="177622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2038" y="190173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710" y="202724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08" name="Куб 107"/>
            <p:cNvSpPr>
              <a:spLocks noChangeAspect="1"/>
            </p:cNvSpPr>
            <p:nvPr/>
          </p:nvSpPr>
          <p:spPr bwMode="auto">
            <a:xfrm flipH="1">
              <a:off x="636808" y="2327203"/>
              <a:ext cx="5142241" cy="3827183"/>
            </a:xfrm>
            <a:prstGeom prst="cub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9" name="Rectangle 13"/>
            <p:cNvSpPr>
              <a:spLocks noChangeArrowheads="1"/>
            </p:cNvSpPr>
            <p:nvPr/>
          </p:nvSpPr>
          <p:spPr bwMode="auto">
            <a:xfrm>
              <a:off x="1356854" y="1390089"/>
              <a:ext cx="6430293" cy="493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Тессеракт данных по электропотреблению</a:t>
              </a:r>
            </a:p>
          </p:txBody>
        </p:sp>
      </p:grpSp>
      <p:grpSp>
        <p:nvGrpSpPr>
          <p:cNvPr id="63" name="Группа 62"/>
          <p:cNvGrpSpPr>
            <a:grpSpLocks noChangeAspect="1"/>
          </p:cNvGrpSpPr>
          <p:nvPr/>
        </p:nvGrpSpPr>
        <p:grpSpPr>
          <a:xfrm>
            <a:off x="3210433" y="2791147"/>
            <a:ext cx="2723135" cy="1738800"/>
            <a:chOff x="469447" y="1040949"/>
            <a:chExt cx="8205107" cy="5239197"/>
          </a:xfrm>
        </p:grpSpPr>
        <p:sp>
          <p:nvSpPr>
            <p:cNvPr id="64" name="Скругленный прямоугольник 63"/>
            <p:cNvSpPr/>
            <p:nvPr/>
          </p:nvSpPr>
          <p:spPr bwMode="auto">
            <a:xfrm>
              <a:off x="469447" y="1040949"/>
              <a:ext cx="8205107" cy="5239197"/>
            </a:xfrm>
            <a:prstGeom prst="roundRect">
              <a:avLst>
                <a:gd name="adj" fmla="val 20815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67" name="Группа 66"/>
            <p:cNvGrpSpPr/>
            <p:nvPr/>
          </p:nvGrpSpPr>
          <p:grpSpPr>
            <a:xfrm>
              <a:off x="3382984" y="1166709"/>
              <a:ext cx="5147969" cy="3837528"/>
              <a:chOff x="2027808" y="1861946"/>
              <a:chExt cx="5147969" cy="3837528"/>
            </a:xfrm>
          </p:grpSpPr>
          <p:grpSp>
            <p:nvGrpSpPr>
              <p:cNvPr id="139" name="Группа 138"/>
              <p:cNvGrpSpPr/>
              <p:nvPr/>
            </p:nvGrpSpPr>
            <p:grpSpPr>
              <a:xfrm>
                <a:off x="2027808" y="1861946"/>
                <a:ext cx="5127746" cy="3820826"/>
                <a:chOff x="2027808" y="1861946"/>
                <a:chExt cx="5127746" cy="3820826"/>
              </a:xfrm>
            </p:grpSpPr>
            <p:cxnSp>
              <p:nvCxnSpPr>
                <p:cNvPr id="141" name="Прямая соединительная линия 140"/>
                <p:cNvCxnSpPr/>
                <p:nvPr/>
              </p:nvCxnSpPr>
              <p:spPr bwMode="auto">
                <a:xfrm flipV="1">
                  <a:off x="2027808" y="4727719"/>
                  <a:ext cx="4196462" cy="4378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42" name="Прямая соединительная линия 141"/>
                <p:cNvCxnSpPr/>
                <p:nvPr/>
              </p:nvCxnSpPr>
              <p:spPr bwMode="auto">
                <a:xfrm>
                  <a:off x="6211349" y="4732097"/>
                  <a:ext cx="944205" cy="95067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auto">
                <a:xfrm flipH="1" flipV="1">
                  <a:off x="6203640" y="1861946"/>
                  <a:ext cx="8275" cy="285707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</p:grpSp>
          <p:sp>
            <p:nvSpPr>
              <p:cNvPr id="140" name="Куб 139"/>
              <p:cNvSpPr>
                <a:spLocks noChangeAspect="1"/>
              </p:cNvSpPr>
              <p:nvPr/>
            </p:nvSpPr>
            <p:spPr bwMode="auto">
              <a:xfrm flipH="1">
                <a:off x="2033536" y="1872291"/>
                <a:ext cx="5142241" cy="3827183"/>
              </a:xfrm>
              <a:prstGeom prst="cube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70" name="Прямая соединительная линия 69"/>
            <p:cNvCxnSpPr/>
            <p:nvPr/>
          </p:nvCxnSpPr>
          <p:spPr bwMode="auto">
            <a:xfrm flipV="1">
              <a:off x="5758826" y="5004237"/>
              <a:ext cx="2772127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1" name="Прямая соединительная линия 70"/>
            <p:cNvCxnSpPr/>
            <p:nvPr/>
          </p:nvCxnSpPr>
          <p:spPr bwMode="auto">
            <a:xfrm flipV="1">
              <a:off x="1592779" y="5004237"/>
              <a:ext cx="2774214" cy="11334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3" name="Прямая соединительная линия 72"/>
            <p:cNvCxnSpPr/>
            <p:nvPr/>
          </p:nvCxnSpPr>
          <p:spPr bwMode="auto">
            <a:xfrm flipV="1">
              <a:off x="4806912" y="4006489"/>
              <a:ext cx="2772534" cy="117614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7" name="Прямая соединительная линия 76"/>
            <p:cNvCxnSpPr/>
            <p:nvPr/>
          </p:nvCxnSpPr>
          <p:spPr bwMode="auto">
            <a:xfrm flipV="1">
              <a:off x="674502" y="1177219"/>
              <a:ext cx="2723923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1" name="Прямая соединительная линия 80"/>
            <p:cNvCxnSpPr/>
            <p:nvPr/>
          </p:nvCxnSpPr>
          <p:spPr bwMode="auto">
            <a:xfrm flipV="1">
              <a:off x="5758826" y="2156492"/>
              <a:ext cx="2751904" cy="1150148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2" name="Прямая соединительная линия 81"/>
            <p:cNvCxnSpPr/>
            <p:nvPr/>
          </p:nvCxnSpPr>
          <p:spPr bwMode="auto">
            <a:xfrm flipV="1">
              <a:off x="4827542" y="1209059"/>
              <a:ext cx="2714681" cy="1118144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3" name="Прямая соединительная линия 82"/>
            <p:cNvCxnSpPr/>
            <p:nvPr/>
          </p:nvCxnSpPr>
          <p:spPr bwMode="auto">
            <a:xfrm flipV="1">
              <a:off x="613047" y="4043927"/>
              <a:ext cx="2769937" cy="114308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84" name="Группа 83"/>
            <p:cNvGrpSpPr/>
            <p:nvPr/>
          </p:nvGrpSpPr>
          <p:grpSpPr>
            <a:xfrm>
              <a:off x="631080" y="2316858"/>
              <a:ext cx="5127746" cy="3820826"/>
              <a:chOff x="2027808" y="1861946"/>
              <a:chExt cx="5127746" cy="3820826"/>
            </a:xfrm>
          </p:grpSpPr>
          <p:cxnSp>
            <p:nvCxnSpPr>
              <p:cNvPr id="136" name="Прямая соединительная линия 135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37" name="Прямая соединительная линия 136"/>
              <p:cNvCxnSpPr/>
              <p:nvPr/>
            </p:nvCxnSpPr>
            <p:spPr bwMode="auto">
              <a:xfrm>
                <a:off x="6211349" y="4732097"/>
                <a:ext cx="944205" cy="9506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38" name="Прямая соединительная линия 137"/>
              <p:cNvCxnSpPr/>
              <p:nvPr/>
            </p:nvCxnSpPr>
            <p:spPr bwMode="auto">
              <a:xfrm flipH="1" flipV="1">
                <a:off x="6203640" y="1861946"/>
                <a:ext cx="8275" cy="285707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cxnSp>
          <p:nvCxnSpPr>
            <p:cNvPr id="85" name="Прямая соединительная линия 84"/>
            <p:cNvCxnSpPr/>
            <p:nvPr/>
          </p:nvCxnSpPr>
          <p:spPr bwMode="auto">
            <a:xfrm flipV="1">
              <a:off x="1591401" y="2156493"/>
              <a:ext cx="2775592" cy="11501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86" name="Группа 85"/>
            <p:cNvGrpSpPr>
              <a:grpSpLocks noChangeAspect="1"/>
            </p:cNvGrpSpPr>
            <p:nvPr/>
          </p:nvGrpSpPr>
          <p:grpSpPr>
            <a:xfrm>
              <a:off x="808897" y="2454485"/>
              <a:ext cx="4794165" cy="3568121"/>
              <a:chOff x="65318" y="638493"/>
              <a:chExt cx="8066264" cy="6003424"/>
            </a:xfrm>
          </p:grpSpPr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8" y="63849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90" y="76400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62" y="88950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34" y="102318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06" y="114868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3" name="Рисунок 9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678" y="127419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0" y="139970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022" y="152521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2" name="Рисунок 13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694" y="165072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3" name="Рисунок 13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366" y="177622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4" name="Рисунок 13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2038" y="190173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5" name="Рисунок 13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710" y="202724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87" name="Куб 86"/>
            <p:cNvSpPr>
              <a:spLocks noChangeAspect="1"/>
            </p:cNvSpPr>
            <p:nvPr/>
          </p:nvSpPr>
          <p:spPr bwMode="auto">
            <a:xfrm flipH="1">
              <a:off x="636808" y="2327203"/>
              <a:ext cx="5142241" cy="3827183"/>
            </a:xfrm>
            <a:prstGeom prst="cub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144" name="Group 26"/>
          <p:cNvGrpSpPr>
            <a:grpSpLocks/>
          </p:cNvGrpSpPr>
          <p:nvPr/>
        </p:nvGrpSpPr>
        <p:grpSpPr bwMode="auto">
          <a:xfrm>
            <a:off x="453331" y="2804000"/>
            <a:ext cx="8237338" cy="1713095"/>
            <a:chOff x="289" y="1929"/>
            <a:chExt cx="5152" cy="634"/>
          </a:xfrm>
        </p:grpSpPr>
        <p:sp>
          <p:nvSpPr>
            <p:cNvPr id="145" name="AutoShape 12"/>
            <p:cNvSpPr>
              <a:spLocks noChangeArrowheads="1"/>
            </p:cNvSpPr>
            <p:nvPr/>
          </p:nvSpPr>
          <p:spPr bwMode="auto">
            <a:xfrm>
              <a:off x="289" y="1929"/>
              <a:ext cx="5152" cy="634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46" name="Rectangle 13"/>
            <p:cNvSpPr>
              <a:spLocks noChangeArrowheads="1"/>
            </p:cNvSpPr>
            <p:nvPr/>
          </p:nvSpPr>
          <p:spPr bwMode="auto">
            <a:xfrm>
              <a:off x="461" y="1988"/>
              <a:ext cx="4808" cy="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Если энергетические ячейки связать в информационную сеть, базирующуюся на тессеракте данных СЭТ-системы, то можно создать распределенную интеллектуальную систему, повышающую устойчивость электропотребления</a:t>
              </a:r>
            </a:p>
          </p:txBody>
        </p:sp>
      </p:grpSp>
      <p:sp>
        <p:nvSpPr>
          <p:cNvPr id="50" name="Равнобедренный треугольник 4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772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КОНЦЕПЦИЯ ОБЛАКА ЭЛЕКТРОПОТРЕБЛЕНИЯ</a:t>
            </a:r>
          </a:p>
        </p:txBody>
      </p:sp>
    </p:spTree>
    <p:extLst>
      <p:ext uri="{BB962C8B-B14F-4D97-AF65-F5344CB8AC3E}">
        <p14:creationId xmlns:p14="http://schemas.microsoft.com/office/powerpoint/2010/main" val="2377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36" presetID="23" presetClass="entr" presetSubtype="28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 autoUpdateAnimBg="0"/>
      <p:bldP spid="178" grpId="0" animBg="1"/>
      <p:bldP spid="50" grpId="0" animBg="1"/>
      <p:bldP spid="9277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389376" y="2604049"/>
            <a:ext cx="8365249" cy="2112997"/>
            <a:chOff x="265" y="1929"/>
            <a:chExt cx="5232" cy="782"/>
          </a:xfrm>
        </p:grpSpPr>
        <p:sp>
          <p:nvSpPr>
            <p:cNvPr id="79" name="AutoShape 12"/>
            <p:cNvSpPr>
              <a:spLocks noChangeArrowheads="1"/>
            </p:cNvSpPr>
            <p:nvPr/>
          </p:nvSpPr>
          <p:spPr bwMode="auto">
            <a:xfrm>
              <a:off x="265" y="1929"/>
              <a:ext cx="5232" cy="782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448" y="2000"/>
              <a:ext cx="4865" cy="63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Многопараметрический цифровой двойник </a:t>
              </a: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СЭТ-системы 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–распределенный процессор с массовым параллелизмом, построенный по принципу нейронной сети, узлы которой образуют однопараметрические тессеракты данных, а связи определяются зависимостью между параметрами</a:t>
              </a:r>
            </a:p>
          </p:txBody>
        </p:sp>
      </p:grpSp>
      <p:sp>
        <p:nvSpPr>
          <p:cNvPr id="115" name="AutoShape 18"/>
          <p:cNvSpPr>
            <a:spLocks noChangeArrowheads="1"/>
          </p:cNvSpPr>
          <p:nvPr/>
        </p:nvSpPr>
        <p:spPr bwMode="auto">
          <a:xfrm>
            <a:off x="231574" y="693968"/>
            <a:ext cx="8680853" cy="5933158"/>
          </a:xfrm>
          <a:prstGeom prst="roundRect">
            <a:avLst>
              <a:gd name="adj" fmla="val 2544"/>
            </a:avLst>
          </a:prstGeom>
          <a:solidFill>
            <a:schemeClr val="accent2"/>
          </a:solidFill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4" y="867980"/>
            <a:ext cx="8305032" cy="55851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" name="Группа 2"/>
          <p:cNvGrpSpPr/>
          <p:nvPr/>
        </p:nvGrpSpPr>
        <p:grpSpPr>
          <a:xfrm>
            <a:off x="509239" y="1078333"/>
            <a:ext cx="8158417" cy="4836685"/>
            <a:chOff x="509239" y="1078333"/>
            <a:chExt cx="8158417" cy="4836685"/>
          </a:xfrm>
        </p:grpSpPr>
        <p:sp>
          <p:nvSpPr>
            <p:cNvPr id="8" name="TextBox 7"/>
            <p:cNvSpPr txBox="1"/>
            <p:nvPr/>
          </p:nvSpPr>
          <p:spPr>
            <a:xfrm>
              <a:off x="4146620" y="3502997"/>
              <a:ext cx="2125530" cy="39380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Электричество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59656" y="3984391"/>
              <a:ext cx="1008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Торф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91306" y="1577748"/>
              <a:ext cx="1044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Вода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678979" y="2300077"/>
              <a:ext cx="1188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Нефть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484136" y="4778353"/>
              <a:ext cx="1765828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Древесина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01871" y="2745364"/>
              <a:ext cx="1008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Уголь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482332" y="4582171"/>
              <a:ext cx="1888676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Дизтопливо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32933" y="5422728"/>
              <a:ext cx="1044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Кокс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9239" y="4255873"/>
              <a:ext cx="1188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Тепло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851078" y="4992097"/>
              <a:ext cx="2203162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Природный газ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79742" y="4068824"/>
              <a:ext cx="1332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Бензин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767192" y="4044882"/>
              <a:ext cx="1332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Сланцы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413417" y="2988492"/>
              <a:ext cx="1188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Мазут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468504" y="3158119"/>
              <a:ext cx="1188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Битум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948805" y="2621630"/>
              <a:ext cx="144151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Керосин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925533" y="1682298"/>
              <a:ext cx="1332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Гудрон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246770" y="2097958"/>
              <a:ext cx="1044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Азот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6583537" y="1387137"/>
              <a:ext cx="1620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Ацетилен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952143" y="2211923"/>
              <a:ext cx="1406546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Газойль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220459" y="1078333"/>
              <a:ext cx="1620000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Пропилен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629441" y="5565395"/>
              <a:ext cx="2203162" cy="349623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36000" rtlCol="0" anchor="ctr">
              <a:noAutofit/>
            </a:bodyPr>
            <a:lstStyle/>
            <a:p>
              <a:pPr algn="ctr"/>
              <a:r>
                <a:rPr lang="ru-RU" sz="2000" dirty="0"/>
                <a:t>Сжиженный газ</a:t>
              </a:r>
            </a:p>
          </p:txBody>
        </p:sp>
      </p:grpSp>
      <p:sp>
        <p:nvSpPr>
          <p:cNvPr id="178" name="Скругленный прямоугольник 177"/>
          <p:cNvSpPr>
            <a:spLocks noChangeAspect="1"/>
          </p:cNvSpPr>
          <p:nvPr/>
        </p:nvSpPr>
        <p:spPr bwMode="auto">
          <a:xfrm>
            <a:off x="5064959" y="3897430"/>
            <a:ext cx="727200" cy="464338"/>
          </a:xfrm>
          <a:prstGeom prst="roundRect">
            <a:avLst>
              <a:gd name="adj" fmla="val 2081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9447" y="1040949"/>
            <a:ext cx="8205107" cy="5239197"/>
            <a:chOff x="469447" y="1040949"/>
            <a:chExt cx="8205107" cy="5239197"/>
          </a:xfrm>
        </p:grpSpPr>
        <p:sp>
          <p:nvSpPr>
            <p:cNvPr id="96" name="Скругленный прямоугольник 95"/>
            <p:cNvSpPr/>
            <p:nvPr/>
          </p:nvSpPr>
          <p:spPr bwMode="auto">
            <a:xfrm>
              <a:off x="469447" y="1040949"/>
              <a:ext cx="8205107" cy="5239197"/>
            </a:xfrm>
            <a:prstGeom prst="roundRect">
              <a:avLst>
                <a:gd name="adj" fmla="val 20815"/>
              </a:avLst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3382984" y="1166709"/>
              <a:ext cx="5147969" cy="3837528"/>
              <a:chOff x="2027808" y="1861946"/>
              <a:chExt cx="5147969" cy="3837528"/>
            </a:xfrm>
          </p:grpSpPr>
          <p:grpSp>
            <p:nvGrpSpPr>
              <p:cNvPr id="125" name="Группа 124"/>
              <p:cNvGrpSpPr/>
              <p:nvPr/>
            </p:nvGrpSpPr>
            <p:grpSpPr>
              <a:xfrm>
                <a:off x="2027808" y="1861946"/>
                <a:ext cx="5127746" cy="3820826"/>
                <a:chOff x="2027808" y="1861946"/>
                <a:chExt cx="5127746" cy="3820826"/>
              </a:xfrm>
            </p:grpSpPr>
            <p:cxnSp>
              <p:nvCxnSpPr>
                <p:cNvPr id="127" name="Прямая соединительная линия 126"/>
                <p:cNvCxnSpPr/>
                <p:nvPr/>
              </p:nvCxnSpPr>
              <p:spPr bwMode="auto">
                <a:xfrm flipV="1">
                  <a:off x="2027808" y="4727719"/>
                  <a:ext cx="4196462" cy="4378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auto">
                <a:xfrm>
                  <a:off x="6211349" y="4732097"/>
                  <a:ext cx="944205" cy="95067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auto">
                <a:xfrm flipH="1" flipV="1">
                  <a:off x="6203640" y="1861946"/>
                  <a:ext cx="8275" cy="285707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</p:grpSp>
          <p:sp>
            <p:nvSpPr>
              <p:cNvPr id="126" name="Куб 125"/>
              <p:cNvSpPr>
                <a:spLocks noChangeAspect="1"/>
              </p:cNvSpPr>
              <p:nvPr/>
            </p:nvSpPr>
            <p:spPr bwMode="auto">
              <a:xfrm flipH="1">
                <a:off x="2033536" y="1872291"/>
                <a:ext cx="5142241" cy="3827183"/>
              </a:xfrm>
              <a:prstGeom prst="cube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98" name="Прямая соединительная линия 97"/>
            <p:cNvCxnSpPr/>
            <p:nvPr/>
          </p:nvCxnSpPr>
          <p:spPr bwMode="auto">
            <a:xfrm flipV="1">
              <a:off x="5758826" y="5004237"/>
              <a:ext cx="2772127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99" name="Прямая соединительная линия 98"/>
            <p:cNvCxnSpPr/>
            <p:nvPr/>
          </p:nvCxnSpPr>
          <p:spPr bwMode="auto">
            <a:xfrm flipV="1">
              <a:off x="1592779" y="5004237"/>
              <a:ext cx="2774214" cy="11334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0" name="Прямая соединительная линия 99"/>
            <p:cNvCxnSpPr/>
            <p:nvPr/>
          </p:nvCxnSpPr>
          <p:spPr bwMode="auto">
            <a:xfrm flipV="1">
              <a:off x="4806912" y="4006489"/>
              <a:ext cx="2772534" cy="117614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1" name="Прямая соединительная линия 100"/>
            <p:cNvCxnSpPr/>
            <p:nvPr/>
          </p:nvCxnSpPr>
          <p:spPr bwMode="auto">
            <a:xfrm flipV="1">
              <a:off x="674502" y="1177219"/>
              <a:ext cx="2723923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2" name="Прямая соединительная линия 101"/>
            <p:cNvCxnSpPr/>
            <p:nvPr/>
          </p:nvCxnSpPr>
          <p:spPr bwMode="auto">
            <a:xfrm flipV="1">
              <a:off x="5758826" y="2156492"/>
              <a:ext cx="2751904" cy="1150148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3" name="Прямая соединительная линия 102"/>
            <p:cNvCxnSpPr/>
            <p:nvPr/>
          </p:nvCxnSpPr>
          <p:spPr bwMode="auto">
            <a:xfrm flipV="1">
              <a:off x="4827542" y="1209059"/>
              <a:ext cx="2714681" cy="1118144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04" name="Прямая соединительная линия 103"/>
            <p:cNvCxnSpPr/>
            <p:nvPr/>
          </p:nvCxnSpPr>
          <p:spPr bwMode="auto">
            <a:xfrm flipV="1">
              <a:off x="613047" y="4043927"/>
              <a:ext cx="2769937" cy="114308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105" name="Группа 104"/>
            <p:cNvGrpSpPr/>
            <p:nvPr/>
          </p:nvGrpSpPr>
          <p:grpSpPr>
            <a:xfrm>
              <a:off x="631080" y="2316858"/>
              <a:ext cx="5127746" cy="3820826"/>
              <a:chOff x="2027808" y="1861946"/>
              <a:chExt cx="5127746" cy="3820826"/>
            </a:xfrm>
          </p:grpSpPr>
          <p:cxnSp>
            <p:nvCxnSpPr>
              <p:cNvPr id="122" name="Прямая соединительная линия 121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23" name="Прямая соединительная линия 122"/>
              <p:cNvCxnSpPr/>
              <p:nvPr/>
            </p:nvCxnSpPr>
            <p:spPr bwMode="auto">
              <a:xfrm>
                <a:off x="6211349" y="4732097"/>
                <a:ext cx="944205" cy="9506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24" name="Прямая соединительная линия 123"/>
              <p:cNvCxnSpPr/>
              <p:nvPr/>
            </p:nvCxnSpPr>
            <p:spPr bwMode="auto">
              <a:xfrm flipH="1" flipV="1">
                <a:off x="6203640" y="1861946"/>
                <a:ext cx="8275" cy="285707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cxnSp>
          <p:nvCxnSpPr>
            <p:cNvPr id="106" name="Прямая соединительная линия 105"/>
            <p:cNvCxnSpPr/>
            <p:nvPr/>
          </p:nvCxnSpPr>
          <p:spPr bwMode="auto">
            <a:xfrm flipV="1">
              <a:off x="1591401" y="2156493"/>
              <a:ext cx="2775592" cy="11501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107" name="Группа 106"/>
            <p:cNvGrpSpPr>
              <a:grpSpLocks noChangeAspect="1"/>
            </p:cNvGrpSpPr>
            <p:nvPr/>
          </p:nvGrpSpPr>
          <p:grpSpPr>
            <a:xfrm>
              <a:off x="808897" y="2454485"/>
              <a:ext cx="4794165" cy="3568121"/>
              <a:chOff x="65318" y="638493"/>
              <a:chExt cx="8066264" cy="6003424"/>
            </a:xfrm>
          </p:grpSpPr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8" y="63849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90" y="76400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62" y="88950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34" y="102318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06" y="114868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678" y="127419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6" name="Рисунок 1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0" y="139970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7" name="Рисунок 1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022" y="152521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694" y="165072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366" y="177622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2038" y="190173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710" y="202724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08" name="Куб 107"/>
            <p:cNvSpPr>
              <a:spLocks noChangeAspect="1"/>
            </p:cNvSpPr>
            <p:nvPr/>
          </p:nvSpPr>
          <p:spPr bwMode="auto">
            <a:xfrm flipH="1">
              <a:off x="636808" y="2327203"/>
              <a:ext cx="5142241" cy="3827183"/>
            </a:xfrm>
            <a:prstGeom prst="cub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9" name="Rectangle 13"/>
            <p:cNvSpPr>
              <a:spLocks noChangeArrowheads="1"/>
            </p:cNvSpPr>
            <p:nvPr/>
          </p:nvSpPr>
          <p:spPr bwMode="auto">
            <a:xfrm>
              <a:off x="1458000" y="1390089"/>
              <a:ext cx="6228000" cy="493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Однопараметрический тессеракт данных</a:t>
              </a:r>
            </a:p>
          </p:txBody>
        </p:sp>
      </p:grpSp>
      <p:grpSp>
        <p:nvGrpSpPr>
          <p:cNvPr id="63" name="Группа 62"/>
          <p:cNvGrpSpPr>
            <a:grpSpLocks noChangeAspect="1"/>
          </p:cNvGrpSpPr>
          <p:nvPr/>
        </p:nvGrpSpPr>
        <p:grpSpPr>
          <a:xfrm>
            <a:off x="3210433" y="2791147"/>
            <a:ext cx="2723135" cy="1738800"/>
            <a:chOff x="469447" y="1040949"/>
            <a:chExt cx="8205107" cy="5239197"/>
          </a:xfrm>
        </p:grpSpPr>
        <p:sp>
          <p:nvSpPr>
            <p:cNvPr id="64" name="Скругленный прямоугольник 63"/>
            <p:cNvSpPr/>
            <p:nvPr/>
          </p:nvSpPr>
          <p:spPr bwMode="auto">
            <a:xfrm>
              <a:off x="469447" y="1040949"/>
              <a:ext cx="8205107" cy="5239197"/>
            </a:xfrm>
            <a:prstGeom prst="roundRect">
              <a:avLst>
                <a:gd name="adj" fmla="val 20815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67" name="Группа 66"/>
            <p:cNvGrpSpPr/>
            <p:nvPr/>
          </p:nvGrpSpPr>
          <p:grpSpPr>
            <a:xfrm>
              <a:off x="3382984" y="1166709"/>
              <a:ext cx="5147969" cy="3837528"/>
              <a:chOff x="2027808" y="1861946"/>
              <a:chExt cx="5147969" cy="3837528"/>
            </a:xfrm>
          </p:grpSpPr>
          <p:grpSp>
            <p:nvGrpSpPr>
              <p:cNvPr id="139" name="Группа 138"/>
              <p:cNvGrpSpPr/>
              <p:nvPr/>
            </p:nvGrpSpPr>
            <p:grpSpPr>
              <a:xfrm>
                <a:off x="2027808" y="1861946"/>
                <a:ext cx="5127746" cy="3820826"/>
                <a:chOff x="2027808" y="1861946"/>
                <a:chExt cx="5127746" cy="3820826"/>
              </a:xfrm>
            </p:grpSpPr>
            <p:cxnSp>
              <p:nvCxnSpPr>
                <p:cNvPr id="141" name="Прямая соединительная линия 140"/>
                <p:cNvCxnSpPr/>
                <p:nvPr/>
              </p:nvCxnSpPr>
              <p:spPr bwMode="auto">
                <a:xfrm flipV="1">
                  <a:off x="2027808" y="4727719"/>
                  <a:ext cx="4196462" cy="4378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42" name="Прямая соединительная линия 141"/>
                <p:cNvCxnSpPr/>
                <p:nvPr/>
              </p:nvCxnSpPr>
              <p:spPr bwMode="auto">
                <a:xfrm>
                  <a:off x="6211349" y="4732097"/>
                  <a:ext cx="944205" cy="95067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auto">
                <a:xfrm flipH="1" flipV="1">
                  <a:off x="6203640" y="1861946"/>
                  <a:ext cx="8275" cy="285707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cxnSp>
          </p:grpSp>
          <p:sp>
            <p:nvSpPr>
              <p:cNvPr id="140" name="Куб 139"/>
              <p:cNvSpPr>
                <a:spLocks noChangeAspect="1"/>
              </p:cNvSpPr>
              <p:nvPr/>
            </p:nvSpPr>
            <p:spPr bwMode="auto">
              <a:xfrm flipH="1">
                <a:off x="2033536" y="1872291"/>
                <a:ext cx="5142241" cy="3827183"/>
              </a:xfrm>
              <a:prstGeom prst="cube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70" name="Прямая соединительная линия 69"/>
            <p:cNvCxnSpPr/>
            <p:nvPr/>
          </p:nvCxnSpPr>
          <p:spPr bwMode="auto">
            <a:xfrm flipV="1">
              <a:off x="5758826" y="5004237"/>
              <a:ext cx="2772127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1" name="Прямая соединительная линия 70"/>
            <p:cNvCxnSpPr/>
            <p:nvPr/>
          </p:nvCxnSpPr>
          <p:spPr bwMode="auto">
            <a:xfrm flipV="1">
              <a:off x="1592779" y="5004237"/>
              <a:ext cx="2774214" cy="11334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3" name="Прямая соединительная линия 72"/>
            <p:cNvCxnSpPr/>
            <p:nvPr/>
          </p:nvCxnSpPr>
          <p:spPr bwMode="auto">
            <a:xfrm flipV="1">
              <a:off x="4806912" y="4006489"/>
              <a:ext cx="2772534" cy="117614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77" name="Прямая соединительная линия 76"/>
            <p:cNvCxnSpPr/>
            <p:nvPr/>
          </p:nvCxnSpPr>
          <p:spPr bwMode="auto">
            <a:xfrm flipV="1">
              <a:off x="674502" y="1177219"/>
              <a:ext cx="2723923" cy="1150149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1" name="Прямая соединительная линия 80"/>
            <p:cNvCxnSpPr/>
            <p:nvPr/>
          </p:nvCxnSpPr>
          <p:spPr bwMode="auto">
            <a:xfrm flipV="1">
              <a:off x="5758826" y="2156492"/>
              <a:ext cx="2751904" cy="1150148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2" name="Прямая соединительная линия 81"/>
            <p:cNvCxnSpPr/>
            <p:nvPr/>
          </p:nvCxnSpPr>
          <p:spPr bwMode="auto">
            <a:xfrm flipV="1">
              <a:off x="4827542" y="1209059"/>
              <a:ext cx="2714681" cy="1118144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83" name="Прямая соединительная линия 82"/>
            <p:cNvCxnSpPr/>
            <p:nvPr/>
          </p:nvCxnSpPr>
          <p:spPr bwMode="auto">
            <a:xfrm flipV="1">
              <a:off x="613047" y="4043927"/>
              <a:ext cx="2769937" cy="1143082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84" name="Группа 83"/>
            <p:cNvGrpSpPr/>
            <p:nvPr/>
          </p:nvGrpSpPr>
          <p:grpSpPr>
            <a:xfrm>
              <a:off x="631080" y="2316858"/>
              <a:ext cx="5127746" cy="3820826"/>
              <a:chOff x="2027808" y="1861946"/>
              <a:chExt cx="5127746" cy="3820826"/>
            </a:xfrm>
          </p:grpSpPr>
          <p:cxnSp>
            <p:nvCxnSpPr>
              <p:cNvPr id="136" name="Прямая соединительная линия 135"/>
              <p:cNvCxnSpPr/>
              <p:nvPr/>
            </p:nvCxnSpPr>
            <p:spPr bwMode="auto">
              <a:xfrm flipV="1">
                <a:off x="2027808" y="4727719"/>
                <a:ext cx="4196462" cy="437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37" name="Прямая соединительная линия 136"/>
              <p:cNvCxnSpPr/>
              <p:nvPr/>
            </p:nvCxnSpPr>
            <p:spPr bwMode="auto">
              <a:xfrm>
                <a:off x="6211349" y="4732097"/>
                <a:ext cx="944205" cy="9506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cxnSp>
            <p:nvCxnSpPr>
              <p:cNvPr id="138" name="Прямая соединительная линия 137"/>
              <p:cNvCxnSpPr/>
              <p:nvPr/>
            </p:nvCxnSpPr>
            <p:spPr bwMode="auto">
              <a:xfrm flipH="1" flipV="1">
                <a:off x="6203640" y="1861946"/>
                <a:ext cx="8275" cy="2857074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cxnSp>
          <p:nvCxnSpPr>
            <p:cNvPr id="85" name="Прямая соединительная линия 84"/>
            <p:cNvCxnSpPr/>
            <p:nvPr/>
          </p:nvCxnSpPr>
          <p:spPr bwMode="auto">
            <a:xfrm flipV="1">
              <a:off x="1591401" y="2156493"/>
              <a:ext cx="2775592" cy="1150147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grpSp>
          <p:nvGrpSpPr>
            <p:cNvPr id="86" name="Группа 85"/>
            <p:cNvGrpSpPr>
              <a:grpSpLocks noChangeAspect="1"/>
            </p:cNvGrpSpPr>
            <p:nvPr/>
          </p:nvGrpSpPr>
          <p:grpSpPr>
            <a:xfrm>
              <a:off x="808897" y="2454485"/>
              <a:ext cx="4794165" cy="3568121"/>
              <a:chOff x="65318" y="638493"/>
              <a:chExt cx="8066264" cy="6003424"/>
            </a:xfrm>
          </p:grpSpPr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8" y="63849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90" y="76400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62" y="88950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334" y="102318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06" y="114868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3" name="Рисунок 9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678" y="127419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350" y="139970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022" y="1525213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2" name="Рисунок 1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694" y="1650721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3" name="Рисунок 13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366" y="1776229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4" name="Рисунок 13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2038" y="1901737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35" name="Рисунок 1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710" y="2027245"/>
                <a:ext cx="6595872" cy="461467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87" name="Куб 86"/>
            <p:cNvSpPr>
              <a:spLocks noChangeAspect="1"/>
            </p:cNvSpPr>
            <p:nvPr/>
          </p:nvSpPr>
          <p:spPr bwMode="auto">
            <a:xfrm flipH="1">
              <a:off x="636808" y="2327203"/>
              <a:ext cx="5142241" cy="3827183"/>
            </a:xfrm>
            <a:prstGeom prst="cub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144" name="Group 26"/>
          <p:cNvGrpSpPr>
            <a:grpSpLocks/>
          </p:cNvGrpSpPr>
          <p:nvPr/>
        </p:nvGrpSpPr>
        <p:grpSpPr bwMode="auto">
          <a:xfrm>
            <a:off x="419755" y="2770224"/>
            <a:ext cx="8304491" cy="1780646"/>
            <a:chOff x="289" y="1929"/>
            <a:chExt cx="5194" cy="659"/>
          </a:xfrm>
        </p:grpSpPr>
        <p:sp>
          <p:nvSpPr>
            <p:cNvPr id="145" name="AutoShape 12"/>
            <p:cNvSpPr>
              <a:spLocks noChangeArrowheads="1"/>
            </p:cNvSpPr>
            <p:nvPr/>
          </p:nvSpPr>
          <p:spPr bwMode="auto">
            <a:xfrm>
              <a:off x="289" y="1929"/>
              <a:ext cx="5194" cy="65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46" name="Rectangle 13"/>
            <p:cNvSpPr>
              <a:spLocks noChangeArrowheads="1"/>
            </p:cNvSpPr>
            <p:nvPr/>
          </p:nvSpPr>
          <p:spPr bwMode="auto">
            <a:xfrm>
              <a:off x="484" y="2003"/>
              <a:ext cx="4803" cy="52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Если параметрически описать каждую отрасль системы управления, создать тессеракты данных, связать их в единую нейронную сеть, то можно создать региональную интеллектуальную систему поддержки принятия решений</a:t>
              </a:r>
            </a:p>
          </p:txBody>
        </p:sp>
      </p:grpSp>
      <p:sp>
        <p:nvSpPr>
          <p:cNvPr id="50" name="Равнобедренный треугольник 4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772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МНОГОПАРАМЕТРИЧЕСКИЙ ЦИФРОВОЙ ДВОЙНИК</a:t>
            </a:r>
          </a:p>
        </p:txBody>
      </p:sp>
    </p:spTree>
    <p:extLst>
      <p:ext uri="{BB962C8B-B14F-4D97-AF65-F5344CB8AC3E}">
        <p14:creationId xmlns:p14="http://schemas.microsoft.com/office/powerpoint/2010/main" val="18517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0"/>
                            </p:stCondLst>
                            <p:childTnLst>
                              <p:par>
                                <p:cTn id="34" presetID="23" presetClass="entr" presetSubtype="28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 autoUpdateAnimBg="0"/>
      <p:bldP spid="178" grpId="0" animBg="1"/>
      <p:bldP spid="50" grpId="0" animBg="1"/>
      <p:bldP spid="9277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4" name="Oval 4"/>
          <p:cNvSpPr>
            <a:spLocks noChangeAspect="1" noChangeArrowheads="1"/>
          </p:cNvSpPr>
          <p:nvPr/>
        </p:nvSpPr>
        <p:spPr bwMode="auto">
          <a:xfrm>
            <a:off x="539552" y="1439409"/>
            <a:ext cx="2159000" cy="21590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73408" y="2302885"/>
            <a:ext cx="1691288" cy="4320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altLang="ru-RU" sz="2400" b="1" dirty="0">
                <a:solidFill>
                  <a:schemeClr val="tx1"/>
                </a:solidFill>
                <a:latin typeface="+mn-lt"/>
              </a:rPr>
              <a:t>ВЫВОД</a:t>
            </a:r>
          </a:p>
        </p:txBody>
      </p:sp>
      <p:sp>
        <p:nvSpPr>
          <p:cNvPr id="1674247" name="AutoShape 7"/>
          <p:cNvSpPr>
            <a:spLocks noChangeArrowheads="1"/>
          </p:cNvSpPr>
          <p:nvPr/>
        </p:nvSpPr>
        <p:spPr bwMode="auto">
          <a:xfrm flipV="1">
            <a:off x="338197" y="3978367"/>
            <a:ext cx="8467607" cy="314726"/>
          </a:xfrm>
          <a:prstGeom prst="roundRect">
            <a:avLst>
              <a:gd name="adj" fmla="val 3125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38197" y="3078974"/>
            <a:ext cx="8467607" cy="21135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38197" y="3078974"/>
            <a:ext cx="8467607" cy="211351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340" y="3312622"/>
            <a:ext cx="7881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sz="2000" dirty="0"/>
              <a:t>Цифровая платформа энергоэффективности СЭТ-системы, облако электропотребления, а также многопараметрический цифровой двойник могут быть положены в основу систем искусственного интеллекта, создаваемых для реализации процессов управления на уровне третьей научной картины</a:t>
            </a:r>
          </a:p>
        </p:txBody>
      </p:sp>
    </p:spTree>
    <p:extLst>
      <p:ext uri="{BB962C8B-B14F-4D97-AF65-F5344CB8AC3E}">
        <p14:creationId xmlns:p14="http://schemas.microsoft.com/office/powerpoint/2010/main" val="26874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7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74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7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4244" grpId="0" animBg="1"/>
      <p:bldP spid="6" grpId="0"/>
      <p:bldP spid="1674247" grpId="0" animBg="1"/>
      <p:bldP spid="3" grpId="0" animBg="1"/>
      <p:bldP spid="7" grpId="0" animBg="1"/>
      <p:bldP spid="8" grpId="0" animBg="1"/>
      <p:bldP spid="1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" y="701721"/>
            <a:ext cx="9000000" cy="59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40391" name="Text Box 7"/>
          <p:cNvSpPr txBox="1">
            <a:spLocks noChangeArrowheads="1"/>
          </p:cNvSpPr>
          <p:nvPr/>
        </p:nvSpPr>
        <p:spPr bwMode="auto">
          <a:xfrm>
            <a:off x="2897811" y="3781588"/>
            <a:ext cx="3433332" cy="3810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Гнатюк Виктор Иванович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" y="701721"/>
            <a:ext cx="9000000" cy="59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97274" y="2620265"/>
            <a:ext cx="7086600" cy="3810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Гнатюк В.И. Техника, техносфера, энергосбережение, 2000</a:t>
            </a:r>
          </a:p>
        </p:txBody>
      </p:sp>
      <p:pic>
        <p:nvPicPr>
          <p:cNvPr id="1040390" name="Picture 6" descr="Ру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99" y="2645665"/>
            <a:ext cx="650875" cy="112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" y="701721"/>
            <a:ext cx="9000000" cy="59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468427" name="Group 11"/>
          <p:cNvGrpSpPr>
            <a:grpSpLocks/>
          </p:cNvGrpSpPr>
          <p:nvPr/>
        </p:nvGrpSpPr>
        <p:grpSpPr bwMode="auto">
          <a:xfrm>
            <a:off x="624852" y="3009479"/>
            <a:ext cx="5065713" cy="820737"/>
            <a:chOff x="240" y="1883"/>
            <a:chExt cx="3191" cy="517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40396" name="Text Box 12"/>
            <p:cNvSpPr txBox="1">
              <a:spLocks noChangeArrowheads="1"/>
            </p:cNvSpPr>
            <p:nvPr/>
          </p:nvSpPr>
          <p:spPr bwMode="auto">
            <a:xfrm>
              <a:off x="240" y="2160"/>
              <a:ext cx="3191" cy="24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sz="1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Книга по методологии рангового анализа</a:t>
              </a: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240" y="1883"/>
              <a:ext cx="1968" cy="24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sz="18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http://gnatukvi.ru/ind.html</a:t>
              </a:r>
            </a:p>
          </p:txBody>
        </p:sp>
      </p:grpSp>
      <p:sp>
        <p:nvSpPr>
          <p:cNvPr id="104039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38792" y="168320"/>
            <a:ext cx="8458200" cy="38100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ИНФОРМАЦИЯ О ПРИМЕНЯЕМОЙ МЕТОДОЛОГИИ</a:t>
            </a:r>
          </a:p>
        </p:txBody>
      </p:sp>
      <p:sp>
        <p:nvSpPr>
          <p:cNvPr id="1468435" name="AutoShape 19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8845550" y="71438"/>
            <a:ext cx="241300" cy="241300"/>
          </a:xfrm>
          <a:prstGeom prst="actionButtonBlank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624852" y="4828910"/>
            <a:ext cx="6696076" cy="820737"/>
            <a:chOff x="240" y="1883"/>
            <a:chExt cx="4218" cy="517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240" y="2160"/>
              <a:ext cx="4218" cy="24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sz="1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Трактат о цифровом двойнике по электропотреблению   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40" y="1883"/>
              <a:ext cx="3191" cy="24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ru-RU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http://gnatukvi.ru/index.files/cifrodvoyin.pdf</a:t>
              </a:r>
              <a:endParaRPr lang="ru-RU" altLang="ru-RU" sz="1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06" y="876552"/>
            <a:ext cx="1440000" cy="1440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37" y="2699847"/>
            <a:ext cx="1440000" cy="1440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25" y="4519278"/>
            <a:ext cx="1440000" cy="1440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1468424" name="Group 8"/>
          <p:cNvGrpSpPr>
            <a:grpSpLocks/>
          </p:cNvGrpSpPr>
          <p:nvPr/>
        </p:nvGrpSpPr>
        <p:grpSpPr bwMode="auto">
          <a:xfrm>
            <a:off x="624852" y="1185390"/>
            <a:ext cx="3063875" cy="822325"/>
            <a:chOff x="816" y="646"/>
            <a:chExt cx="1930" cy="51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" name="Text Box 12"/>
            <p:cNvSpPr txBox="1">
              <a:spLocks noChangeArrowheads="1"/>
            </p:cNvSpPr>
            <p:nvPr/>
          </p:nvSpPr>
          <p:spPr bwMode="auto">
            <a:xfrm>
              <a:off x="816" y="924"/>
              <a:ext cx="1930" cy="24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sz="1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Главная страница сайта</a:t>
              </a:r>
            </a:p>
          </p:txBody>
        </p:sp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816" y="646"/>
              <a:ext cx="1775" cy="240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ru-RU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http://www.gnatukvi.ru</a:t>
              </a:r>
              <a:endParaRPr lang="ru-RU" altLang="ru-RU" sz="18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2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0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0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6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6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91" grpId="0" animBg="1" autoUpdateAnimBg="0"/>
      <p:bldP spid="2" grpId="0" animBg="1" autoUpdateAnimBg="0"/>
      <p:bldP spid="1040392" grpId="0" autoUpdateAnimBg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342551" y="2874270"/>
            <a:ext cx="8458898" cy="1663620"/>
            <a:chOff x="171" y="1672"/>
            <a:chExt cx="4840" cy="876"/>
          </a:xfrm>
        </p:grpSpPr>
        <p:sp>
          <p:nvSpPr>
            <p:cNvPr id="21" name="AutoShape 30"/>
            <p:cNvSpPr>
              <a:spLocks noChangeArrowheads="1"/>
            </p:cNvSpPr>
            <p:nvPr/>
          </p:nvSpPr>
          <p:spPr bwMode="auto">
            <a:xfrm>
              <a:off x="171" y="1672"/>
              <a:ext cx="4840" cy="876"/>
            </a:xfrm>
            <a:prstGeom prst="roundRect">
              <a:avLst>
                <a:gd name="adj" fmla="val 1534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>
              <a:off x="354" y="1753"/>
              <a:ext cx="4474" cy="70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СЭТ-система – ограниченная в пространстве и времени взаимосвязанная и взаимодействующая посредством слабых связей совокупность технических объектов, социальных и экономических субъектов, а также финансов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763906"/>
            <a:ext cx="8640000" cy="57628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764689"/>
            <a:ext cx="8640000" cy="57613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343596"/>
            <a:ext cx="8640000" cy="4603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234739"/>
            <a:ext cx="8640000" cy="48212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99229"/>
            <a:ext cx="8280000" cy="62061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1" name="Группа 30"/>
          <p:cNvGrpSpPr/>
          <p:nvPr/>
        </p:nvGrpSpPr>
        <p:grpSpPr>
          <a:xfrm>
            <a:off x="0" y="564219"/>
            <a:ext cx="9144000" cy="6283723"/>
            <a:chOff x="0" y="725269"/>
            <a:chExt cx="9144000" cy="6283723"/>
          </a:xfrm>
        </p:grpSpPr>
        <p:sp>
          <p:nvSpPr>
            <p:cNvPr id="33" name="AutoShape 18"/>
            <p:cNvSpPr>
              <a:spLocks noChangeArrowheads="1"/>
            </p:cNvSpPr>
            <p:nvPr/>
          </p:nvSpPr>
          <p:spPr bwMode="auto">
            <a:xfrm>
              <a:off x="0" y="725269"/>
              <a:ext cx="9144000" cy="6283723"/>
            </a:xfrm>
            <a:prstGeom prst="roundRect">
              <a:avLst>
                <a:gd name="adj" fmla="val 3033"/>
              </a:avLst>
            </a:prstGeom>
            <a:solidFill>
              <a:schemeClr val="accent2"/>
            </a:solidFill>
            <a:ln w="9525">
              <a:solidFill>
                <a:schemeClr val="bg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Овал 35"/>
            <p:cNvSpPr/>
            <p:nvPr/>
          </p:nvSpPr>
          <p:spPr bwMode="auto">
            <a:xfrm>
              <a:off x="1836491" y="1723922"/>
              <a:ext cx="2884265" cy="2172114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68000" rIns="9144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Кадры</a:t>
              </a:r>
            </a:p>
          </p:txBody>
        </p:sp>
        <p:sp>
          <p:nvSpPr>
            <p:cNvPr id="37" name="Овал 36"/>
            <p:cNvSpPr/>
            <p:nvPr/>
          </p:nvSpPr>
          <p:spPr bwMode="auto">
            <a:xfrm>
              <a:off x="4423245" y="1723922"/>
              <a:ext cx="2884265" cy="2172114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68000" rIns="9144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  <a:latin typeface="Arial" charset="0"/>
                </a:rPr>
                <a:t>Техника</a:t>
              </a:r>
              <a:endPara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9" name="Овал 38"/>
            <p:cNvSpPr/>
            <p:nvPr/>
          </p:nvSpPr>
          <p:spPr bwMode="auto">
            <a:xfrm>
              <a:off x="3129868" y="3406546"/>
              <a:ext cx="2884265" cy="2172114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18000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  <a:latin typeface="Arial" charset="0"/>
                </a:rPr>
                <a:t>Финансы</a:t>
              </a:r>
              <a:endPara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 bwMode="auto">
            <a:xfrm>
              <a:off x="6754573" y="1860543"/>
              <a:ext cx="2268000" cy="1974196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Техническая система</a:t>
              </a:r>
            </a:p>
          </p:txBody>
        </p:sp>
        <p:sp>
          <p:nvSpPr>
            <p:cNvPr id="41" name="Скругленный прямоугольник 40"/>
            <p:cNvSpPr/>
            <p:nvPr/>
          </p:nvSpPr>
          <p:spPr bwMode="auto">
            <a:xfrm>
              <a:off x="121427" y="1860543"/>
              <a:ext cx="2268000" cy="1974195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Социальная система</a:t>
              </a:r>
            </a:p>
          </p:txBody>
        </p:sp>
        <p:sp>
          <p:nvSpPr>
            <p:cNvPr id="42" name="Скругленный прямоугольник 41"/>
            <p:cNvSpPr/>
            <p:nvPr/>
          </p:nvSpPr>
          <p:spPr bwMode="auto">
            <a:xfrm>
              <a:off x="3061669" y="5221376"/>
              <a:ext cx="3020662" cy="1620000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180000" rIns="9144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Экономическая система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 bwMode="auto">
            <a:xfrm>
              <a:off x="1025236" y="883214"/>
              <a:ext cx="7093528" cy="1201405"/>
            </a:xfrm>
            <a:prstGeom prst="roundRect">
              <a:avLst/>
            </a:prstGeom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180000" rIns="91440" bIns="45720" numCol="1" rtlCol="0" anchor="t" anchorCtr="1" compatLnSpc="1">
              <a:prstTxWarp prst="textNoShape">
                <a:avLst/>
              </a:prstTxWarp>
              <a:noAutofit/>
            </a:bodyPr>
            <a:lstStyle/>
            <a:p>
              <a:r>
                <a:rPr lang="ru-RU" dirty="0">
                  <a:solidFill>
                    <a:schemeClr val="tx1"/>
                  </a:solidFill>
                  <a:latin typeface="Arial" charset="0"/>
                </a:rPr>
                <a:t>Организационно-техническая система</a:t>
              </a:r>
            </a:p>
          </p:txBody>
        </p:sp>
        <p:sp>
          <p:nvSpPr>
            <p:cNvPr id="44" name="Скругленный прямоугольник 43"/>
            <p:cNvSpPr/>
            <p:nvPr/>
          </p:nvSpPr>
          <p:spPr bwMode="auto">
            <a:xfrm>
              <a:off x="5791199" y="3801990"/>
              <a:ext cx="3157057" cy="2329822"/>
            </a:xfrm>
            <a:prstGeom prst="roundRect">
              <a:avLst/>
            </a:prstGeom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Технико-экономическая система</a:t>
              </a:r>
            </a:p>
          </p:txBody>
        </p:sp>
        <p:sp>
          <p:nvSpPr>
            <p:cNvPr id="45" name="Скругленный прямоугольник 44"/>
            <p:cNvSpPr/>
            <p:nvPr/>
          </p:nvSpPr>
          <p:spPr bwMode="auto">
            <a:xfrm>
              <a:off x="195744" y="3801990"/>
              <a:ext cx="3157057" cy="2329822"/>
            </a:xfrm>
            <a:prstGeom prst="roundRect">
              <a:avLst/>
            </a:prstGeom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Социально-экономическая система</a:t>
              </a:r>
            </a:p>
          </p:txBody>
        </p:sp>
        <p:sp>
          <p:nvSpPr>
            <p:cNvPr id="47" name="Скругленный прямоугольник 46"/>
            <p:cNvSpPr/>
            <p:nvPr/>
          </p:nvSpPr>
          <p:spPr bwMode="auto">
            <a:xfrm>
              <a:off x="2856310" y="3234943"/>
              <a:ext cx="3431380" cy="832697"/>
            </a:xfrm>
            <a:prstGeom prst="roundRect">
              <a:avLst>
                <a:gd name="adj" fmla="val 37908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3000" dirty="0"/>
                <a:t>СЭТ-система</a:t>
              </a:r>
              <a:endParaRPr kumimoji="0" lang="ru-RU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327484" y="1443552"/>
            <a:ext cx="4489032" cy="4061994"/>
            <a:chOff x="2327484" y="1443552"/>
            <a:chExt cx="4489032" cy="4061994"/>
          </a:xfrm>
        </p:grpSpPr>
        <p:sp>
          <p:nvSpPr>
            <p:cNvPr id="11" name="Овал 10"/>
            <p:cNvSpPr/>
            <p:nvPr/>
          </p:nvSpPr>
          <p:spPr bwMode="auto">
            <a:xfrm>
              <a:off x="4914238" y="1443552"/>
              <a:ext cx="1902278" cy="70929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charset="0"/>
                </a:rPr>
                <a:t>Machines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4" name="Овал 33"/>
            <p:cNvSpPr/>
            <p:nvPr/>
          </p:nvSpPr>
          <p:spPr bwMode="auto">
            <a:xfrm>
              <a:off x="2327484" y="1479676"/>
              <a:ext cx="1902278" cy="70929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charset="0"/>
                </a:rPr>
                <a:t>Men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5" name="Овал 34"/>
            <p:cNvSpPr/>
            <p:nvPr/>
          </p:nvSpPr>
          <p:spPr bwMode="auto">
            <a:xfrm>
              <a:off x="3620861" y="4796253"/>
              <a:ext cx="1902278" cy="70929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charset="0"/>
                </a:rPr>
                <a:t>Money</a:t>
              </a:r>
              <a:endPara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94645" y="119075"/>
            <a:ext cx="7754711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ru-RU" altLang="ru-RU" sz="2400" b="1" kern="0" dirty="0">
                <a:solidFill>
                  <a:schemeClr val="tx1"/>
                </a:solidFill>
              </a:rPr>
              <a:t>ОБЪЕКТ МОДЕЛИРОВАНИЯ И ЦИФРОВИЗАЦИИ</a:t>
            </a:r>
          </a:p>
        </p:txBody>
      </p:sp>
      <p:sp>
        <p:nvSpPr>
          <p:cNvPr id="38" name="AutoShape 18"/>
          <p:cNvSpPr>
            <a:spLocks noChangeArrowheads="1"/>
          </p:cNvSpPr>
          <p:nvPr/>
        </p:nvSpPr>
        <p:spPr bwMode="auto">
          <a:xfrm>
            <a:off x="0" y="564219"/>
            <a:ext cx="9144000" cy="6283723"/>
          </a:xfrm>
          <a:prstGeom prst="roundRect">
            <a:avLst>
              <a:gd name="adj" fmla="val 3033"/>
            </a:avLst>
          </a:prstGeom>
          <a:solidFill>
            <a:schemeClr val="accent2"/>
          </a:solidFill>
          <a:ln w="9525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07068" y="2338040"/>
            <a:ext cx="8929865" cy="4417466"/>
          </a:xfrm>
          <a:prstGeom prst="roundRect">
            <a:avLst>
              <a:gd name="adj" fmla="val 5110"/>
            </a:avLst>
          </a:prstGeom>
          <a:ln w="12700">
            <a:solidFill>
              <a:schemeClr val="tx1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52000" y="2522996"/>
            <a:ext cx="8640000" cy="13668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Выгнутая влево стрелка 2"/>
          <p:cNvSpPr/>
          <p:nvPr/>
        </p:nvSpPr>
        <p:spPr bwMode="auto">
          <a:xfrm rot="4531262">
            <a:off x="607319" y="873408"/>
            <a:ext cx="906665" cy="2005026"/>
          </a:xfrm>
          <a:prstGeom prst="curvedRightArrow">
            <a:avLst>
              <a:gd name="adj1" fmla="val 52250"/>
              <a:gd name="adj2" fmla="val 95623"/>
              <a:gd name="adj3" fmla="val 49243"/>
            </a:avLst>
          </a:prstGeom>
          <a:solidFill>
            <a:schemeClr val="accent5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190686" y="665092"/>
            <a:ext cx="7846247" cy="1601145"/>
            <a:chOff x="145" y="2038"/>
            <a:chExt cx="4921" cy="733"/>
          </a:xfrm>
          <a:solidFill>
            <a:schemeClr val="accent5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145" y="2038"/>
              <a:ext cx="4921" cy="733"/>
            </a:xfrm>
            <a:prstGeom prst="roundRect">
              <a:avLst>
                <a:gd name="adj" fmla="val 15315"/>
              </a:avLst>
            </a:prstGeom>
            <a:grpFill/>
            <a:ln w="12700">
              <a:solidFill>
                <a:schemeClr val="tx1"/>
              </a:solidFill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47" y="2090"/>
              <a:ext cx="4516" cy="628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СЭТ-СИСТЕМА – социально-экономико-техническая система – в различных подходах рассматривается как: социально-экономическая система, организационно-техническая система, технико-экономическая система</a:t>
              </a:r>
            </a:p>
          </p:txBody>
        </p:sp>
      </p:grpSp>
      <p:sp>
        <p:nvSpPr>
          <p:cNvPr id="32" name="Прямоугольник 31"/>
          <p:cNvSpPr/>
          <p:nvPr/>
        </p:nvSpPr>
        <p:spPr bwMode="auto">
          <a:xfrm>
            <a:off x="6139997" y="6229600"/>
            <a:ext cx="2538000" cy="3274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35085" y="2528328"/>
            <a:ext cx="8273830" cy="40368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>
              <a:lnSpc>
                <a:spcPct val="105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ТЕХНОЦЕНОЗ – ограниченная в пространстве и времени взаимосвязанная совокупность технических изделий и пространственно-технологических кластеров, объединенных слабыми информационными и технологическими связями</a:t>
            </a:r>
          </a:p>
          <a:p>
            <a:pPr marL="342900" indent="-342900" algn="di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Связи в техноценозе носят особый характер, определяемый конструктивной и технологической независимостью технических изделий и многообразием решаемых задач</a:t>
            </a:r>
          </a:p>
          <a:p>
            <a:pPr marL="342900" indent="-342900" algn="di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Взаимосвязанность техноценоза определяется единством конечной цели функционирования, достигаемой с помощью общих систем управления и всестороннего обеспечения</a:t>
            </a:r>
          </a:p>
          <a:p>
            <a:pPr marL="342900" indent="-342900" algn="di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Оптимальное управление техноценозом является особой процедурой и реализуется посредством рангового анализа</a:t>
            </a:r>
          </a:p>
        </p:txBody>
      </p:sp>
      <p:sp>
        <p:nvSpPr>
          <p:cNvPr id="6" name="Равнобедренный треугольник 5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8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4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4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 animBg="1"/>
      <p:bldP spid="12" grpId="0" animBg="1"/>
      <p:bldP spid="4" grpId="0" animBg="1"/>
      <p:bldP spid="3" grpId="0" animBg="1"/>
      <p:bldP spid="32" grpId="0" animBg="1"/>
      <p:bldP spid="1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8532" y="1902279"/>
            <a:ext cx="8786936" cy="16263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50000"/>
                  </a:srgbClr>
                </a:solidFill>
              </a14:hiddenFill>
            </a:ext>
          </a:extLst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ru-RU" altLang="ru-RU" sz="3000" b="1" dirty="0">
                <a:solidFill>
                  <a:schemeClr val="tx1"/>
                </a:solidFill>
              </a:rPr>
              <a:t>ПАРАМЕТРИЧЕСКИЙ ЦИФРОВОЙ ДВОЙНИК РЕГИОНАЛЬНОГО ЭЛЕКТРОТЕХНИЧЕСКОГО КОМПЛЕКСА ПО ЭЛЕКТРОПОТРЕБЛЕНИЮ</a:t>
            </a:r>
          </a:p>
        </p:txBody>
      </p:sp>
      <p:grpSp>
        <p:nvGrpSpPr>
          <p:cNvPr id="917529" name="Group 25"/>
          <p:cNvGrpSpPr>
            <a:grpSpLocks/>
          </p:cNvGrpSpPr>
          <p:nvPr/>
        </p:nvGrpSpPr>
        <p:grpSpPr bwMode="auto">
          <a:xfrm>
            <a:off x="1187450" y="5014916"/>
            <a:ext cx="6878638" cy="1309688"/>
            <a:chOff x="748" y="3159"/>
            <a:chExt cx="4333" cy="825"/>
          </a:xfrm>
        </p:grpSpPr>
        <p:pic>
          <p:nvPicPr>
            <p:cNvPr id="917528" name="Picture 24" descr="C:\Documents and Settings\Виктор\Мои документы\Все вопросы\Компьютерные дела\Trial files\Баннеры на сайт3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3159"/>
              <a:ext cx="816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7507" name="Text Box 3"/>
            <p:cNvSpPr txBox="1">
              <a:spLocks noChangeArrowheads="1"/>
            </p:cNvSpPr>
            <p:nvPr/>
          </p:nvSpPr>
          <p:spPr bwMode="auto">
            <a:xfrm>
              <a:off x="1631" y="3166"/>
              <a:ext cx="3450" cy="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В.И. Гнатюк, доктор технических наук профессор, г. Калининград</a:t>
              </a:r>
            </a:p>
            <a:p>
              <a:pPr>
                <a:lnSpc>
                  <a:spcPct val="90000"/>
                </a:lnSpc>
              </a:pPr>
              <a:r>
                <a:rPr lang="en-US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http://www.gnatukvi.ru</a:t>
              </a:r>
              <a:endParaRPr lang="ru-RU" altLang="ru-R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lnSpc>
                  <a:spcPct val="90000"/>
                </a:lnSpc>
              </a:pPr>
              <a:r>
                <a:rPr lang="en-US" altLang="ru-RU" sz="2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mail@gnatukvi.ru</a:t>
              </a:r>
              <a:endParaRPr lang="ru-RU" alt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771624" y="3510648"/>
            <a:ext cx="7600753" cy="121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324000" indent="-324000" algn="dist">
              <a:buFont typeface="Wingdings" panose="05000000000000000000" pitchFamily="2" charset="2"/>
              <a:buChar char="Ø"/>
            </a:pPr>
            <a:r>
              <a:rPr lang="ru-RU" altLang="ru-RU" sz="2400" kern="0" dirty="0">
                <a:solidFill>
                  <a:srgbClr val="FFFFFF"/>
                </a:solidFill>
              </a:rPr>
              <a:t>Региональный электротехнический комплекс</a:t>
            </a:r>
          </a:p>
          <a:p>
            <a:pPr marL="324000" indent="-324000" algn="dist">
              <a:buFont typeface="Wingdings" panose="05000000000000000000" pitchFamily="2" charset="2"/>
              <a:buChar char="Ø"/>
            </a:pPr>
            <a:r>
              <a:rPr lang="ru-RU" altLang="ru-RU" sz="2400" kern="0" dirty="0">
                <a:solidFill>
                  <a:srgbClr val="FFFFFF"/>
                </a:solidFill>
              </a:rPr>
              <a:t>Ранговый анализ техноценоза и цифровизация</a:t>
            </a:r>
          </a:p>
          <a:p>
            <a:pPr marL="324000" indent="-324000" algn="dist"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Перспективы реализации цифрового двойника</a:t>
            </a:r>
            <a:endParaRPr lang="ru-RU" altLang="ru-RU" sz="2400" kern="0" dirty="0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390073" y="2975000"/>
            <a:ext cx="6363854" cy="908001"/>
          </a:xfrm>
          <a:prstGeom prst="rect">
            <a:avLst/>
          </a:prstGeom>
          <a:solidFill>
            <a:srgbClr val="545C62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ru-RU" altLang="ru-RU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за внимание!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626764" y="18472"/>
            <a:ext cx="498764" cy="387927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103370" y="2551278"/>
            <a:ext cx="8937260" cy="2142094"/>
            <a:chOff x="206" y="1682"/>
            <a:chExt cx="5335" cy="1401"/>
          </a:xfrm>
        </p:grpSpPr>
        <p:sp>
          <p:nvSpPr>
            <p:cNvPr id="11" name="AutoShape 30"/>
            <p:cNvSpPr>
              <a:spLocks noChangeArrowheads="1"/>
            </p:cNvSpPr>
            <p:nvPr/>
          </p:nvSpPr>
          <p:spPr bwMode="auto">
            <a:xfrm>
              <a:off x="206" y="1682"/>
              <a:ext cx="5335" cy="1401"/>
            </a:xfrm>
            <a:prstGeom prst="roundRect">
              <a:avLst>
                <a:gd name="adj" fmla="val 15298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382" y="1823"/>
              <a:ext cx="4982" cy="112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71500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  <a:defRPr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качестве примера СЭТ-системы рассмотрим региональный электротехнический комплекс, а в качестве параметра для цифровизации примем электропотребление – количественную форму одноименного показателя, измеряемую в кВт·ч\Т и фиксируемую счетчиками электроэнергии за интервал времени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" y="492125"/>
            <a:ext cx="8536909" cy="626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00843" name="AutoShape 11"/>
          <p:cNvSpPr>
            <a:spLocks noChangeArrowheads="1"/>
          </p:cNvSpPr>
          <p:nvPr/>
        </p:nvSpPr>
        <p:spPr bwMode="auto">
          <a:xfrm>
            <a:off x="528654" y="726725"/>
            <a:ext cx="8077200" cy="5791200"/>
          </a:xfrm>
          <a:prstGeom prst="roundRect">
            <a:avLst>
              <a:gd name="adj" fmla="val 309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00847" name="Rectangle 15"/>
          <p:cNvSpPr>
            <a:spLocks noChangeArrowheads="1"/>
          </p:cNvSpPr>
          <p:nvPr/>
        </p:nvSpPr>
        <p:spPr bwMode="auto">
          <a:xfrm>
            <a:off x="1121569" y="1312863"/>
            <a:ext cx="6900863" cy="423885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21569" y="5822950"/>
            <a:ext cx="6900863" cy="4286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04098" y="5468867"/>
            <a:ext cx="6535805" cy="444251"/>
            <a:chOff x="1302363" y="5451449"/>
            <a:chExt cx="6535805" cy="4442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6" name="Прямая со стрелкой 15"/>
            <p:cNvCxnSpPr/>
            <p:nvPr/>
          </p:nvCxnSpPr>
          <p:spPr bwMode="auto">
            <a:xfrm>
              <a:off x="2917825" y="5451449"/>
              <a:ext cx="0" cy="444251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7" name="Прямая со стрелкой 16"/>
            <p:cNvCxnSpPr/>
            <p:nvPr/>
          </p:nvCxnSpPr>
          <p:spPr bwMode="auto">
            <a:xfrm>
              <a:off x="6231592" y="5451449"/>
              <a:ext cx="0" cy="444251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8" name="Прямая со стрелкой 17"/>
            <p:cNvCxnSpPr/>
            <p:nvPr/>
          </p:nvCxnSpPr>
          <p:spPr bwMode="auto">
            <a:xfrm>
              <a:off x="4559391" y="5451449"/>
              <a:ext cx="0" cy="444251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9" name="Прямая со стрелкой 18"/>
            <p:cNvCxnSpPr/>
            <p:nvPr/>
          </p:nvCxnSpPr>
          <p:spPr bwMode="auto">
            <a:xfrm>
              <a:off x="1302363" y="5451449"/>
              <a:ext cx="0" cy="444251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20" name="Прямая со стрелкой 19"/>
            <p:cNvCxnSpPr/>
            <p:nvPr/>
          </p:nvCxnSpPr>
          <p:spPr bwMode="auto">
            <a:xfrm>
              <a:off x="7838168" y="5451449"/>
              <a:ext cx="0" cy="444251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sp>
        <p:nvSpPr>
          <p:cNvPr id="13701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98801" y="60325"/>
            <a:ext cx="8536908" cy="37623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РЕГИОНАЛЬНЫЙ ЭЛЕКТРОТЕХНИЧЕСКИЙ КОМПЛЕКС</a:t>
            </a:r>
          </a:p>
        </p:txBody>
      </p:sp>
      <p:sp>
        <p:nvSpPr>
          <p:cNvPr id="3" name="Равнобедренный треугольник 2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214094" y="2593802"/>
            <a:ext cx="8715812" cy="2057047"/>
            <a:chOff x="193" y="1682"/>
            <a:chExt cx="4987" cy="1123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193" y="1682"/>
              <a:ext cx="4987" cy="1123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358" y="1782"/>
              <a:ext cx="4658" cy="9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Региональный электротехнический комплекс – ограниченная в пространстве и времени взаимосвязанная совокупность потребителей электроэнергии, реализующая в единой системе управления и всестороннего обеспечения цель электропотребления с максимальной энергоэффективностью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87879" y="4931253"/>
            <a:ext cx="7168242" cy="1518667"/>
            <a:chOff x="987879" y="4931253"/>
            <a:chExt cx="7168242" cy="1518667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987879" y="4931253"/>
              <a:ext cx="7168242" cy="506185"/>
            </a:xfrm>
            <a:prstGeom prst="roundRect">
              <a:avLst>
                <a:gd name="adj" fmla="val 29570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36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Электроснабжение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 bwMode="auto">
            <a:xfrm>
              <a:off x="987879" y="5943735"/>
              <a:ext cx="7168242" cy="506185"/>
            </a:xfrm>
            <a:prstGeom prst="roundRect">
              <a:avLst>
                <a:gd name="adj" fmla="val 29570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3600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Электропотребление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00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40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75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75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0843" grpId="0" animBg="1"/>
      <p:bldP spid="1400847" grpId="0" animBg="1"/>
      <p:bldP spid="13" grpId="0" animBg="1"/>
      <p:bldP spid="137011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421197" y="3119821"/>
            <a:ext cx="8301606" cy="1665054"/>
            <a:chOff x="265" y="1682"/>
            <a:chExt cx="4750" cy="909"/>
          </a:xfrm>
        </p:grpSpPr>
        <p:sp>
          <p:nvSpPr>
            <p:cNvPr id="32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4750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450" y="1758"/>
              <a:ext cx="4381" cy="7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Данные по электропотреблению объектов регионального электротехнического комплекса, измеряемые в кВт·ч за временной интервал (кВт·ч\Т), поступают в базу данных, обрабатываются, верифицируются и визуализируются</a:t>
              </a:r>
            </a:p>
          </p:txBody>
        </p:sp>
      </p:grpSp>
      <p:pic>
        <p:nvPicPr>
          <p:cNvPr id="1374210" name="Picture 2" descr="C:\Documents and Settings\Виктор\Мои документы\Все вопросы\Компьютерные дела\Trial files\Завод в цел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5106988" cy="339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4211" name="Picture 3" descr="C:\Documents and Settings\Виктор\Мои документы\Все вопросы\Компьютерные дела\Trial files\DR1A-327_Kaliningrad_Pass._klg.zd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41625"/>
            <a:ext cx="5106988" cy="383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4212" name="Picture 4" descr="C:\Documents and Settings\Виктор\Мои документы\Все вопросы\Компьютерные дела\Trial files\1163348723211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90600"/>
            <a:ext cx="5106988" cy="383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4213" name="Picture 5" descr="C:\Documents and Settings\Виктор\Мои документы\Все вопросы\Компьютерные дела\Trial files\3eb3457d417a1bb3119a9648a165cf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105400" cy="382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82713"/>
            <a:ext cx="7788420" cy="5407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7" name="Oval 21"/>
          <p:cNvSpPr>
            <a:spLocks noChangeArrowheads="1"/>
          </p:cNvSpPr>
          <p:nvPr/>
        </p:nvSpPr>
        <p:spPr bwMode="auto">
          <a:xfrm>
            <a:off x="2489690" y="3645642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74215" name="AutoShape 7"/>
          <p:cNvSpPr>
            <a:spLocks noChangeArrowheads="1"/>
          </p:cNvSpPr>
          <p:nvPr/>
        </p:nvSpPr>
        <p:spPr bwMode="auto">
          <a:xfrm>
            <a:off x="4649788" y="3314700"/>
            <a:ext cx="838200" cy="838200"/>
          </a:xfrm>
          <a:prstGeom prst="wedgeEllipseCallout">
            <a:avLst>
              <a:gd name="adj1" fmla="val -271799"/>
              <a:gd name="adj2" fmla="val 1136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ru-RU" altLang="ru-RU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74216" name="AutoShape 8"/>
          <p:cNvSpPr>
            <a:spLocks noChangeArrowheads="1"/>
          </p:cNvSpPr>
          <p:nvPr/>
        </p:nvSpPr>
        <p:spPr bwMode="auto">
          <a:xfrm>
            <a:off x="1076417" y="911225"/>
            <a:ext cx="7996237" cy="5638800"/>
          </a:xfrm>
          <a:prstGeom prst="roundRect">
            <a:avLst>
              <a:gd name="adj" fmla="val 2139"/>
            </a:avLst>
          </a:prstGeom>
          <a:solidFill>
            <a:schemeClr val="accent2"/>
          </a:solidFill>
          <a:ln w="9525">
            <a:solidFill>
              <a:srgbClr val="3B3B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1030288"/>
            <a:ext cx="7788411" cy="5407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74218" name="Freeform 10"/>
          <p:cNvSpPr>
            <a:spLocks/>
          </p:cNvSpPr>
          <p:nvPr/>
        </p:nvSpPr>
        <p:spPr bwMode="auto">
          <a:xfrm>
            <a:off x="2739254" y="2904309"/>
            <a:ext cx="2286000" cy="762000"/>
          </a:xfrm>
          <a:custGeom>
            <a:avLst/>
            <a:gdLst>
              <a:gd name="T0" fmla="*/ 0 w 1440"/>
              <a:gd name="T1" fmla="*/ 384 h 480"/>
              <a:gd name="T2" fmla="*/ 288 w 1440"/>
              <a:gd name="T3" fmla="*/ 480 h 480"/>
              <a:gd name="T4" fmla="*/ 576 w 1440"/>
              <a:gd name="T5" fmla="*/ 240 h 480"/>
              <a:gd name="T6" fmla="*/ 864 w 1440"/>
              <a:gd name="T7" fmla="*/ 144 h 480"/>
              <a:gd name="T8" fmla="*/ 1152 w 1440"/>
              <a:gd name="T9" fmla="*/ 48 h 480"/>
              <a:gd name="T10" fmla="*/ 1440 w 1440"/>
              <a:gd name="T11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0" h="480">
                <a:moveTo>
                  <a:pt x="0" y="384"/>
                </a:moveTo>
                <a:lnTo>
                  <a:pt x="288" y="480"/>
                </a:lnTo>
                <a:lnTo>
                  <a:pt x="576" y="240"/>
                </a:lnTo>
                <a:lnTo>
                  <a:pt x="864" y="144"/>
                </a:lnTo>
                <a:lnTo>
                  <a:pt x="1152" y="48"/>
                </a:lnTo>
                <a:lnTo>
                  <a:pt x="1440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74219" name="AutoShape 11"/>
          <p:cNvSpPr>
            <a:spLocks noChangeArrowheads="1"/>
          </p:cNvSpPr>
          <p:nvPr/>
        </p:nvSpPr>
        <p:spPr bwMode="auto">
          <a:xfrm>
            <a:off x="4146550" y="3638550"/>
            <a:ext cx="838200" cy="838200"/>
          </a:xfrm>
          <a:prstGeom prst="wedgeEllipseCallout">
            <a:avLst>
              <a:gd name="adj1" fmla="val -135552"/>
              <a:gd name="adj2" fmla="val -64313"/>
            </a:avLst>
          </a:prstGeom>
          <a:solidFill>
            <a:schemeClr val="accent2"/>
          </a:solidFill>
          <a:ln w="9525">
            <a:solidFill>
              <a:srgbClr val="0000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ru-RU" altLang="ru-RU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74220" name="AutoShape 12"/>
          <p:cNvSpPr>
            <a:spLocks noChangeArrowheads="1"/>
          </p:cNvSpPr>
          <p:nvPr/>
        </p:nvSpPr>
        <p:spPr bwMode="auto">
          <a:xfrm>
            <a:off x="528638" y="1435100"/>
            <a:ext cx="8075612" cy="5246688"/>
          </a:xfrm>
          <a:prstGeom prst="roundRect">
            <a:avLst>
              <a:gd name="adj" fmla="val 2139"/>
            </a:avLst>
          </a:prstGeom>
          <a:solidFill>
            <a:schemeClr val="accent2"/>
          </a:solidFill>
          <a:ln w="9525">
            <a:solidFill>
              <a:srgbClr val="3B3B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566863"/>
            <a:ext cx="7788664" cy="498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1566863"/>
            <a:ext cx="7788664" cy="498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" y="2378075"/>
            <a:ext cx="7450814" cy="33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679575"/>
            <a:ext cx="7788906" cy="476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74225" name="Freeform 17"/>
          <p:cNvSpPr>
            <a:spLocks/>
          </p:cNvSpPr>
          <p:nvPr/>
        </p:nvSpPr>
        <p:spPr bwMode="auto">
          <a:xfrm>
            <a:off x="2071688" y="2304234"/>
            <a:ext cx="2286000" cy="914400"/>
          </a:xfrm>
          <a:custGeom>
            <a:avLst/>
            <a:gdLst>
              <a:gd name="T0" fmla="*/ 0 w 1440"/>
              <a:gd name="T1" fmla="*/ 528 h 576"/>
              <a:gd name="T2" fmla="*/ 192 w 1440"/>
              <a:gd name="T3" fmla="*/ 576 h 576"/>
              <a:gd name="T4" fmla="*/ 336 w 1440"/>
              <a:gd name="T5" fmla="*/ 528 h 576"/>
              <a:gd name="T6" fmla="*/ 480 w 1440"/>
              <a:gd name="T7" fmla="*/ 288 h 576"/>
              <a:gd name="T8" fmla="*/ 672 w 1440"/>
              <a:gd name="T9" fmla="*/ 336 h 576"/>
              <a:gd name="T10" fmla="*/ 816 w 1440"/>
              <a:gd name="T11" fmla="*/ 288 h 576"/>
              <a:gd name="T12" fmla="*/ 960 w 1440"/>
              <a:gd name="T13" fmla="*/ 240 h 576"/>
              <a:gd name="T14" fmla="*/ 1152 w 1440"/>
              <a:gd name="T15" fmla="*/ 144 h 576"/>
              <a:gd name="T16" fmla="*/ 1296 w 1440"/>
              <a:gd name="T17" fmla="*/ 96 h 576"/>
              <a:gd name="T18" fmla="*/ 1440 w 1440"/>
              <a:gd name="T19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0" h="576">
                <a:moveTo>
                  <a:pt x="0" y="528"/>
                </a:moveTo>
                <a:lnTo>
                  <a:pt x="192" y="576"/>
                </a:lnTo>
                <a:lnTo>
                  <a:pt x="336" y="528"/>
                </a:lnTo>
                <a:lnTo>
                  <a:pt x="480" y="288"/>
                </a:lnTo>
                <a:lnTo>
                  <a:pt x="672" y="336"/>
                </a:lnTo>
                <a:lnTo>
                  <a:pt x="816" y="288"/>
                </a:lnTo>
                <a:lnTo>
                  <a:pt x="960" y="240"/>
                </a:lnTo>
                <a:lnTo>
                  <a:pt x="1152" y="144"/>
                </a:lnTo>
                <a:lnTo>
                  <a:pt x="1296" y="96"/>
                </a:lnTo>
                <a:lnTo>
                  <a:pt x="1440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74226" name="AutoShape 18"/>
          <p:cNvSpPr>
            <a:spLocks noChangeArrowheads="1"/>
          </p:cNvSpPr>
          <p:nvPr/>
        </p:nvSpPr>
        <p:spPr bwMode="auto">
          <a:xfrm>
            <a:off x="4540250" y="3208338"/>
            <a:ext cx="838200" cy="838200"/>
          </a:xfrm>
          <a:prstGeom prst="wedgeEllipseCallout">
            <a:avLst>
              <a:gd name="adj1" fmla="val -261502"/>
              <a:gd name="adj2" fmla="val -76782"/>
            </a:avLst>
          </a:prstGeom>
          <a:solidFill>
            <a:schemeClr val="accent2"/>
          </a:solidFill>
          <a:ln w="9525">
            <a:solidFill>
              <a:srgbClr val="0000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ru-RU" altLang="ru-RU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74227" name="AutoShape 19"/>
          <p:cNvSpPr>
            <a:spLocks noChangeArrowheads="1"/>
          </p:cNvSpPr>
          <p:nvPr/>
        </p:nvSpPr>
        <p:spPr bwMode="auto">
          <a:xfrm>
            <a:off x="920750" y="1112838"/>
            <a:ext cx="8077200" cy="5029200"/>
          </a:xfrm>
          <a:prstGeom prst="roundRect">
            <a:avLst>
              <a:gd name="adj" fmla="val 2139"/>
            </a:avLst>
          </a:prstGeom>
          <a:solidFill>
            <a:schemeClr val="accent2"/>
          </a:solidFill>
          <a:ln w="9525">
            <a:solidFill>
              <a:srgbClr val="3B3B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8" y="1244600"/>
            <a:ext cx="7788906" cy="476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74229" name="Oval 21"/>
          <p:cNvSpPr>
            <a:spLocks noChangeArrowheads="1"/>
          </p:cNvSpPr>
          <p:nvPr/>
        </p:nvSpPr>
        <p:spPr bwMode="auto">
          <a:xfrm>
            <a:off x="2528888" y="3162300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74230" name="AutoShape 22"/>
          <p:cNvSpPr>
            <a:spLocks noChangeArrowheads="1"/>
          </p:cNvSpPr>
          <p:nvPr/>
        </p:nvSpPr>
        <p:spPr bwMode="auto">
          <a:xfrm>
            <a:off x="4540250" y="3208338"/>
            <a:ext cx="838200" cy="838200"/>
          </a:xfrm>
          <a:prstGeom prst="wedgeEllipseCallout">
            <a:avLst>
              <a:gd name="adj1" fmla="val -246061"/>
              <a:gd name="adj2" fmla="val -31635"/>
            </a:avLst>
          </a:prstGeom>
          <a:solidFill>
            <a:schemeClr val="accent2"/>
          </a:solidFill>
          <a:ln w="9525">
            <a:solidFill>
              <a:srgbClr val="0000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ru-RU" altLang="ru-RU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74231" name="AutoShape 23"/>
          <p:cNvSpPr>
            <a:spLocks noChangeArrowheads="1"/>
          </p:cNvSpPr>
          <p:nvPr/>
        </p:nvSpPr>
        <p:spPr bwMode="auto">
          <a:xfrm>
            <a:off x="1563688" y="1139825"/>
            <a:ext cx="6791325" cy="4976813"/>
          </a:xfrm>
          <a:prstGeom prst="roundRect">
            <a:avLst>
              <a:gd name="adj" fmla="val 2139"/>
            </a:avLst>
          </a:prstGeom>
          <a:solidFill>
            <a:schemeClr val="accent2"/>
          </a:solidFill>
          <a:ln w="9525">
            <a:solidFill>
              <a:srgbClr val="3B3B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25" y="1244600"/>
            <a:ext cx="6576240" cy="476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0" y="3119821"/>
            <a:ext cx="9144000" cy="1665054"/>
            <a:chOff x="265" y="1682"/>
            <a:chExt cx="5232" cy="909"/>
          </a:xfrm>
        </p:grpSpPr>
        <p:sp>
          <p:nvSpPr>
            <p:cNvPr id="1376286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232" cy="909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376287" name="Rectangle 31"/>
            <p:cNvSpPr>
              <a:spLocks noChangeArrowheads="1"/>
            </p:cNvSpPr>
            <p:nvPr/>
          </p:nvSpPr>
          <p:spPr bwMode="auto">
            <a:xfrm>
              <a:off x="387" y="1758"/>
              <a:ext cx="4989" cy="77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При исследовании регионального электротехнического комплекса мы имеем дело с фракталоподобной дисконтинуальной средой,</a:t>
              </a:r>
              <a:r>
                <a:rPr lang="en-US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а также негауссовыми выборками данных, на которых не работают закон больших чисел и центральные предельные теоремы</a:t>
              </a:r>
            </a:p>
          </p:txBody>
        </p:sp>
      </p:grpSp>
      <p:sp>
        <p:nvSpPr>
          <p:cNvPr id="1374233" name="Rectangle 25"/>
          <p:cNvSpPr>
            <a:spLocks noGrp="1" noChangeArrowheads="1"/>
          </p:cNvSpPr>
          <p:nvPr>
            <p:ph type="title" idx="4294967295"/>
          </p:nvPr>
        </p:nvSpPr>
        <p:spPr>
          <a:xfrm>
            <a:off x="262683" y="114300"/>
            <a:ext cx="8608060" cy="762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ru-RU" sz="2400" b="1" dirty="0">
                <a:solidFill>
                  <a:schemeClr val="tx1"/>
                </a:solidFill>
              </a:rPr>
              <a:t>НЕГАУССОВЫЕ БЕЗГРАНИЧНО ДЕЛИМЫЕ РАСПРЕДЕЛЕНИЯ ПО ЭЛЕКТРОПОТРЕБЛЕНИЮ</a:t>
            </a:r>
          </a:p>
        </p:txBody>
      </p:sp>
      <p:sp>
        <p:nvSpPr>
          <p:cNvPr id="30" name="Равнобедренный треугольник 2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4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4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7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7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7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7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7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37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7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7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37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70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74" presetID="6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7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7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37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65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37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7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500"/>
                                        <p:tgtEl>
                                          <p:spTgt spid="137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75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8000"/>
                            </p:stCondLst>
                            <p:childTnLst>
                              <p:par>
                                <p:cTn id="110" presetID="4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 autoUpdateAnimBg="0"/>
      <p:bldP spid="1374215" grpId="0" animBg="1" autoUpdateAnimBg="0"/>
      <p:bldP spid="1374216" grpId="0" animBg="1" autoUpdateAnimBg="0"/>
      <p:bldP spid="1374219" grpId="0" animBg="1" autoUpdateAnimBg="0"/>
      <p:bldP spid="1374220" grpId="0" animBg="1" autoUpdateAnimBg="0"/>
      <p:bldP spid="1374226" grpId="0" animBg="1" autoUpdateAnimBg="0"/>
      <p:bldP spid="1374227" grpId="0" animBg="1" autoUpdateAnimBg="0"/>
      <p:bldP spid="1374229" grpId="0" animBg="1" autoUpdateAnimBg="0"/>
      <p:bldP spid="1374230" grpId="0" animBg="1" autoUpdateAnimBg="0"/>
      <p:bldP spid="1374231" grpId="0" animBg="1" autoUpdateAnimBg="0"/>
      <p:bldP spid="1374233" grpId="0" autoUpdateAnimBg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178594" y="2592798"/>
            <a:ext cx="8786813" cy="2126468"/>
            <a:chOff x="158" y="1929"/>
            <a:chExt cx="5535" cy="535"/>
          </a:xfrm>
        </p:grpSpPr>
        <p:sp>
          <p:nvSpPr>
            <p:cNvPr id="24" name="AutoShape 12"/>
            <p:cNvSpPr>
              <a:spLocks noChangeArrowheads="1"/>
            </p:cNvSpPr>
            <p:nvPr/>
          </p:nvSpPr>
          <p:spPr bwMode="auto">
            <a:xfrm>
              <a:off x="158" y="1929"/>
              <a:ext cx="5535" cy="535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395" y="1984"/>
              <a:ext cx="5060" cy="4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Решение проблемы негауссовости данных, генерируемых региональными электротехническими комплексами, было найдено в использовании модели техноценоза, который рассматривается как статистически самоподобная структура, «погруженная» в дисконтинуальную топологическую среду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24000" y="578032"/>
            <a:ext cx="8496000" cy="6156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9" y="768832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ФРАКТАЛОПОДОБНОСТЬ И ДИСКОНТИНУАЛЬНОСТЬ</a:t>
            </a:r>
          </a:p>
        </p:txBody>
      </p:sp>
      <p:sp>
        <p:nvSpPr>
          <p:cNvPr id="22" name="Равнобедренный треугольник 21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292876" y="2596353"/>
            <a:ext cx="8558248" cy="2119358"/>
            <a:chOff x="-117" y="1682"/>
            <a:chExt cx="5492" cy="1091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-117" y="1682"/>
              <a:ext cx="5492" cy="1091"/>
            </a:xfrm>
            <a:prstGeom prst="roundRect">
              <a:avLst>
                <a:gd name="adj" fmla="val 14303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85" y="1788"/>
              <a:ext cx="5087" cy="88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Фракталоподобные дисконтинуальные среды генерируют негауссовые параметрические выборки, представимые числовыми функциями ранговых распределений, поиск устойчивых параметров которых сводится к отысканию аппроксимационных форм в топологических пространствах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7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927756" grpId="0" autoUpdateAnimBg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285" name="Group 29"/>
          <p:cNvGrpSpPr>
            <a:grpSpLocks/>
          </p:cNvGrpSpPr>
          <p:nvPr/>
        </p:nvGrpSpPr>
        <p:grpSpPr bwMode="auto">
          <a:xfrm>
            <a:off x="419100" y="2948932"/>
            <a:ext cx="8305801" cy="1414201"/>
            <a:chOff x="216" y="1682"/>
            <a:chExt cx="5330" cy="728"/>
          </a:xfrm>
        </p:grpSpPr>
        <p:sp>
          <p:nvSpPr>
            <p:cNvPr id="2" name="AutoShape 30"/>
            <p:cNvSpPr>
              <a:spLocks noChangeArrowheads="1"/>
            </p:cNvSpPr>
            <p:nvPr/>
          </p:nvSpPr>
          <p:spPr bwMode="auto">
            <a:xfrm>
              <a:off x="216" y="1682"/>
              <a:ext cx="5330" cy="728"/>
            </a:xfrm>
            <a:prstGeom prst="roundRect">
              <a:avLst>
                <a:gd name="adj" fmla="val 1531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1"/>
            <p:cNvSpPr>
              <a:spLocks noChangeArrowheads="1"/>
            </p:cNvSpPr>
            <p:nvPr/>
          </p:nvSpPr>
          <p:spPr bwMode="auto">
            <a:xfrm>
              <a:off x="347" y="1764"/>
              <a:ext cx="5068" cy="5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Распределение любой негауссовой величины может быть аппроксимировано распределением Ципфа в частотной или ранговой (интегральной или дифференциальной) форме</a:t>
              </a:r>
            </a:p>
          </p:txBody>
        </p:sp>
      </p:grp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324000" y="578032"/>
            <a:ext cx="8496000" cy="6156000"/>
          </a:xfrm>
          <a:prstGeom prst="roundRect">
            <a:avLst>
              <a:gd name="adj" fmla="val 1616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9" y="768832"/>
            <a:ext cx="8127603" cy="5774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371475" y="2599547"/>
            <a:ext cx="8401050" cy="2112971"/>
            <a:chOff x="205" y="1929"/>
            <a:chExt cx="5292" cy="996"/>
          </a:xfrm>
        </p:grpSpPr>
        <p:sp>
          <p:nvSpPr>
            <p:cNvPr id="24" name="AutoShape 12"/>
            <p:cNvSpPr>
              <a:spLocks noChangeArrowheads="1"/>
            </p:cNvSpPr>
            <p:nvPr/>
          </p:nvSpPr>
          <p:spPr bwMode="auto">
            <a:xfrm>
              <a:off x="205" y="1929"/>
              <a:ext cx="5292" cy="996"/>
            </a:xfrm>
            <a:prstGeom prst="roundRect">
              <a:avLst>
                <a:gd name="adj" fmla="val 1722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5" name="Rectangle 13"/>
            <p:cNvSpPr>
              <a:spLocks noChangeArrowheads="1"/>
            </p:cNvSpPr>
            <p:nvPr/>
          </p:nvSpPr>
          <p:spPr bwMode="auto">
            <a:xfrm>
              <a:off x="410" y="2024"/>
              <a:ext cx="4883" cy="81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  <a:buFont typeface="Wingdings" pitchFamily="2" charset="2"/>
                <a:buNone/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процессе аппроксимации негауссовых выборок данных по электропотреблению находит применение ранговая дифференциальная форма распределения Ципфа, которая после параметрического описания системы позволяет получить вектор статистически устойчивых параметров</a:t>
              </a:r>
            </a:p>
          </p:txBody>
        </p:sp>
      </p:grpSp>
      <p:sp>
        <p:nvSpPr>
          <p:cNvPr id="9277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788"/>
            <a:ext cx="9144000" cy="444140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НЕГАУССОВОСТЬ РАНГОВЫХ РАСПРЕДЕЛЕНИЙ</a:t>
            </a:r>
          </a:p>
        </p:txBody>
      </p:sp>
      <p:sp>
        <p:nvSpPr>
          <p:cNvPr id="22" name="Равнобедренный треугольник 21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6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2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2" grpId="0" animBg="1" autoUpdateAnimBg="0"/>
      <p:bldP spid="927756" grpId="0" autoUpdateAnimBg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355938" y="2777166"/>
            <a:ext cx="8435064" cy="2019365"/>
            <a:chOff x="105" y="1682"/>
            <a:chExt cx="5391" cy="1480"/>
          </a:xfrm>
        </p:grpSpPr>
        <p:sp>
          <p:nvSpPr>
            <p:cNvPr id="26" name="AutoShape 30"/>
            <p:cNvSpPr>
              <a:spLocks noChangeArrowheads="1"/>
            </p:cNvSpPr>
            <p:nvPr/>
          </p:nvSpPr>
          <p:spPr bwMode="auto">
            <a:xfrm>
              <a:off x="105" y="1682"/>
              <a:ext cx="5391" cy="1480"/>
            </a:xfrm>
            <a:prstGeom prst="roundRect">
              <a:avLst>
                <a:gd name="adj" fmla="val 1325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333" y="1798"/>
              <a:ext cx="4935" cy="12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 интересах параметрического описания регионального электротехнического комплекса используются понятия ранговой топологии, ранговой топологической меры и рангового параметрического пространства как множества параметров с дополнительной структурой рангового типа </a:t>
              </a:r>
            </a:p>
          </p:txBody>
        </p:sp>
      </p:grpSp>
      <p:sp>
        <p:nvSpPr>
          <p:cNvPr id="860175" name="AutoShape 15"/>
          <p:cNvSpPr>
            <a:spLocks noChangeArrowheads="1"/>
          </p:cNvSpPr>
          <p:nvPr/>
        </p:nvSpPr>
        <p:spPr bwMode="auto">
          <a:xfrm>
            <a:off x="154664" y="911092"/>
            <a:ext cx="8837612" cy="5751512"/>
          </a:xfrm>
          <a:prstGeom prst="roundRect">
            <a:avLst>
              <a:gd name="adj" fmla="val 2644"/>
            </a:avLst>
          </a:prstGeom>
          <a:solidFill>
            <a:schemeClr val="accent2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860197" name="Line 37"/>
          <p:cNvSpPr>
            <a:spLocks noChangeShapeType="1"/>
          </p:cNvSpPr>
          <p:nvPr/>
        </p:nvSpPr>
        <p:spPr bwMode="auto">
          <a:xfrm>
            <a:off x="552450" y="1690688"/>
            <a:ext cx="0" cy="4283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60198" name="Line 38"/>
          <p:cNvSpPr>
            <a:spLocks noChangeShapeType="1"/>
          </p:cNvSpPr>
          <p:nvPr/>
        </p:nvSpPr>
        <p:spPr bwMode="auto">
          <a:xfrm>
            <a:off x="533398" y="5948363"/>
            <a:ext cx="812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76003" y="1690688"/>
            <a:ext cx="8064000" cy="414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97279" y="4355355"/>
            <a:ext cx="7671939" cy="2150087"/>
            <a:chOff x="1097279" y="4355355"/>
            <a:chExt cx="7671939" cy="2150087"/>
          </a:xfrm>
        </p:grpSpPr>
        <p:sp>
          <p:nvSpPr>
            <p:cNvPr id="860200" name="Text Box 40"/>
            <p:cNvSpPr txBox="1">
              <a:spLocks noChangeArrowheads="1"/>
            </p:cNvSpPr>
            <p:nvPr/>
          </p:nvSpPr>
          <p:spPr bwMode="auto">
            <a:xfrm>
              <a:off x="3362386" y="6012999"/>
              <a:ext cx="5406832" cy="4924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Ранговая топологическая мера</a:t>
              </a:r>
              <a:endParaRPr lang="ru-RU" altLang="ru-RU" sz="32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" name="Text Box 39"/>
            <p:cNvSpPr txBox="1">
              <a:spLocks noChangeArrowheads="1"/>
            </p:cNvSpPr>
            <p:nvPr/>
          </p:nvSpPr>
          <p:spPr bwMode="auto">
            <a:xfrm>
              <a:off x="1097279" y="4355355"/>
              <a:ext cx="7546021" cy="1379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Количественная форма, отражающая качественное свойство обладать большим или меньшим значением параметра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78329" y="1090199"/>
            <a:ext cx="7878417" cy="2071019"/>
            <a:chOff x="378329" y="1090199"/>
            <a:chExt cx="7878417" cy="2071019"/>
          </a:xfrm>
        </p:grpSpPr>
        <p:sp>
          <p:nvSpPr>
            <p:cNvPr id="78" name="Text Box 39"/>
            <p:cNvSpPr txBox="1">
              <a:spLocks noChangeArrowheads="1"/>
            </p:cNvSpPr>
            <p:nvPr/>
          </p:nvSpPr>
          <p:spPr bwMode="auto">
            <a:xfrm>
              <a:off x="780410" y="1781853"/>
              <a:ext cx="7476336" cy="1379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Количественная форма, отражающая свойство объектов преобразовывать генерируемую электромагнитную энергию</a:t>
              </a:r>
            </a:p>
          </p:txBody>
        </p:sp>
        <p:sp>
          <p:nvSpPr>
            <p:cNvPr id="29" name="Text Box 40"/>
            <p:cNvSpPr txBox="1">
              <a:spLocks noChangeArrowheads="1"/>
            </p:cNvSpPr>
            <p:nvPr/>
          </p:nvSpPr>
          <p:spPr bwMode="auto">
            <a:xfrm>
              <a:off x="378329" y="1090199"/>
              <a:ext cx="7119750" cy="4924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1593903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Дифференциальное электропотребление</a:t>
              </a:r>
              <a:endParaRPr lang="ru-RU" altLang="ru-RU" sz="32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76528" y="3478081"/>
            <a:ext cx="7262950" cy="556506"/>
            <a:chOff x="1097279" y="3494091"/>
            <a:chExt cx="7262950" cy="556506"/>
          </a:xfrm>
        </p:grpSpPr>
        <p:sp>
          <p:nvSpPr>
            <p:cNvPr id="8" name="Скругленный прямоугольник 7"/>
            <p:cNvSpPr/>
            <p:nvPr/>
          </p:nvSpPr>
          <p:spPr bwMode="auto">
            <a:xfrm>
              <a:off x="1097279" y="3510597"/>
              <a:ext cx="7262950" cy="540000"/>
            </a:xfrm>
            <a:prstGeom prst="roundRect">
              <a:avLst>
                <a:gd name="adj" fmla="val 27114"/>
              </a:avLst>
            </a:prstGeom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7" name="Text Box 39"/>
            <p:cNvSpPr txBox="1">
              <a:spLocks noChangeArrowheads="1"/>
            </p:cNvSpPr>
            <p:nvPr/>
          </p:nvSpPr>
          <p:spPr bwMode="auto">
            <a:xfrm>
              <a:off x="1180011" y="3494091"/>
              <a:ext cx="7097486" cy="50018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Ранговое топологическое пространство</a:t>
              </a:r>
            </a:p>
          </p:txBody>
        </p:sp>
      </p:grpSp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4530" y="130627"/>
            <a:ext cx="8354941" cy="702084"/>
          </a:xfrm>
        </p:spPr>
        <p:txBody>
          <a:bodyPr/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ПАРАМЕТРИЧЕСКОЕ ОПИСАНИЕ РЕГИОНАЛЬНОГО ЭЛЕКТРОТЕХНИЧЕСКОГО КОМПЛЕКСА</a:t>
            </a:r>
          </a:p>
        </p:txBody>
      </p:sp>
      <p:sp>
        <p:nvSpPr>
          <p:cNvPr id="30" name="Равнобедренный треугольник 29"/>
          <p:cNvSpPr/>
          <p:nvPr/>
        </p:nvSpPr>
        <p:spPr bwMode="auto">
          <a:xfrm rot="5400000">
            <a:off x="8928000" y="6617508"/>
            <a:ext cx="216000" cy="216000"/>
          </a:xfrm>
          <a:prstGeom prst="triangle">
            <a:avLst/>
          </a:prstGeom>
          <a:ln w="317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494324" y="2741690"/>
            <a:ext cx="8155352" cy="2090316"/>
            <a:chOff x="265" y="1682"/>
            <a:chExt cx="5149" cy="1532"/>
          </a:xfrm>
        </p:grpSpPr>
        <p:sp>
          <p:nvSpPr>
            <p:cNvPr id="21" name="AutoShape 30"/>
            <p:cNvSpPr>
              <a:spLocks noChangeArrowheads="1"/>
            </p:cNvSpPr>
            <p:nvPr/>
          </p:nvSpPr>
          <p:spPr bwMode="auto">
            <a:xfrm>
              <a:off x="265" y="1682"/>
              <a:ext cx="5149" cy="1532"/>
            </a:xfrm>
            <a:prstGeom prst="roundRect">
              <a:avLst>
                <a:gd name="adj" fmla="val 1325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>
              <a:off x="491" y="1826"/>
              <a:ext cx="4697" cy="12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>
                <a:lnSpc>
                  <a:spcPct val="105000"/>
                </a:lnSpc>
                <a:spcBef>
                  <a:spcPct val="5000"/>
                </a:spcBef>
              </a:pPr>
              <a:r>
                <a:rPr lang="ru-RU" alt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Ранговая топология – это раздел рангового анализа, в котором изучаются свойства ранговых параметрических пространств, двумерным примером которого является множество значений отдельного параметра, заданное на множестве определения ранговой топологической меры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860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5" grpId="0" animBg="1"/>
      <p:bldP spid="860197" grpId="0" animBg="1"/>
      <p:bldP spid="860198" grpId="0" animBg="1"/>
      <p:bldP spid="5" grpId="0" animBg="1"/>
      <p:bldP spid="860162" grpId="0" autoUpdateAnimBg="0"/>
      <p:bldP spid="30" grpId="0" animBg="1"/>
    </p:bldLst>
  </p:timing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6796" dir="1593903" algn="ctr" rotWithShape="0">
            <a:srgbClr val="000000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6796" dir="1593903" algn="ctr" rotWithShape="0">
            <a:srgbClr val="000000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6796" dir="1593903" algn="ctr" rotWithShape="0">
            <a:srgbClr val="000000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56796" dir="1593903" algn="ctr" rotWithShape="0">
            <a:srgbClr val="000000">
              <a:alpha val="50000"/>
            </a:srgbClr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59720</TotalTime>
  <Words>2779</Words>
  <Application>Microsoft Office PowerPoint</Application>
  <PresentationFormat>Экран (4:3)</PresentationFormat>
  <Paragraphs>509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Verdana</vt:lpstr>
      <vt:lpstr>Arial</vt:lpstr>
      <vt:lpstr>Wingdings</vt:lpstr>
      <vt:lpstr>Точки</vt:lpstr>
      <vt:lpstr>1_Точки</vt:lpstr>
      <vt:lpstr>ПАРАМЕТРИЧЕСКИЙ ЦИФРОВОЙ ДВОЙНИК РЕГИОНАЛЬНОГО ЭЛЕКТРОТЕХНИЧЕСКОГО КОМПЛЕКСА ПО ЭЛЕКТРОПОТРЕБЛЕНИЮ</vt:lpstr>
      <vt:lpstr>Презентация PowerPoint</vt:lpstr>
      <vt:lpstr>СИСТЕМНЫЙ УРОВЕНЬ ЦИФРОВИЗАЦИИ</vt:lpstr>
      <vt:lpstr>Презентация PowerPoint</vt:lpstr>
      <vt:lpstr>РЕГИОНАЛЬНЫЙ ЭЛЕКТРОТЕХНИЧЕСКИЙ КОМПЛЕКС</vt:lpstr>
      <vt:lpstr>НЕГАУССОВЫЕ БЕЗГРАНИЧНО ДЕЛИМЫЕ РАСПРЕДЕЛЕНИЯ ПО ЭЛЕКТРОПОТРЕБЛЕНИЮ</vt:lpstr>
      <vt:lpstr>ФРАКТАЛОПОДОБНОСТЬ И ДИСКОНТИНУАЛЬНОСТЬ</vt:lpstr>
      <vt:lpstr>НЕГАУССОВОСТЬ РАНГОВЫХ РАСПРЕДЕЛЕНИЙ</vt:lpstr>
      <vt:lpstr>ПАРАМЕТРИЧЕСКОЕ ОПИСАНИЕ РЕГИОНАЛЬНОГО ЭЛЕКТРОТЕХНИЧЕСКОГО КОМПЛЕКСА</vt:lpstr>
      <vt:lpstr>РЕАЛИЗАЦИЯ ВЫБОРКИ ЭЛЕКТРОПОТРЕБЛЕНИЯ В РАНГОВОМ ТОПОЛОГИЧЕСКОМ ПРОСТРАНСТВЕ</vt:lpstr>
      <vt:lpstr>ЗАКОН ОПТИМАЛЬНОГО ПОСТРОЕНИЯ ТЕХНОЦЕНОЗОВ</vt:lpstr>
      <vt:lpstr>ПОКАЗАТЕЛИ ПРОЦЕССА ЭЛЕКТРОПОТРЕБЛЕНИЯ</vt:lpstr>
      <vt:lpstr>ЧАСТОТНЫЙ АНАЛИЗ ЭЛЕКТРОПОТРЕБЛЕНИЯ</vt:lpstr>
      <vt:lpstr>ОБЛАСТЬ ДОПУСТИМЫХ ЗНАЧЕНИЙ</vt:lpstr>
      <vt:lpstr>ТОПОЛОГИЧЕСКИЙ ДИФЛЕКС-ПАРАМЕТР</vt:lpstr>
      <vt:lpstr>РАНГОВАЯ ГИПЕРПАРАМЕТРИЧЕСКАЯ ПОВЕРХНОСТЬ</vt:lpstr>
      <vt:lpstr>РАНГОВОЕ ГИПЕРПАРАМЕТРИЧЕСКОЕ РАСПРЕДЕЛЕНИЕ</vt:lpstr>
      <vt:lpstr>КРИТЕРИЙ ОЦЕНКИ ПРОЦЕССА ЭЛЕКТРОПОТРЕБЛЕНИЯ</vt:lpstr>
      <vt:lpstr>ВЫВОД</vt:lpstr>
      <vt:lpstr>Презентация PowerPoint</vt:lpstr>
      <vt:lpstr>СТАТИЧЕСКАЯ МОДЕЛЬ ЭЛЕКТРОПОТРЕБЛЕНИЯ</vt:lpstr>
      <vt:lpstr>ТОНКИЕ ПРОЦЕДУРЫ РАНГОВОГО АНАЛИЗА</vt:lpstr>
      <vt:lpstr>ДИНАМИЧЕСКАЯ МОДЕЛЬ ЭЛЕКТРОПОТРЕБЛЕНИЯ</vt:lpstr>
      <vt:lpstr>БИФУРКАЦИОННАЯ МОДЕЛЬ ЭЛЕКТРОПОТРЕБЛЕНИЯ</vt:lpstr>
      <vt:lpstr>РАНГОВЫЙ АНАЛИЗ СЭТ-СИСТЕМЫ</vt:lpstr>
      <vt:lpstr>ПАРАМЕТРИЧЕСКАЯ ВИРТУАЛИЗАЦИЯ</vt:lpstr>
      <vt:lpstr>ИСТОЧНИК ДАННЫХ ДЛЯ ВИРТУАЛИЗАЦИИ</vt:lpstr>
      <vt:lpstr>КУБИРОВАНИЕ ДАННЫХ ПО ЭЛЕКТРОПОТРЕБЛЕНИЮ</vt:lpstr>
      <vt:lpstr>ГИПЕРПАРАМЕТРИЧЕСКОЕ РАЗВЕРТЫВАНИЕ ДАННЫХ</vt:lpstr>
      <vt:lpstr>ТЕССЕРАКТ ДАННЫХ ПО ЭЛЕКТРОПОТРЕБЛЕНИЮ</vt:lpstr>
      <vt:lpstr>ОДНОПАРАМЕТРИЧЕСКИЙ ЦИФРОВОЙ ДВОЙНИК</vt:lpstr>
      <vt:lpstr>ВЫВОД</vt:lpstr>
      <vt:lpstr>Презентация PowerPoint</vt:lpstr>
      <vt:lpstr>ДОПОЛНЕНИЕ В АРХИТЕКТУРУ ИНТЕРНЕТА ЭНЕРГИИ</vt:lpstr>
      <vt:lpstr>ЦИФРОВАЯ ПЛАТФОРМА ЭНЕРГОЭФФЕКТИВНОСТИ</vt:lpstr>
      <vt:lpstr>КОНЦЕПЦИЯ ОБЛАКА ЭЛЕКТРОПОТРЕБЛЕНИЯ</vt:lpstr>
      <vt:lpstr>МНОГОПАРАМЕТРИЧЕСКИЙ ЦИФРОВОЙ ДВОЙНИК</vt:lpstr>
      <vt:lpstr>ВЫВОД</vt:lpstr>
      <vt:lpstr>ИНФОРМАЦИЯ О ПРИМЕНЯЕМОЙ МЕТОДОЛОГИИ</vt:lpstr>
      <vt:lpstr>ПАРАМЕТРИЧЕСКИЙ ЦИФРОВОЙ ДВОЙНИК РЕГИОНАЛЬНОГО ЭЛЕКТРОТЕХНИЧЕСКОГО КОМПЛЕКСА ПО ЭЛЕКТРОПОТРЕБЛЕНИЮ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Параметрический цифровой двойник регионального электротехнического комплекса по электропотреблению</dc:title>
  <dc:creator>Гнатюк Виктор Иванович</dc:creator>
  <cp:lastModifiedBy>Павел Илюшин</cp:lastModifiedBy>
  <cp:revision>3717</cp:revision>
  <dcterms:created xsi:type="dcterms:W3CDTF">2002-03-18T20:50:28Z</dcterms:created>
  <dcterms:modified xsi:type="dcterms:W3CDTF">2022-06-06T16:31:52Z</dcterms:modified>
</cp:coreProperties>
</file>