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76" r:id="rId5"/>
    <p:sldId id="269" r:id="rId6"/>
    <p:sldId id="279" r:id="rId7"/>
    <p:sldId id="270" r:id="rId8"/>
    <p:sldId id="263" r:id="rId9"/>
    <p:sldId id="271" r:id="rId10"/>
    <p:sldId id="275" r:id="rId11"/>
    <p:sldId id="272" r:id="rId12"/>
    <p:sldId id="277" r:id="rId13"/>
    <p:sldId id="274" r:id="rId14"/>
    <p:sldId id="273" r:id="rId15"/>
    <p:sldId id="278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083" y="-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7933689186050032"/>
          <c:y val="4.2885104129265397E-2"/>
          <c:w val="0.5073400935249619"/>
          <c:h val="0.9312133186837378"/>
        </c:manualLayout>
      </c:layout>
      <c:barChart>
        <c:barDir val="bar"/>
        <c:grouping val="clustered"/>
        <c:varyColors val="0"/>
        <c:ser>
          <c:idx val="0"/>
          <c:order val="0"/>
          <c:spPr>
            <a:ln w="3175">
              <a:solidFill>
                <a:sysClr val="windowText" lastClr="000000">
                  <a:lumMod val="75000"/>
                  <a:lumOff val="25000"/>
                </a:sys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3175">
                <a:solidFill>
                  <a:sysClr val="windowText" lastClr="000000">
                    <a:lumMod val="75000"/>
                    <a:lumOff val="25000"/>
                  </a:sysClr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3175">
                <a:solidFill>
                  <a:sysClr val="windowText" lastClr="000000">
                    <a:lumMod val="75000"/>
                    <a:lumOff val="25000"/>
                  </a:sysClr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3175">
                <a:solidFill>
                  <a:sysClr val="windowText" lastClr="000000">
                    <a:lumMod val="75000"/>
                    <a:lumOff val="25000"/>
                  </a:sysClr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3175">
                <a:solidFill>
                  <a:sysClr val="windowText" lastClr="000000">
                    <a:lumMod val="75000"/>
                    <a:lumOff val="25000"/>
                  </a:sysClr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3175">
                <a:solidFill>
                  <a:sysClr val="windowText" lastClr="000000">
                    <a:lumMod val="75000"/>
                    <a:lumOff val="25000"/>
                  </a:sysClr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3175">
                <a:solidFill>
                  <a:sysClr val="windowText" lastClr="000000">
                    <a:lumMod val="75000"/>
                    <a:lumOff val="25000"/>
                  </a:sysClr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 w="3175">
                <a:solidFill>
                  <a:sysClr val="windowText" lastClr="000000">
                    <a:lumMod val="75000"/>
                    <a:lumOff val="25000"/>
                  </a:sysClr>
                </a:solidFill>
              </a:ln>
            </c:spPr>
          </c:dPt>
          <c:dPt>
            <c:idx val="7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 w="3175">
                <a:solidFill>
                  <a:sysClr val="windowText" lastClr="000000">
                    <a:lumMod val="75000"/>
                    <a:lumOff val="25000"/>
                  </a:sysClr>
                </a:solidFill>
              </a:ln>
            </c:spPr>
          </c:dPt>
          <c:dPt>
            <c:idx val="8"/>
            <c:invertIfNegative val="0"/>
            <c:bubble3D val="0"/>
            <c:spPr>
              <a:solidFill>
                <a:srgbClr val="0070C0"/>
              </a:solidFill>
              <a:ln w="3175">
                <a:solidFill>
                  <a:sysClr val="windowText" lastClr="000000">
                    <a:lumMod val="75000"/>
                    <a:lumOff val="25000"/>
                  </a:sysClr>
                </a:solidFill>
              </a:ln>
            </c:spPr>
          </c:dPt>
          <c:dLbls>
            <c:dLbl>
              <c:idx val="2"/>
              <c:layout>
                <c:manualLayout>
                  <c:x val="-2.915080142610417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i="0" baseline="0" smtClean="0">
                        <a:latin typeface="Arial Narrow" pitchFamily="34" charset="0"/>
                      </a:rPr>
                      <a:t>-62</a:t>
                    </a:r>
                    <a:r>
                      <a:rPr lang="ru-RU" sz="1800" b="1" i="0" baseline="0" smtClean="0">
                        <a:latin typeface="Arial Narrow" pitchFamily="34" charset="0"/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800" b="1" i="0" baseline="0" smtClean="0">
                        <a:latin typeface="Arial Narrow" pitchFamily="34" charset="0"/>
                      </a:rPr>
                      <a:t>-42</a:t>
                    </a:r>
                    <a:r>
                      <a:rPr lang="ru-RU" sz="1800" b="1" i="0" baseline="0" smtClean="0">
                        <a:latin typeface="Arial Narrow" pitchFamily="34" charset="0"/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 i="0" baseline="0">
                    <a:latin typeface="Arial Narrow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Лист1!$C$2:$C$10</c:f>
              <c:strCache>
                <c:ptCount val="9"/>
                <c:pt idx="0">
                  <c:v>Выработка энергии на угольных электростанциях</c:v>
                </c:pt>
                <c:pt idx="1">
                  <c:v>Потребление угля</c:v>
                </c:pt>
                <c:pt idx="2">
                  <c:v>Цена газа на Хенри Хаб</c:v>
                </c:pt>
                <c:pt idx="3">
                  <c:v>Нетто-импорт газа (трубопроводы и СПГ)</c:v>
                </c:pt>
                <c:pt idx="4">
                  <c:v>Выработка энергии на газовых электростанциях</c:v>
                </c:pt>
                <c:pt idx="5">
                  <c:v>Потребление газа</c:v>
                </c:pt>
                <c:pt idx="6">
                  <c:v>Выбросы СО2</c:v>
                </c:pt>
                <c:pt idx="7">
                  <c:v>Общий спрос на первичную энергию</c:v>
                </c:pt>
                <c:pt idx="8">
                  <c:v>ВВП (рыночный валютный курс)</c:v>
                </c:pt>
              </c:strCache>
            </c:strRef>
          </c:cat>
          <c:val>
            <c:numRef>
              <c:f>Лист1!$D$2:$D$10</c:f>
              <c:numCache>
                <c:formatCode>0%</c:formatCode>
                <c:ptCount val="9"/>
                <c:pt idx="0">
                  <c:v>-0.105</c:v>
                </c:pt>
                <c:pt idx="1">
                  <c:v>-0.13</c:v>
                </c:pt>
                <c:pt idx="2" formatCode="General">
                  <c:v>-0.62391894440326201</c:v>
                </c:pt>
                <c:pt idx="3" formatCode="General">
                  <c:v>-0.42538071065989902</c:v>
                </c:pt>
                <c:pt idx="4">
                  <c:v>0.23</c:v>
                </c:pt>
                <c:pt idx="5">
                  <c:v>0.13500000000000001</c:v>
                </c:pt>
                <c:pt idx="6">
                  <c:v>-7.0000000000000007E-2</c:v>
                </c:pt>
                <c:pt idx="7">
                  <c:v>-0.04</c:v>
                </c:pt>
                <c:pt idx="8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03591936"/>
        <c:axId val="103593472"/>
      </c:barChart>
      <c:catAx>
        <c:axId val="103591936"/>
        <c:scaling>
          <c:orientation val="minMax"/>
        </c:scaling>
        <c:delete val="0"/>
        <c:axPos val="l"/>
        <c:majorTickMark val="out"/>
        <c:minorTickMark val="none"/>
        <c:tickLblPos val="low"/>
        <c:txPr>
          <a:bodyPr/>
          <a:lstStyle/>
          <a:p>
            <a:pPr>
              <a:defRPr sz="1600" baseline="0">
                <a:latin typeface="Arial Narrow" pitchFamily="34" charset="0"/>
              </a:defRPr>
            </a:pPr>
            <a:endParaRPr lang="ru-RU"/>
          </a:p>
        </c:txPr>
        <c:crossAx val="103593472"/>
        <c:crosses val="autoZero"/>
        <c:auto val="1"/>
        <c:lblAlgn val="ctr"/>
        <c:lblOffset val="100"/>
        <c:noMultiLvlLbl val="0"/>
      </c:catAx>
      <c:valAx>
        <c:axId val="10359347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0359193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413515932737377E-2"/>
          <c:y val="7.1425020487352636E-2"/>
          <c:w val="0.8865228840878564"/>
          <c:h val="0.80963763954765"/>
        </c:manualLayout>
      </c:layout>
      <c:scatterChart>
        <c:scatterStyle val="lineMarker"/>
        <c:varyColors val="0"/>
        <c:ser>
          <c:idx val="0"/>
          <c:order val="0"/>
          <c:tx>
            <c:v>2007</c:v>
          </c:tx>
          <c:spPr>
            <a:ln w="47625"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</c:spPr>
          <c:marker>
            <c:symbol val="circle"/>
            <c:size val="9"/>
            <c:spPr>
              <a:solidFill>
                <a:srgbClr val="0070C0"/>
              </a:solidFill>
              <a:ln>
                <a:solidFill>
                  <a:srgbClr val="C00000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</c:spPr>
          </c:marker>
          <c:xVal>
            <c:numRef>
              <c:f>'Рис 9'!$C$4:$C$15</c:f>
              <c:numCache>
                <c:formatCode>General</c:formatCode>
                <c:ptCount val="12"/>
                <c:pt idx="0">
                  <c:v>46.269159999999999</c:v>
                </c:pt>
                <c:pt idx="1">
                  <c:v>42.376936000000001</c:v>
                </c:pt>
                <c:pt idx="2">
                  <c:v>47.68638</c:v>
                </c:pt>
                <c:pt idx="3">
                  <c:v>45.546872</c:v>
                </c:pt>
                <c:pt idx="4">
                  <c:v>48.231372</c:v>
                </c:pt>
                <c:pt idx="5">
                  <c:v>46.661020000000001</c:v>
                </c:pt>
                <c:pt idx="6">
                  <c:v>47.690636000000005</c:v>
                </c:pt>
                <c:pt idx="7">
                  <c:v>47.957588000000001</c:v>
                </c:pt>
                <c:pt idx="8">
                  <c:v>46.892859999999999</c:v>
                </c:pt>
                <c:pt idx="9">
                  <c:v>48.534472000000001</c:v>
                </c:pt>
                <c:pt idx="10">
                  <c:v>47.944764000000006</c:v>
                </c:pt>
                <c:pt idx="11">
                  <c:v>49.705683999999998</c:v>
                </c:pt>
              </c:numCache>
            </c:numRef>
          </c:xVal>
          <c:yVal>
            <c:numRef>
              <c:f>'Рис 9'!$D$4:$D$15</c:f>
              <c:numCache>
                <c:formatCode>General</c:formatCode>
                <c:ptCount val="12"/>
                <c:pt idx="0">
                  <c:v>1440</c:v>
                </c:pt>
                <c:pt idx="1">
                  <c:v>1466</c:v>
                </c:pt>
                <c:pt idx="2">
                  <c:v>1461</c:v>
                </c:pt>
                <c:pt idx="3">
                  <c:v>1461</c:v>
                </c:pt>
                <c:pt idx="4">
                  <c:v>1464</c:v>
                </c:pt>
                <c:pt idx="5">
                  <c:v>1483</c:v>
                </c:pt>
                <c:pt idx="6">
                  <c:v>1486</c:v>
                </c:pt>
                <c:pt idx="7">
                  <c:v>1492</c:v>
                </c:pt>
                <c:pt idx="8">
                  <c:v>1475</c:v>
                </c:pt>
                <c:pt idx="9">
                  <c:v>1435</c:v>
                </c:pt>
                <c:pt idx="10">
                  <c:v>1451</c:v>
                </c:pt>
                <c:pt idx="11">
                  <c:v>1468</c:v>
                </c:pt>
              </c:numCache>
            </c:numRef>
          </c:yVal>
          <c:smooth val="0"/>
        </c:ser>
        <c:ser>
          <c:idx val="1"/>
          <c:order val="1"/>
          <c:tx>
            <c:v>2008</c:v>
          </c:tx>
          <c:spPr>
            <a:ln w="47625">
              <a:noFill/>
            </a:ln>
          </c:spPr>
          <c:marker>
            <c:symbol val="circle"/>
            <c:size val="9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/>
            </c:spPr>
          </c:marker>
          <c:xVal>
            <c:numRef>
              <c:f>'Рис 9'!$C$16:$C$27</c:f>
              <c:numCache>
                <c:formatCode>General</c:formatCode>
                <c:ptCount val="12"/>
                <c:pt idx="0">
                  <c:v>49.432516</c:v>
                </c:pt>
                <c:pt idx="1">
                  <c:v>46.650660000000002</c:v>
                </c:pt>
                <c:pt idx="2">
                  <c:v>50.513820000000003</c:v>
                </c:pt>
                <c:pt idx="3">
                  <c:v>48.726412000000003</c:v>
                </c:pt>
                <c:pt idx="4">
                  <c:v>50.341676</c:v>
                </c:pt>
                <c:pt idx="5">
                  <c:v>49.307943999999999</c:v>
                </c:pt>
                <c:pt idx="6">
                  <c:v>51.876272</c:v>
                </c:pt>
                <c:pt idx="7">
                  <c:v>51.138976</c:v>
                </c:pt>
                <c:pt idx="8">
                  <c:v>43.652784000000004</c:v>
                </c:pt>
                <c:pt idx="9">
                  <c:v>49.119028</c:v>
                </c:pt>
                <c:pt idx="10">
                  <c:v>49.222376000000004</c:v>
                </c:pt>
                <c:pt idx="11">
                  <c:v>51.155048000000001</c:v>
                </c:pt>
              </c:numCache>
            </c:numRef>
          </c:xVal>
          <c:yVal>
            <c:numRef>
              <c:f>'Рис 9'!$D$16:$D$27</c:f>
              <c:numCache>
                <c:formatCode>General</c:formatCode>
                <c:ptCount val="12"/>
                <c:pt idx="0">
                  <c:v>1421</c:v>
                </c:pt>
                <c:pt idx="1">
                  <c:v>1426</c:v>
                </c:pt>
                <c:pt idx="2">
                  <c:v>1444</c:v>
                </c:pt>
                <c:pt idx="3">
                  <c:v>1461</c:v>
                </c:pt>
                <c:pt idx="4">
                  <c:v>1478</c:v>
                </c:pt>
                <c:pt idx="5">
                  <c:v>1510</c:v>
                </c:pt>
                <c:pt idx="6">
                  <c:v>1543</c:v>
                </c:pt>
                <c:pt idx="7">
                  <c:v>1581</c:v>
                </c:pt>
                <c:pt idx="8">
                  <c:v>1585</c:v>
                </c:pt>
                <c:pt idx="9">
                  <c:v>1542</c:v>
                </c:pt>
                <c:pt idx="10">
                  <c:v>1498</c:v>
                </c:pt>
                <c:pt idx="11">
                  <c:v>1380</c:v>
                </c:pt>
              </c:numCache>
            </c:numRef>
          </c:yVal>
          <c:smooth val="0"/>
        </c:ser>
        <c:ser>
          <c:idx val="2"/>
          <c:order val="2"/>
          <c:tx>
            <c:v>2009</c:v>
          </c:tx>
          <c:spPr>
            <a:ln w="47625"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</c:spPr>
          <c:marker>
            <c:symbol val="circle"/>
            <c:size val="9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rgbClr val="0070C0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</c:spPr>
          </c:marker>
          <c:xVal>
            <c:numRef>
              <c:f>'Рис 9'!$C$28:$C$39</c:f>
              <c:numCache>
                <c:formatCode>General</c:formatCode>
                <c:ptCount val="12"/>
                <c:pt idx="0">
                  <c:v>52.373019999999997</c:v>
                </c:pt>
                <c:pt idx="1">
                  <c:v>47.737760000000002</c:v>
                </c:pt>
                <c:pt idx="2">
                  <c:v>52.501484000000005</c:v>
                </c:pt>
                <c:pt idx="3">
                  <c:v>49.930551999999999</c:v>
                </c:pt>
                <c:pt idx="4">
                  <c:v>51.613156000000004</c:v>
                </c:pt>
                <c:pt idx="5">
                  <c:v>50.175803999999999</c:v>
                </c:pt>
                <c:pt idx="6">
                  <c:v>51.178344000000003</c:v>
                </c:pt>
                <c:pt idx="7">
                  <c:v>51.583923999999996</c:v>
                </c:pt>
                <c:pt idx="8">
                  <c:v>48.551411999999999</c:v>
                </c:pt>
                <c:pt idx="9">
                  <c:v>50.817564000000004</c:v>
                </c:pt>
                <c:pt idx="10">
                  <c:v>49.210560000000001</c:v>
                </c:pt>
                <c:pt idx="11">
                  <c:v>50.468628000000002</c:v>
                </c:pt>
              </c:numCache>
            </c:numRef>
          </c:xVal>
          <c:yVal>
            <c:numRef>
              <c:f>'Рис 9'!$D$28:$D$39</c:f>
              <c:numCache>
                <c:formatCode>General</c:formatCode>
                <c:ptCount val="12"/>
                <c:pt idx="0">
                  <c:v>1215</c:v>
                </c:pt>
                <c:pt idx="1">
                  <c:v>1037</c:v>
                </c:pt>
                <c:pt idx="2">
                  <c:v>867</c:v>
                </c:pt>
                <c:pt idx="3">
                  <c:v>775</c:v>
                </c:pt>
                <c:pt idx="4">
                  <c:v>723</c:v>
                </c:pt>
                <c:pt idx="5">
                  <c:v>691</c:v>
                </c:pt>
                <c:pt idx="6">
                  <c:v>675</c:v>
                </c:pt>
                <c:pt idx="7">
                  <c:v>691</c:v>
                </c:pt>
                <c:pt idx="8">
                  <c:v>704</c:v>
                </c:pt>
                <c:pt idx="9">
                  <c:v>722</c:v>
                </c:pt>
                <c:pt idx="10">
                  <c:v>734</c:v>
                </c:pt>
                <c:pt idx="11">
                  <c:v>758</c:v>
                </c:pt>
              </c:numCache>
            </c:numRef>
          </c:yVal>
          <c:smooth val="0"/>
        </c:ser>
        <c:ser>
          <c:idx val="3"/>
          <c:order val="3"/>
          <c:tx>
            <c:v>2010</c:v>
          </c:tx>
          <c:spPr>
            <a:ln w="47625">
              <a:noFill/>
            </a:ln>
          </c:spPr>
          <c:marker>
            <c:symbol val="circle"/>
            <c:size val="9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  <a:effectLst/>
            </c:spPr>
          </c:marker>
          <c:xVal>
            <c:numRef>
              <c:f>'Рис 9'!$C$40:$C$51</c:f>
              <c:numCache>
                <c:formatCode>General</c:formatCode>
                <c:ptCount val="12"/>
                <c:pt idx="0">
                  <c:v>51.454704</c:v>
                </c:pt>
                <c:pt idx="1">
                  <c:v>47.367683999999997</c:v>
                </c:pt>
                <c:pt idx="2">
                  <c:v>52.742395999999999</c:v>
                </c:pt>
                <c:pt idx="3">
                  <c:v>50.676640000000006</c:v>
                </c:pt>
                <c:pt idx="4">
                  <c:v>52.663352000000003</c:v>
                </c:pt>
                <c:pt idx="5">
                  <c:v>50.328012000000001</c:v>
                </c:pt>
                <c:pt idx="6">
                  <c:v>53.429235999999996</c:v>
                </c:pt>
                <c:pt idx="7">
                  <c:v>53.859932000000001</c:v>
                </c:pt>
                <c:pt idx="8">
                  <c:v>52.473344000000004</c:v>
                </c:pt>
                <c:pt idx="9">
                  <c:v>54.37782</c:v>
                </c:pt>
                <c:pt idx="10">
                  <c:v>52.688748000000004</c:v>
                </c:pt>
                <c:pt idx="11">
                  <c:v>55.198079999999997</c:v>
                </c:pt>
              </c:numCache>
            </c:numRef>
          </c:xVal>
          <c:yVal>
            <c:numRef>
              <c:f>'Рис 9'!$D$40:$D$51</c:f>
              <c:numCache>
                <c:formatCode>General</c:formatCode>
                <c:ptCount val="12"/>
                <c:pt idx="0">
                  <c:v>822</c:v>
                </c:pt>
                <c:pt idx="1">
                  <c:v>892</c:v>
                </c:pt>
                <c:pt idx="2">
                  <c:v>933</c:v>
                </c:pt>
                <c:pt idx="3">
                  <c:v>959</c:v>
                </c:pt>
                <c:pt idx="4">
                  <c:v>960</c:v>
                </c:pt>
                <c:pt idx="5">
                  <c:v>953</c:v>
                </c:pt>
                <c:pt idx="6">
                  <c:v>971</c:v>
                </c:pt>
                <c:pt idx="7">
                  <c:v>983</c:v>
                </c:pt>
                <c:pt idx="8">
                  <c:v>977</c:v>
                </c:pt>
                <c:pt idx="9">
                  <c:v>966</c:v>
                </c:pt>
                <c:pt idx="10">
                  <c:v>950</c:v>
                </c:pt>
                <c:pt idx="11">
                  <c:v>940</c:v>
                </c:pt>
              </c:numCache>
            </c:numRef>
          </c:yVal>
          <c:smooth val="0"/>
        </c:ser>
        <c:ser>
          <c:idx val="4"/>
          <c:order val="4"/>
          <c:tx>
            <c:v>2011</c:v>
          </c:tx>
          <c:spPr>
            <a:ln w="47625">
              <a:noFill/>
            </a:ln>
          </c:spPr>
          <c:marker>
            <c:symbol val="circle"/>
            <c:size val="9"/>
            <c:spPr>
              <a:solidFill>
                <a:schemeClr val="tx2">
                  <a:lumMod val="7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xVal>
            <c:numRef>
              <c:f>'Рис 9'!$C$52:$C$63</c:f>
              <c:numCache>
                <c:formatCode>General</c:formatCode>
                <c:ptCount val="12"/>
                <c:pt idx="0">
                  <c:v>55.227732000000003</c:v>
                </c:pt>
                <c:pt idx="1">
                  <c:v>49.064399999999999</c:v>
                </c:pt>
                <c:pt idx="2">
                  <c:v>56.547820000000002</c:v>
                </c:pt>
                <c:pt idx="3">
                  <c:v>55.416143999999996</c:v>
                </c:pt>
                <c:pt idx="4">
                  <c:v>57.299508000000003</c:v>
                </c:pt>
                <c:pt idx="5">
                  <c:v>55.346004000000001</c:v>
                </c:pt>
                <c:pt idx="6">
                  <c:v>57.220967999999999</c:v>
                </c:pt>
                <c:pt idx="7">
                  <c:v>57.420103999999995</c:v>
                </c:pt>
                <c:pt idx="8">
                  <c:v>56.141344000000004</c:v>
                </c:pt>
                <c:pt idx="9">
                  <c:v>59.128299999999996</c:v>
                </c:pt>
                <c:pt idx="10">
                  <c:v>58.075024000000006</c:v>
                </c:pt>
                <c:pt idx="11">
                  <c:v>59.861816000000005</c:v>
                </c:pt>
              </c:numCache>
            </c:numRef>
          </c:xVal>
          <c:yVal>
            <c:numRef>
              <c:f>'Рис 9'!$D$52:$D$63</c:f>
              <c:numCache>
                <c:formatCode>General</c:formatCode>
                <c:ptCount val="12"/>
                <c:pt idx="0">
                  <c:v>909</c:v>
                </c:pt>
                <c:pt idx="1">
                  <c:v>907</c:v>
                </c:pt>
                <c:pt idx="2">
                  <c:v>884</c:v>
                </c:pt>
                <c:pt idx="3">
                  <c:v>885</c:v>
                </c:pt>
                <c:pt idx="4">
                  <c:v>878</c:v>
                </c:pt>
                <c:pt idx="5">
                  <c:v>877</c:v>
                </c:pt>
                <c:pt idx="6">
                  <c:v>880</c:v>
                </c:pt>
                <c:pt idx="7">
                  <c:v>894</c:v>
                </c:pt>
                <c:pt idx="8">
                  <c:v>907</c:v>
                </c:pt>
                <c:pt idx="9">
                  <c:v>933</c:v>
                </c:pt>
                <c:pt idx="10">
                  <c:v>880</c:v>
                </c:pt>
                <c:pt idx="11">
                  <c:v>824</c:v>
                </c:pt>
              </c:numCache>
            </c:numRef>
          </c:yVal>
          <c:smooth val="0"/>
        </c:ser>
        <c:ser>
          <c:idx val="5"/>
          <c:order val="5"/>
          <c:tx>
            <c:v>2012</c:v>
          </c:tx>
          <c:spPr>
            <a:ln w="47625"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</c:spPr>
          <c:marker>
            <c:symbol val="circle"/>
            <c:size val="9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  <a:effectLst>
                <a:outerShdw blurRad="50800" dist="50800" dir="5400000" algn="ctr" rotWithShape="0">
                  <a:schemeClr val="bg1"/>
                </a:outerShdw>
              </a:effectLst>
            </c:spPr>
          </c:marker>
          <c:xVal>
            <c:numRef>
              <c:f>'Рис 9'!$C$64:$C$75</c:f>
              <c:numCache>
                <c:formatCode>General</c:formatCode>
                <c:ptCount val="12"/>
                <c:pt idx="0">
                  <c:v>60.213832000000004</c:v>
                </c:pt>
                <c:pt idx="1">
                  <c:v>55.747776000000002</c:v>
                </c:pt>
                <c:pt idx="2">
                  <c:v>59.498516000000002</c:v>
                </c:pt>
                <c:pt idx="3">
                  <c:v>57.861468000000009</c:v>
                </c:pt>
                <c:pt idx="4">
                  <c:v>59.933355999999996</c:v>
                </c:pt>
                <c:pt idx="5">
                  <c:v>57.728748000000003</c:v>
                </c:pt>
                <c:pt idx="6">
                  <c:v>59.724755999999999</c:v>
                </c:pt>
                <c:pt idx="7">
                  <c:v>59.624755999999998</c:v>
                </c:pt>
                <c:pt idx="8">
                  <c:v>55.372160000000001</c:v>
                </c:pt>
                <c:pt idx="9">
                  <c:v>57.624310000000001</c:v>
                </c:pt>
                <c:pt idx="10">
                  <c:v>58</c:v>
                </c:pt>
                <c:pt idx="11">
                  <c:v>58.5</c:v>
                </c:pt>
              </c:numCache>
            </c:numRef>
          </c:xVal>
          <c:yVal>
            <c:numRef>
              <c:f>'Рис 9'!$D$64:$D$75</c:f>
              <c:numCache>
                <c:formatCode>General</c:formatCode>
                <c:ptCount val="12"/>
                <c:pt idx="0">
                  <c:v>790</c:v>
                </c:pt>
                <c:pt idx="1">
                  <c:v>723</c:v>
                </c:pt>
                <c:pt idx="2">
                  <c:v>667</c:v>
                </c:pt>
                <c:pt idx="3">
                  <c:v>629</c:v>
                </c:pt>
                <c:pt idx="4">
                  <c:v>600</c:v>
                </c:pt>
                <c:pt idx="5">
                  <c:v>558</c:v>
                </c:pt>
                <c:pt idx="6">
                  <c:v>522</c:v>
                </c:pt>
                <c:pt idx="7">
                  <c:v>487</c:v>
                </c:pt>
                <c:pt idx="8">
                  <c:v>473</c:v>
                </c:pt>
                <c:pt idx="9">
                  <c:v>435</c:v>
                </c:pt>
                <c:pt idx="10">
                  <c:v>416</c:v>
                </c:pt>
                <c:pt idx="11">
                  <c:v>424</c:v>
                </c:pt>
              </c:numCache>
            </c:numRef>
          </c:yVal>
          <c:smooth val="0"/>
        </c:ser>
        <c:ser>
          <c:idx val="6"/>
          <c:order val="6"/>
          <c:tx>
            <c:v>2013</c:v>
          </c:tx>
          <c:spPr>
            <a:ln w="47625">
              <a:noFill/>
            </a:ln>
          </c:spPr>
          <c:marker>
            <c:symbol val="circle"/>
            <c:size val="9"/>
            <c:spPr>
              <a:solidFill>
                <a:srgbClr val="FFC000"/>
              </a:solidFill>
              <a:ln w="3175"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</c:marker>
          <c:xVal>
            <c:numRef>
              <c:f>'Рис 9'!$C$76:$C$78</c:f>
              <c:numCache>
                <c:formatCode>General</c:formatCode>
                <c:ptCount val="3"/>
                <c:pt idx="0">
                  <c:v>58</c:v>
                </c:pt>
                <c:pt idx="1">
                  <c:v>52.5</c:v>
                </c:pt>
                <c:pt idx="2">
                  <c:v>58</c:v>
                </c:pt>
              </c:numCache>
            </c:numRef>
          </c:xVal>
          <c:yVal>
            <c:numRef>
              <c:f>'Рис 9'!$D$76:$D$78</c:f>
              <c:numCache>
                <c:formatCode>General</c:formatCode>
                <c:ptCount val="3"/>
                <c:pt idx="0">
                  <c:v>439</c:v>
                </c:pt>
                <c:pt idx="1">
                  <c:v>410</c:v>
                </c:pt>
                <c:pt idx="2">
                  <c:v>418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066688"/>
        <c:axId val="22880256"/>
      </c:scatterChart>
      <c:valAx>
        <c:axId val="22066688"/>
        <c:scaling>
          <c:orientation val="minMax"/>
          <c:min val="40"/>
        </c:scaling>
        <c:delete val="0"/>
        <c:axPos val="b"/>
        <c:title>
          <c:tx>
            <c:rich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r>
                  <a:rPr lang="ru-RU" sz="1400" baseline="0"/>
                  <a:t>добыча газа, млрд.куб.м./мес.</a:t>
                </a:r>
              </a:p>
            </c:rich>
          </c:tx>
          <c:layout>
            <c:manualLayout>
              <c:xMode val="edge"/>
              <c:yMode val="edge"/>
              <c:x val="0.36691130874827699"/>
              <c:y val="0.943132190829087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ru-RU"/>
          </a:p>
        </c:txPr>
        <c:crossAx val="22880256"/>
        <c:crosses val="autoZero"/>
        <c:crossBetween val="midCat"/>
      </c:valAx>
      <c:valAx>
        <c:axId val="22880256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 algn="ctr">
                  <a:defRPr sz="1400" b="0" i="0" u="none" strike="noStrike" baseline="0">
                    <a:solidFill>
                      <a:srgbClr val="000000"/>
                    </a:solidFill>
                    <a:latin typeface="Arial Narrow"/>
                    <a:ea typeface="Arial Narrow"/>
                    <a:cs typeface="Arial Narrow"/>
                  </a:defRPr>
                </a:pPr>
                <a:r>
                  <a:rPr lang="ru-RU" sz="1400" baseline="0"/>
                  <a:t>кол-во буровых установок на газ, ед.</a:t>
                </a:r>
              </a:p>
            </c:rich>
          </c:tx>
          <c:layout>
            <c:manualLayout>
              <c:xMode val="edge"/>
              <c:yMode val="edge"/>
              <c:x val="7.2331394072745303E-2"/>
              <c:y val="0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ru-RU"/>
          </a:p>
        </c:txPr>
        <c:crossAx val="2206668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7785130920412635"/>
          <c:y val="2.4001079991153262E-2"/>
          <c:w val="8.1999583605434995E-2"/>
          <c:h val="0.51425674491815332"/>
        </c:manualLayout>
      </c:layout>
      <c:overlay val="0"/>
      <c:txPr>
        <a:bodyPr/>
        <a:lstStyle/>
        <a:p>
          <a:pPr>
            <a:defRPr sz="1800" b="0" i="0" u="none" strike="noStrike" baseline="0">
              <a:solidFill>
                <a:srgbClr val="000000"/>
              </a:solidFill>
              <a:latin typeface="Arial Narrow"/>
              <a:ea typeface="Arial Narrow"/>
              <a:cs typeface="Arial Narrow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Narrow"/>
          <a:ea typeface="Arial Narrow"/>
          <a:cs typeface="Arial Narrow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751348789734616"/>
          <c:y val="4.3650793650793648E-2"/>
          <c:w val="0.75887540099154271"/>
          <c:h val="0.8612235970503686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800" b="1" i="0" baseline="0">
                    <a:latin typeface="Arial Narrow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Eagle Ford (wet)</c:v>
                </c:pt>
                <c:pt idx="1">
                  <c:v>SW Marcellus (wet)</c:v>
                </c:pt>
                <c:pt idx="2">
                  <c:v>NE Marcellus (dry)</c:v>
                </c:pt>
                <c:pt idx="3">
                  <c:v>Barnett (dry)</c:v>
                </c:pt>
                <c:pt idx="4">
                  <c:v>Haynessville (dry)</c:v>
                </c:pt>
                <c:pt idx="5">
                  <c:v>UK (44bcm, $8m)</c:v>
                </c:pt>
                <c:pt idx="6">
                  <c:v>UK (44bcm, $11m)</c:v>
                </c:pt>
                <c:pt idx="7">
                  <c:v>UK (22bcm, $8m)</c:v>
                </c:pt>
                <c:pt idx="8">
                  <c:v>UK (22 bcm, $11m)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71</c:v>
                </c:pt>
                <c:pt idx="1">
                  <c:v>118</c:v>
                </c:pt>
                <c:pt idx="2">
                  <c:v>162</c:v>
                </c:pt>
                <c:pt idx="3">
                  <c:v>168</c:v>
                </c:pt>
                <c:pt idx="4">
                  <c:v>172</c:v>
                </c:pt>
                <c:pt idx="5">
                  <c:v>253</c:v>
                </c:pt>
                <c:pt idx="6">
                  <c:v>323</c:v>
                </c:pt>
                <c:pt idx="7">
                  <c:v>383</c:v>
                </c:pt>
                <c:pt idx="8">
                  <c:v>436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756288"/>
        <c:axId val="78082048"/>
      </c:barChart>
      <c:catAx>
        <c:axId val="7775628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latin typeface="Arial Narrow" pitchFamily="34" charset="0"/>
              </a:defRPr>
            </a:pPr>
            <a:endParaRPr lang="ru-RU"/>
          </a:p>
        </c:txPr>
        <c:crossAx val="78082048"/>
        <c:crosses val="autoZero"/>
        <c:auto val="1"/>
        <c:lblAlgn val="ctr"/>
        <c:lblOffset val="100"/>
        <c:noMultiLvlLbl val="0"/>
      </c:catAx>
      <c:valAx>
        <c:axId val="78082048"/>
        <c:scaling>
          <c:orientation val="minMax"/>
          <c:max val="45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latin typeface="Arial Narrow" pitchFamily="34" charset="0"/>
              </a:defRPr>
            </a:pPr>
            <a:endParaRPr lang="ru-RU"/>
          </a:p>
        </c:txPr>
        <c:crossAx val="7775628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2594934719321463"/>
          <c:y val="3.6462895545419143E-2"/>
          <c:w val="0.73226586384475245"/>
          <c:h val="0.82745872671673171"/>
        </c:manualLayout>
      </c:layout>
      <c:barChart>
        <c:barDir val="bar"/>
        <c:grouping val="stacked"/>
        <c:varyColors val="0"/>
        <c:ser>
          <c:idx val="0"/>
          <c:order val="0"/>
          <c:tx>
            <c:v>Минимальный объем затрат</c:v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Лист3!$B$155:$B$158</c:f>
              <c:strCache>
                <c:ptCount val="4"/>
                <c:pt idx="0">
                  <c:v>Операционные расходы</c:v>
                </c:pt>
                <c:pt idx="1">
                  <c:v>Аренда оборудования</c:v>
                </c:pt>
                <c:pt idx="2">
                  <c:v>Капитальные затраты</c:v>
                </c:pt>
                <c:pt idx="3">
                  <c:v>Налоговые отчисления</c:v>
                </c:pt>
              </c:strCache>
            </c:strRef>
          </c:cat>
          <c:val>
            <c:numRef>
              <c:f>Лист3!$C$155:$C$158</c:f>
              <c:numCache>
                <c:formatCode>General</c:formatCode>
                <c:ptCount val="4"/>
                <c:pt idx="0">
                  <c:v>34.159999999999997</c:v>
                </c:pt>
              </c:numCache>
            </c:numRef>
          </c:val>
        </c:ser>
        <c:ser>
          <c:idx val="1"/>
          <c:order val="1"/>
          <c:tx>
            <c:v>Диапазон затрат</c:v>
          </c:tx>
          <c:spPr>
            <a:solidFill>
              <a:schemeClr val="bg1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pattFill prst="dkUpDiag">
                <a:fgClr>
                  <a:schemeClr val="bg1">
                    <a:lumMod val="50000"/>
                  </a:schemeClr>
                </a:fgClr>
                <a:bgClr>
                  <a:schemeClr val="bg1"/>
                </a:bgClr>
              </a:pattFill>
            </c:spPr>
          </c:dPt>
          <c:dPt>
            <c:idx val="1"/>
            <c:invertIfNegative val="0"/>
            <c:bubble3D val="0"/>
            <c:spPr>
              <a:noFill/>
            </c:spPr>
          </c:dPt>
          <c:cat>
            <c:strRef>
              <c:f>Лист3!$B$155:$B$158</c:f>
              <c:strCache>
                <c:ptCount val="4"/>
                <c:pt idx="0">
                  <c:v>Операционные расходы</c:v>
                </c:pt>
                <c:pt idx="1">
                  <c:v>Аренда оборудования</c:v>
                </c:pt>
                <c:pt idx="2">
                  <c:v>Капитальные затраты</c:v>
                </c:pt>
                <c:pt idx="3">
                  <c:v>Налоговые отчисления</c:v>
                </c:pt>
              </c:strCache>
            </c:strRef>
          </c:cat>
          <c:val>
            <c:numRef>
              <c:f>Лист3!$D$155:$D$158</c:f>
              <c:numCache>
                <c:formatCode>General</c:formatCode>
                <c:ptCount val="4"/>
                <c:pt idx="0">
                  <c:v>8.4586466165413405</c:v>
                </c:pt>
                <c:pt idx="1">
                  <c:v>38.389323308270669</c:v>
                </c:pt>
              </c:numCache>
            </c:numRef>
          </c:val>
        </c:ser>
        <c:ser>
          <c:idx val="2"/>
          <c:order val="2"/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Лист3!$B$155:$B$158</c:f>
              <c:strCache>
                <c:ptCount val="4"/>
                <c:pt idx="0">
                  <c:v>Операционные расходы</c:v>
                </c:pt>
                <c:pt idx="1">
                  <c:v>Аренда оборудования</c:v>
                </c:pt>
                <c:pt idx="2">
                  <c:v>Капитальные затраты</c:v>
                </c:pt>
                <c:pt idx="3">
                  <c:v>Налоговые отчисления</c:v>
                </c:pt>
              </c:strCache>
            </c:strRef>
          </c:cat>
          <c:val>
            <c:numRef>
              <c:f>Лист3!$E$155:$E$158</c:f>
              <c:numCache>
                <c:formatCode>General</c:formatCode>
                <c:ptCount val="4"/>
                <c:pt idx="1">
                  <c:v>23.5</c:v>
                </c:pt>
              </c:numCache>
            </c:numRef>
          </c:val>
        </c:ser>
        <c:ser>
          <c:idx val="3"/>
          <c:order val="3"/>
          <c:spPr>
            <a:noFill/>
          </c:spPr>
          <c:invertIfNegative val="0"/>
          <c:dPt>
            <c:idx val="1"/>
            <c:invertIfNegative val="0"/>
            <c:bubble3D val="0"/>
            <c:spPr>
              <a:pattFill prst="dkUpDiag">
                <a:fgClr>
                  <a:schemeClr val="bg1">
                    <a:lumMod val="50000"/>
                  </a:schemeClr>
                </a:fgClr>
                <a:bgClr>
                  <a:schemeClr val="bg1"/>
                </a:bgClr>
              </a:pattFill>
            </c:spPr>
          </c:dPt>
          <c:cat>
            <c:strRef>
              <c:f>Лист3!$B$155:$B$158</c:f>
              <c:strCache>
                <c:ptCount val="4"/>
                <c:pt idx="0">
                  <c:v>Операционные расходы</c:v>
                </c:pt>
                <c:pt idx="1">
                  <c:v>Аренда оборудования</c:v>
                </c:pt>
                <c:pt idx="2">
                  <c:v>Капитальные затраты</c:v>
                </c:pt>
                <c:pt idx="3">
                  <c:v>Налоговые отчисления</c:v>
                </c:pt>
              </c:strCache>
            </c:strRef>
          </c:cat>
          <c:val>
            <c:numRef>
              <c:f>Лист3!$F$155:$F$158</c:f>
              <c:numCache>
                <c:formatCode>General</c:formatCode>
                <c:ptCount val="4"/>
                <c:pt idx="1">
                  <c:v>16.07</c:v>
                </c:pt>
                <c:pt idx="2">
                  <c:v>69.924323308270672</c:v>
                </c:pt>
              </c:numCache>
            </c:numRef>
          </c:val>
        </c:ser>
        <c:ser>
          <c:idx val="4"/>
          <c:order val="4"/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Лист3!$B$155:$B$158</c:f>
              <c:strCache>
                <c:ptCount val="4"/>
                <c:pt idx="0">
                  <c:v>Операционные расходы</c:v>
                </c:pt>
                <c:pt idx="1">
                  <c:v>Аренда оборудования</c:v>
                </c:pt>
                <c:pt idx="2">
                  <c:v>Капитальные затраты</c:v>
                </c:pt>
                <c:pt idx="3">
                  <c:v>Налоговые отчисления</c:v>
                </c:pt>
              </c:strCache>
            </c:strRef>
          </c:cat>
          <c:val>
            <c:numRef>
              <c:f>Лист3!$G$155:$G$158</c:f>
              <c:numCache>
                <c:formatCode>General</c:formatCode>
                <c:ptCount val="4"/>
                <c:pt idx="2">
                  <c:v>109.11</c:v>
                </c:pt>
              </c:numCache>
            </c:numRef>
          </c:val>
        </c:ser>
        <c:ser>
          <c:idx val="5"/>
          <c:order val="5"/>
          <c:spPr>
            <a:noFill/>
          </c:spPr>
          <c:invertIfNegative val="0"/>
          <c:dPt>
            <c:idx val="2"/>
            <c:invertIfNegative val="0"/>
            <c:bubble3D val="0"/>
            <c:spPr>
              <a:pattFill prst="dkUpDiag">
                <a:fgClr>
                  <a:schemeClr val="bg1">
                    <a:lumMod val="50000"/>
                  </a:schemeClr>
                </a:fgClr>
                <a:bgClr>
                  <a:schemeClr val="bg1"/>
                </a:bgClr>
              </a:pattFill>
            </c:spPr>
          </c:dPt>
          <c:cat>
            <c:strRef>
              <c:f>Лист3!$B$155:$B$158</c:f>
              <c:strCache>
                <c:ptCount val="4"/>
                <c:pt idx="0">
                  <c:v>Операционные расходы</c:v>
                </c:pt>
                <c:pt idx="1">
                  <c:v>Аренда оборудования</c:v>
                </c:pt>
                <c:pt idx="2">
                  <c:v>Капитальные затраты</c:v>
                </c:pt>
                <c:pt idx="3">
                  <c:v>Налоговые отчисления</c:v>
                </c:pt>
              </c:strCache>
            </c:strRef>
          </c:cat>
          <c:val>
            <c:numRef>
              <c:f>Лист3!$H$155:$H$158</c:f>
              <c:numCache>
                <c:formatCode>General</c:formatCode>
                <c:ptCount val="4"/>
                <c:pt idx="2">
                  <c:v>37.200000000000003</c:v>
                </c:pt>
                <c:pt idx="3">
                  <c:v>197.63432330827067</c:v>
                </c:pt>
              </c:numCache>
            </c:numRef>
          </c:val>
        </c:ser>
        <c:ser>
          <c:idx val="6"/>
          <c:order val="6"/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Лист3!$B$155:$B$158</c:f>
              <c:strCache>
                <c:ptCount val="4"/>
                <c:pt idx="0">
                  <c:v>Операционные расходы</c:v>
                </c:pt>
                <c:pt idx="1">
                  <c:v>Аренда оборудования</c:v>
                </c:pt>
                <c:pt idx="2">
                  <c:v>Капитальные затраты</c:v>
                </c:pt>
                <c:pt idx="3">
                  <c:v>Налоговые отчисления</c:v>
                </c:pt>
              </c:strCache>
            </c:strRef>
          </c:cat>
          <c:val>
            <c:numRef>
              <c:f>Лист3!$I$155:$I$158</c:f>
              <c:numCache>
                <c:formatCode>General</c:formatCode>
                <c:ptCount val="4"/>
                <c:pt idx="3">
                  <c:v>34.44</c:v>
                </c:pt>
              </c:numCache>
            </c:numRef>
          </c:val>
        </c:ser>
        <c:ser>
          <c:idx val="7"/>
          <c:order val="7"/>
          <c:spPr>
            <a:solidFill>
              <a:schemeClr val="bg1">
                <a:lumMod val="50000"/>
              </a:schemeClr>
            </a:solidFill>
          </c:spPr>
          <c:invertIfNegative val="0"/>
          <c:dPt>
            <c:idx val="3"/>
            <c:invertIfNegative val="0"/>
            <c:bubble3D val="0"/>
            <c:spPr>
              <a:pattFill prst="dkUpDiag">
                <a:fgClr>
                  <a:schemeClr val="bg1">
                    <a:lumMod val="50000"/>
                  </a:schemeClr>
                </a:fgClr>
                <a:bgClr>
                  <a:schemeClr val="bg1"/>
                </a:bgClr>
              </a:pattFill>
            </c:spPr>
          </c:dPt>
          <c:cat>
            <c:strRef>
              <c:f>Лист3!$B$155:$B$158</c:f>
              <c:strCache>
                <c:ptCount val="4"/>
                <c:pt idx="0">
                  <c:v>Операционные расходы</c:v>
                </c:pt>
                <c:pt idx="1">
                  <c:v>Аренда оборудования</c:v>
                </c:pt>
                <c:pt idx="2">
                  <c:v>Капитальные затраты</c:v>
                </c:pt>
                <c:pt idx="3">
                  <c:v>Налоговые отчисления</c:v>
                </c:pt>
              </c:strCache>
            </c:strRef>
          </c:cat>
          <c:val>
            <c:numRef>
              <c:f>Лист3!$J$155:$J$158</c:f>
              <c:numCache>
                <c:formatCode>General</c:formatCode>
                <c:ptCount val="4"/>
                <c:pt idx="3">
                  <c:v>64.28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888768"/>
        <c:axId val="19898752"/>
      </c:barChart>
      <c:catAx>
        <c:axId val="1988876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ru-RU"/>
          </a:p>
        </c:txPr>
        <c:crossAx val="19898752"/>
        <c:crosses val="autoZero"/>
        <c:auto val="1"/>
        <c:lblAlgn val="ctr"/>
        <c:lblOffset val="100"/>
        <c:noMultiLvlLbl val="0"/>
      </c:catAx>
      <c:valAx>
        <c:axId val="198987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 baseline="0"/>
                </a:pPr>
                <a:r>
                  <a:rPr lang="ru-RU" sz="1600" baseline="0"/>
                  <a:t>долл./тыс. куб. м.</a:t>
                </a:r>
              </a:p>
            </c:rich>
          </c:tx>
          <c:layout>
            <c:manualLayout>
              <c:xMode val="edge"/>
              <c:yMode val="edge"/>
              <c:x val="0.78971456692913389"/>
              <c:y val="0.7872812924011973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aseline="0"/>
            </a:pPr>
            <a:endParaRPr lang="ru-RU"/>
          </a:p>
        </c:txPr>
        <c:crossAx val="19888768"/>
        <c:crosses val="autoZero"/>
        <c:crossBetween val="between"/>
      </c:valAx>
    </c:plotArea>
    <c:legend>
      <c:legendPos val="r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51147095743466853"/>
          <c:y val="0.58591018382310722"/>
          <c:w val="0.44690402830081016"/>
          <c:h val="0.11988279671713876"/>
        </c:manualLayout>
      </c:layout>
      <c:overlay val="0"/>
      <c:txPr>
        <a:bodyPr/>
        <a:lstStyle/>
        <a:p>
          <a:pPr>
            <a:defRPr sz="1800" baseline="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Домохозяйства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circle"/>
            <c:size val="10"/>
            <c:spPr>
              <a:solidFill>
                <a:schemeClr val="bg1"/>
              </a:solidFill>
              <a:ln>
                <a:solidFill>
                  <a:srgbClr val="00B050"/>
                </a:solidFill>
              </a:ln>
            </c:spPr>
          </c:marker>
          <c:cat>
            <c:numRef>
              <c:f>Лист1!$A$2:$A$8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467</c:v>
                </c:pt>
                <c:pt idx="1">
                  <c:v>496</c:v>
                </c:pt>
                <c:pt idx="2">
                  <c:v>433</c:v>
                </c:pt>
                <c:pt idx="3">
                  <c:v>407</c:v>
                </c:pt>
                <c:pt idx="4">
                  <c:v>394</c:v>
                </c:pt>
                <c:pt idx="5">
                  <c:v>381</c:v>
                </c:pt>
                <c:pt idx="6">
                  <c:v>331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Комбыт</c:v>
                </c:pt>
              </c:strCache>
            </c:strRef>
          </c:tx>
          <c:spPr>
            <a:ln w="38100">
              <a:solidFill>
                <a:srgbClr val="FF6600"/>
              </a:solidFill>
            </a:ln>
          </c:spPr>
          <c:marker>
            <c:symbol val="circle"/>
            <c:size val="10"/>
            <c:spPr>
              <a:solidFill>
                <a:schemeClr val="bg1"/>
              </a:solidFill>
              <a:ln>
                <a:solidFill>
                  <a:srgbClr val="FF6600"/>
                </a:solidFill>
              </a:ln>
            </c:spPr>
          </c:marker>
          <c:cat>
            <c:numRef>
              <c:f>Лист1!$A$2:$A$8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405</c:v>
                </c:pt>
                <c:pt idx="1">
                  <c:v>437</c:v>
                </c:pt>
                <c:pt idx="2">
                  <c:v>359</c:v>
                </c:pt>
                <c:pt idx="3">
                  <c:v>338</c:v>
                </c:pt>
                <c:pt idx="4">
                  <c:v>318</c:v>
                </c:pt>
                <c:pt idx="5">
                  <c:v>290</c:v>
                </c:pt>
                <c:pt idx="6">
                  <c:v>280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Промышленность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circle"/>
            <c:size val="10"/>
            <c:spPr>
              <a:solidFill>
                <a:schemeClr val="bg1"/>
              </a:solidFill>
              <a:ln>
                <a:solidFill>
                  <a:srgbClr val="0070C0"/>
                </a:solidFill>
              </a:ln>
            </c:spPr>
          </c:marker>
          <c:cat>
            <c:numRef>
              <c:f>Лист1!$A$2:$A$8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274</c:v>
                </c:pt>
                <c:pt idx="1">
                  <c:v>345</c:v>
                </c:pt>
                <c:pt idx="2">
                  <c:v>190</c:v>
                </c:pt>
                <c:pt idx="3">
                  <c:v>196</c:v>
                </c:pt>
                <c:pt idx="4">
                  <c:v>182</c:v>
                </c:pt>
                <c:pt idx="5">
                  <c:v>138</c:v>
                </c:pt>
                <c:pt idx="6">
                  <c:v>163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Энергетика</c:v>
                </c:pt>
              </c:strCache>
            </c:strRef>
          </c:tx>
          <c:spPr>
            <a:ln w="38100">
              <a:solidFill>
                <a:sysClr val="window" lastClr="FFFFFF">
                  <a:lumMod val="65000"/>
                </a:sysClr>
              </a:solidFill>
            </a:ln>
          </c:spPr>
          <c:marker>
            <c:symbol val="circle"/>
            <c:size val="10"/>
            <c:spPr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marker>
          <c:cat>
            <c:numRef>
              <c:f>Лист1!$A$2:$A$8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Лист1!$E$2:$E$8</c:f>
              <c:numCache>
                <c:formatCode>General</c:formatCode>
                <c:ptCount val="7"/>
                <c:pt idx="0">
                  <c:v>261</c:v>
                </c:pt>
                <c:pt idx="1">
                  <c:v>331</c:v>
                </c:pt>
                <c:pt idx="2">
                  <c:v>176</c:v>
                </c:pt>
                <c:pt idx="3">
                  <c:v>188</c:v>
                </c:pt>
                <c:pt idx="4">
                  <c:v>175</c:v>
                </c:pt>
                <c:pt idx="5">
                  <c:v>126</c:v>
                </c:pt>
                <c:pt idx="6">
                  <c:v>163</c:v>
                </c:pt>
              </c:numCache>
            </c:numRef>
          </c:val>
          <c:smooth val="1"/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Henry Hub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circle"/>
            <c:size val="10"/>
            <c:spPr>
              <a:solidFill>
                <a:schemeClr val="bg1"/>
              </a:solidFill>
              <a:ln>
                <a:solidFill>
                  <a:srgbClr val="C00000"/>
                </a:solidFill>
              </a:ln>
            </c:spPr>
          </c:marker>
          <c:cat>
            <c:numRef>
              <c:f>Лист1!$A$2:$A$8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Лист1!$F$2:$F$8</c:f>
              <c:numCache>
                <c:formatCode>General</c:formatCode>
                <c:ptCount val="7"/>
                <c:pt idx="0">
                  <c:v>249</c:v>
                </c:pt>
                <c:pt idx="1">
                  <c:v>316</c:v>
                </c:pt>
                <c:pt idx="2">
                  <c:v>141</c:v>
                </c:pt>
                <c:pt idx="3">
                  <c:v>156</c:v>
                </c:pt>
                <c:pt idx="4">
                  <c:v>143</c:v>
                </c:pt>
                <c:pt idx="5">
                  <c:v>98</c:v>
                </c:pt>
                <c:pt idx="6">
                  <c:v>138</c:v>
                </c:pt>
              </c:numCache>
            </c:numRef>
          </c:val>
          <c:smooth val="1"/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City gate</c:v>
                </c:pt>
              </c:strCache>
            </c:strRef>
          </c:tx>
          <c:spPr>
            <a:ln w="38100">
              <a:solidFill>
                <a:sysClr val="windowText" lastClr="000000">
                  <a:lumMod val="65000"/>
                  <a:lumOff val="35000"/>
                </a:sysClr>
              </a:solidFill>
            </a:ln>
          </c:spPr>
          <c:marker>
            <c:symbol val="circle"/>
            <c:size val="10"/>
            <c:spPr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marker>
          <c:cat>
            <c:numRef>
              <c:f>Лист1!$A$2:$A$8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Лист1!$G$2:$G$8</c:f>
              <c:numCache>
                <c:formatCode>General</c:formatCode>
                <c:ptCount val="7"/>
                <c:pt idx="0">
                  <c:v>291</c:v>
                </c:pt>
                <c:pt idx="1">
                  <c:v>328</c:v>
                </c:pt>
                <c:pt idx="2">
                  <c:v>231</c:v>
                </c:pt>
                <c:pt idx="3">
                  <c:v>221</c:v>
                </c:pt>
                <c:pt idx="4">
                  <c:v>201</c:v>
                </c:pt>
                <c:pt idx="5">
                  <c:v>169</c:v>
                </c:pt>
                <c:pt idx="6">
                  <c:v>165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92480"/>
        <c:axId val="21775872"/>
      </c:lineChart>
      <c:catAx>
        <c:axId val="21492480"/>
        <c:scaling>
          <c:orientation val="minMax"/>
        </c:scaling>
        <c:delete val="0"/>
        <c:axPos val="b"/>
        <c:majorGridlines>
          <c:spPr>
            <a:ln w="3175"/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 i="0" baseline="0">
                <a:latin typeface="Arial Narrow" pitchFamily="34" charset="0"/>
              </a:defRPr>
            </a:pPr>
            <a:endParaRPr lang="ru-RU"/>
          </a:p>
        </c:txPr>
        <c:crossAx val="21775872"/>
        <c:crosses val="autoZero"/>
        <c:auto val="1"/>
        <c:lblAlgn val="ctr"/>
        <c:lblOffset val="100"/>
        <c:noMultiLvlLbl val="0"/>
      </c:catAx>
      <c:valAx>
        <c:axId val="21775872"/>
        <c:scaling>
          <c:orientation val="minMax"/>
        </c:scaling>
        <c:delete val="0"/>
        <c:axPos val="l"/>
        <c:majorGridlines>
          <c:spPr>
            <a:ln w="3175"/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 i="0" baseline="0">
                <a:latin typeface="Arial Narrow" pitchFamily="34" charset="0"/>
              </a:defRPr>
            </a:pPr>
            <a:endParaRPr lang="ru-RU"/>
          </a:p>
        </c:txPr>
        <c:crossAx val="2149248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 b="1" i="0" baseline="0">
              <a:latin typeface="Arial Narrow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 w="3175"/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464395319320565"/>
          <c:y val="3.4506553446300776E-2"/>
          <c:w val="0.79440571843013907"/>
          <c:h val="0.87120819873638"/>
        </c:manualLayout>
      </c:layout>
      <c:barChart>
        <c:barDir val="col"/>
        <c:grouping val="clustered"/>
        <c:varyColors val="0"/>
        <c:ser>
          <c:idx val="0"/>
          <c:order val="0"/>
          <c:tx>
            <c:v>Реализованная прибыль/убыток от хеджирования</c:v>
          </c:tx>
          <c:spPr>
            <a:solidFill>
              <a:schemeClr val="bg1">
                <a:lumMod val="50000"/>
              </a:schemeClr>
            </a:solidFill>
          </c:spPr>
          <c:invertIfNegative val="0"/>
          <c:dPt>
            <c:idx val="9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C00000"/>
              </a:solidFill>
            </c:spPr>
          </c:dPt>
          <c:cat>
            <c:strRef>
              <c:f>'[Диаграмма в Microsoft Word]Лист1'!$B$2:$AB$2</c:f>
              <c:strCache>
                <c:ptCount val="27"/>
                <c:pt idx="0">
                  <c:v>1Q'06</c:v>
                </c:pt>
                <c:pt idx="1">
                  <c:v>2Q'06</c:v>
                </c:pt>
                <c:pt idx="2">
                  <c:v>3Q'06</c:v>
                </c:pt>
                <c:pt idx="3">
                  <c:v>4Q'06</c:v>
                </c:pt>
                <c:pt idx="4">
                  <c:v>1Q'07</c:v>
                </c:pt>
                <c:pt idx="5">
                  <c:v>2Q'07</c:v>
                </c:pt>
                <c:pt idx="6">
                  <c:v>3Q'07</c:v>
                </c:pt>
                <c:pt idx="7">
                  <c:v>4Q'07</c:v>
                </c:pt>
                <c:pt idx="8">
                  <c:v>1Q'08</c:v>
                </c:pt>
                <c:pt idx="9">
                  <c:v>2Q'08</c:v>
                </c:pt>
                <c:pt idx="10">
                  <c:v>3Q'08</c:v>
                </c:pt>
                <c:pt idx="11">
                  <c:v>4Q'08</c:v>
                </c:pt>
                <c:pt idx="12">
                  <c:v>1Q'09</c:v>
                </c:pt>
                <c:pt idx="13">
                  <c:v>2Q'09</c:v>
                </c:pt>
                <c:pt idx="14">
                  <c:v>3Q'09</c:v>
                </c:pt>
                <c:pt idx="15">
                  <c:v>4Q'09</c:v>
                </c:pt>
                <c:pt idx="16">
                  <c:v>1Q'10</c:v>
                </c:pt>
                <c:pt idx="17">
                  <c:v>2Q'10</c:v>
                </c:pt>
                <c:pt idx="18">
                  <c:v>3Q'10</c:v>
                </c:pt>
                <c:pt idx="19">
                  <c:v>4Q'10</c:v>
                </c:pt>
                <c:pt idx="20">
                  <c:v>1Q'11</c:v>
                </c:pt>
                <c:pt idx="21">
                  <c:v>2Q'11</c:v>
                </c:pt>
                <c:pt idx="22">
                  <c:v>3Q'11</c:v>
                </c:pt>
                <c:pt idx="23">
                  <c:v>4Q'11</c:v>
                </c:pt>
                <c:pt idx="24">
                  <c:v>1Q'12</c:v>
                </c:pt>
                <c:pt idx="25">
                  <c:v>2Q'12</c:v>
                </c:pt>
                <c:pt idx="26">
                  <c:v>3Q'12</c:v>
                </c:pt>
              </c:strCache>
            </c:strRef>
          </c:cat>
          <c:val>
            <c:numRef>
              <c:f>'[Диаграмма в Microsoft Word]Лист1'!$B$3:$AB$3</c:f>
              <c:numCache>
                <c:formatCode>General</c:formatCode>
                <c:ptCount val="27"/>
                <c:pt idx="0">
                  <c:v>240</c:v>
                </c:pt>
                <c:pt idx="1">
                  <c:v>250</c:v>
                </c:pt>
                <c:pt idx="2">
                  <c:v>300</c:v>
                </c:pt>
                <c:pt idx="3">
                  <c:v>450</c:v>
                </c:pt>
                <c:pt idx="4">
                  <c:v>440</c:v>
                </c:pt>
                <c:pt idx="5">
                  <c:v>195</c:v>
                </c:pt>
                <c:pt idx="6">
                  <c:v>300</c:v>
                </c:pt>
                <c:pt idx="7">
                  <c:v>300</c:v>
                </c:pt>
                <c:pt idx="8">
                  <c:v>210</c:v>
                </c:pt>
                <c:pt idx="9">
                  <c:v>-420</c:v>
                </c:pt>
                <c:pt idx="10">
                  <c:v>-260</c:v>
                </c:pt>
                <c:pt idx="11">
                  <c:v>450</c:v>
                </c:pt>
                <c:pt idx="12">
                  <c:v>520</c:v>
                </c:pt>
                <c:pt idx="13">
                  <c:v>600</c:v>
                </c:pt>
                <c:pt idx="14">
                  <c:v>680</c:v>
                </c:pt>
                <c:pt idx="15">
                  <c:v>530</c:v>
                </c:pt>
                <c:pt idx="16">
                  <c:v>400</c:v>
                </c:pt>
                <c:pt idx="17">
                  <c:v>590</c:v>
                </c:pt>
                <c:pt idx="18">
                  <c:v>510</c:v>
                </c:pt>
                <c:pt idx="19">
                  <c:v>590</c:v>
                </c:pt>
                <c:pt idx="20">
                  <c:v>500</c:v>
                </c:pt>
                <c:pt idx="21">
                  <c:v>400</c:v>
                </c:pt>
                <c:pt idx="22">
                  <c:v>360</c:v>
                </c:pt>
                <c:pt idx="23">
                  <c:v>340</c:v>
                </c:pt>
                <c:pt idx="24">
                  <c:v>100</c:v>
                </c:pt>
                <c:pt idx="25">
                  <c:v>190</c:v>
                </c:pt>
                <c:pt idx="26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axId val="25515904"/>
        <c:axId val="25517440"/>
      </c:barChart>
      <c:lineChart>
        <c:grouping val="standard"/>
        <c:varyColors val="0"/>
        <c:ser>
          <c:idx val="1"/>
          <c:order val="1"/>
          <c:tx>
            <c:v>Реализованная прибыль/убыток от хеджирования за тыс.куб.м.</c:v>
          </c:tx>
          <c:spPr>
            <a:ln>
              <a:solidFill>
                <a:schemeClr val="tx2"/>
              </a:solidFill>
              <a:prstDash val="sysDash"/>
            </a:ln>
          </c:spPr>
          <c:marker>
            <c:symbol val="none"/>
          </c:marker>
          <c:val>
            <c:numRef>
              <c:f>'[Диаграмма в Microsoft Word]Лист1'!$B$5:$AB$5</c:f>
              <c:numCache>
                <c:formatCode>General</c:formatCode>
                <c:ptCount val="27"/>
                <c:pt idx="0">
                  <c:v>64.285714285714292</c:v>
                </c:pt>
                <c:pt idx="1">
                  <c:v>64.285714285714292</c:v>
                </c:pt>
                <c:pt idx="2">
                  <c:v>71.428571428571431</c:v>
                </c:pt>
                <c:pt idx="3">
                  <c:v>107.14285714285714</c:v>
                </c:pt>
                <c:pt idx="4">
                  <c:v>99.999999999999986</c:v>
                </c:pt>
                <c:pt idx="5">
                  <c:v>42.857142857142854</c:v>
                </c:pt>
                <c:pt idx="6">
                  <c:v>53.571428571428569</c:v>
                </c:pt>
                <c:pt idx="7">
                  <c:v>49.999999999999993</c:v>
                </c:pt>
                <c:pt idx="8">
                  <c:v>35.714285714285715</c:v>
                </c:pt>
                <c:pt idx="9">
                  <c:v>-75</c:v>
                </c:pt>
                <c:pt idx="10">
                  <c:v>-46.428571428571431</c:v>
                </c:pt>
                <c:pt idx="11">
                  <c:v>78.571428571428569</c:v>
                </c:pt>
                <c:pt idx="12">
                  <c:v>85.714285714285708</c:v>
                </c:pt>
                <c:pt idx="13">
                  <c:v>96.428571428571431</c:v>
                </c:pt>
                <c:pt idx="14">
                  <c:v>107.14285714285714</c:v>
                </c:pt>
                <c:pt idx="15">
                  <c:v>78.571428571428569</c:v>
                </c:pt>
                <c:pt idx="16">
                  <c:v>64.285714285714292</c:v>
                </c:pt>
                <c:pt idx="17">
                  <c:v>78.571428571428569</c:v>
                </c:pt>
                <c:pt idx="18">
                  <c:v>66.071428571428569</c:v>
                </c:pt>
                <c:pt idx="19">
                  <c:v>75</c:v>
                </c:pt>
                <c:pt idx="20">
                  <c:v>60.714285714285708</c:v>
                </c:pt>
                <c:pt idx="21">
                  <c:v>53.571428571428569</c:v>
                </c:pt>
                <c:pt idx="22">
                  <c:v>39.285714285714285</c:v>
                </c:pt>
                <c:pt idx="23">
                  <c:v>32.142857142857146</c:v>
                </c:pt>
                <c:pt idx="24">
                  <c:v>14.285714285714286</c:v>
                </c:pt>
                <c:pt idx="25">
                  <c:v>21.428571428571427</c:v>
                </c:pt>
                <c:pt idx="26">
                  <c:v>7.1428571428571432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787264"/>
        <c:axId val="25527808"/>
      </c:lineChart>
      <c:catAx>
        <c:axId val="255159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latin typeface="Arial Narrow" pitchFamily="34" charset="0"/>
              </a:defRPr>
            </a:pPr>
            <a:endParaRPr lang="ru-RU"/>
          </a:p>
        </c:txPr>
        <c:crossAx val="25517440"/>
        <c:crosses val="autoZero"/>
        <c:auto val="1"/>
        <c:lblAlgn val="ctr"/>
        <c:lblOffset val="100"/>
        <c:tickLblSkip val="2"/>
        <c:noMultiLvlLbl val="0"/>
      </c:catAx>
      <c:valAx>
        <c:axId val="255174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500" baseline="0">
                    <a:latin typeface="Arial Narrow" pitchFamily="34" charset="0"/>
                  </a:defRPr>
                </a:pPr>
                <a:r>
                  <a:rPr lang="ru-RU" sz="1500" baseline="0">
                    <a:latin typeface="Arial Narrow" pitchFamily="34" charset="0"/>
                  </a:rPr>
                  <a:t>Реализованная прибыль/убыток от хеджирования (млн. долл.)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aseline="0">
                <a:latin typeface="Arial Narrow" pitchFamily="34" charset="0"/>
              </a:defRPr>
            </a:pPr>
            <a:endParaRPr lang="ru-RU"/>
          </a:p>
        </c:txPr>
        <c:crossAx val="25515904"/>
        <c:crosses val="autoZero"/>
        <c:crossBetween val="between"/>
      </c:valAx>
      <c:valAx>
        <c:axId val="25527808"/>
        <c:scaling>
          <c:orientation val="minMax"/>
          <c:max val="120"/>
          <c:min val="-9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500" baseline="0">
                    <a:latin typeface="Arial Narrow" pitchFamily="34" charset="0"/>
                  </a:defRPr>
                </a:pPr>
                <a:r>
                  <a:rPr lang="ru-RU" sz="1500" baseline="0">
                    <a:latin typeface="Arial Narrow" pitchFamily="34" charset="0"/>
                  </a:rPr>
                  <a:t>Долл. за тыс.куб.м. добычи</a:t>
                </a:r>
              </a:p>
            </c:rich>
          </c:tx>
          <c:layout>
            <c:manualLayout>
              <c:xMode val="edge"/>
              <c:yMode val="edge"/>
              <c:x val="0.96513409874031075"/>
              <c:y val="0.1395434315105230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aseline="0">
                <a:latin typeface="Arial Narrow" pitchFamily="34" charset="0"/>
              </a:defRPr>
            </a:pPr>
            <a:endParaRPr lang="ru-RU"/>
          </a:p>
        </c:txPr>
        <c:crossAx val="27787264"/>
        <c:crosses val="max"/>
        <c:crossBetween val="between"/>
        <c:majorUnit val="30"/>
      </c:valAx>
      <c:catAx>
        <c:axId val="27787264"/>
        <c:scaling>
          <c:orientation val="minMax"/>
        </c:scaling>
        <c:delete val="1"/>
        <c:axPos val="b"/>
        <c:majorTickMark val="out"/>
        <c:minorTickMark val="none"/>
        <c:tickLblPos val="nextTo"/>
        <c:crossAx val="25527808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14924864113516159"/>
          <c:y val="0.82609741046943119"/>
          <c:w val="0.7597942313867404"/>
          <c:h val="0.17327233995626551"/>
        </c:manualLayout>
      </c:layout>
      <c:overlay val="0"/>
      <c:txPr>
        <a:bodyPr/>
        <a:lstStyle/>
        <a:p>
          <a:pPr>
            <a:defRPr sz="1600" baseline="0">
              <a:latin typeface="Arial Narrow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 b="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469238698633533E-2"/>
          <c:y val="6.6205236232320192E-2"/>
          <c:w val="0.87098744971289066"/>
          <c:h val="0.783017432781781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20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Денежные средства от операционной деятельности</c:v>
                </c:pt>
                <c:pt idx="1">
                  <c:v>Чистый доход</c:v>
                </c:pt>
                <c:pt idx="2">
                  <c:v>EBITDA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5.9</c:v>
                </c:pt>
                <c:pt idx="1">
                  <c:v>1.75</c:v>
                </c:pt>
                <c:pt idx="2">
                  <c:v>4.8499999999999996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C00000"/>
            </a:solidFill>
            <a:ln w="3175">
              <a:solidFill>
                <a:schemeClr val="tx1">
                  <a:lumMod val="75000"/>
                  <a:lumOff val="25000"/>
                </a:schemeClr>
              </a:solidFill>
            </a:ln>
          </c:spPr>
          <c:invertIfNegative val="0"/>
          <c:dLbls>
            <c:dLbl>
              <c:idx val="1"/>
              <c:layout>
                <c:manualLayout>
                  <c:x val="0"/>
                  <c:y val="-2.5254293948050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Денежные средства от операционной деятельности</c:v>
                </c:pt>
                <c:pt idx="1">
                  <c:v>Чистый доход</c:v>
                </c:pt>
                <c:pt idx="2">
                  <c:v>EBITDA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2.8</c:v>
                </c:pt>
                <c:pt idx="1">
                  <c:v>-0.59</c:v>
                </c:pt>
                <c:pt idx="2">
                  <c:v>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490560"/>
        <c:axId val="23492096"/>
      </c:barChart>
      <c:catAx>
        <c:axId val="2349056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800" baseline="0">
                <a:latin typeface="Arial Narrow" pitchFamily="34" charset="0"/>
              </a:defRPr>
            </a:pPr>
            <a:endParaRPr lang="ru-RU"/>
          </a:p>
        </c:txPr>
        <c:crossAx val="23492096"/>
        <c:crosses val="autoZero"/>
        <c:auto val="1"/>
        <c:lblAlgn val="ctr"/>
        <c:lblOffset val="100"/>
        <c:noMultiLvlLbl val="0"/>
      </c:catAx>
      <c:valAx>
        <c:axId val="23492096"/>
        <c:scaling>
          <c:orientation val="minMax"/>
          <c:max val="6"/>
        </c:scaling>
        <c:delete val="0"/>
        <c:axPos val="b"/>
        <c:majorGridlines>
          <c:spPr>
            <a:ln w="3175"/>
          </c:spPr>
        </c:majorGridlines>
        <c:numFmt formatCode="General" sourceLinked="1"/>
        <c:majorTickMark val="out"/>
        <c:minorTickMark val="none"/>
        <c:tickLblPos val="nextTo"/>
        <c:crossAx val="234905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849859045397102"/>
          <c:y val="0.35680760094592023"/>
          <c:w val="0.11312378496047847"/>
          <c:h val="0.20714555455683925"/>
        </c:manualLayout>
      </c:layout>
      <c:overlay val="0"/>
      <c:txPr>
        <a:bodyPr/>
        <a:lstStyle/>
        <a:p>
          <a:pPr>
            <a:defRPr sz="2000" b="1" i="0" baseline="0">
              <a:latin typeface="Arial Narrow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160102960885196"/>
          <c:y val="6.4763026199587875E-2"/>
          <c:w val="0.74884164538376563"/>
          <c:h val="0.73153916057937995"/>
        </c:manualLayout>
      </c:layout>
      <c:area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Традиционный газ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cat>
            <c:numRef>
              <c:f>Лист1!$A$2:$A$11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146</c:v>
                </c:pt>
                <c:pt idx="1">
                  <c:v>145</c:v>
                </c:pt>
                <c:pt idx="2">
                  <c:v>147</c:v>
                </c:pt>
                <c:pt idx="3">
                  <c:v>143</c:v>
                </c:pt>
                <c:pt idx="4">
                  <c:v>134</c:v>
                </c:pt>
                <c:pt idx="5">
                  <c:v>128</c:v>
                </c:pt>
                <c:pt idx="6">
                  <c:v>128</c:v>
                </c:pt>
                <c:pt idx="7">
                  <c:v>122</c:v>
                </c:pt>
                <c:pt idx="8">
                  <c:v>117</c:v>
                </c:pt>
                <c:pt idx="9">
                  <c:v>120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Сланцевый газ</c:v>
                </c:pt>
              </c:strCache>
            </c:strRef>
          </c:tx>
          <c:spPr>
            <a:solidFill>
              <a:srgbClr val="C00000"/>
            </a:solidFill>
          </c:spPr>
          <c:cat>
            <c:numRef>
              <c:f>Лист1!$A$2:$A$11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6.0000000000000001E-3</c:v>
                </c:pt>
                <c:pt idx="1">
                  <c:v>0.06</c:v>
                </c:pt>
                <c:pt idx="2">
                  <c:v>0.22</c:v>
                </c:pt>
                <c:pt idx="3">
                  <c:v>0.38</c:v>
                </c:pt>
                <c:pt idx="4">
                  <c:v>0.55000000000000004</c:v>
                </c:pt>
                <c:pt idx="5">
                  <c:v>0.73</c:v>
                </c:pt>
                <c:pt idx="6">
                  <c:v>0.88</c:v>
                </c:pt>
                <c:pt idx="7">
                  <c:v>1.07</c:v>
                </c:pt>
                <c:pt idx="8">
                  <c:v>1.55</c:v>
                </c:pt>
                <c:pt idx="9">
                  <c:v>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402816"/>
        <c:axId val="65741952"/>
      </c:areaChart>
      <c:catAx>
        <c:axId val="3240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aseline="0">
                <a:latin typeface="Arial Narrow" pitchFamily="34" charset="0"/>
              </a:defRPr>
            </a:pPr>
            <a:endParaRPr lang="ru-RU"/>
          </a:p>
        </c:txPr>
        <c:crossAx val="65741952"/>
        <c:crosses val="autoZero"/>
        <c:auto val="1"/>
        <c:lblAlgn val="ctr"/>
        <c:lblOffset val="100"/>
        <c:tickLblSkip val="2"/>
        <c:noMultiLvlLbl val="0"/>
      </c:catAx>
      <c:valAx>
        <c:axId val="65741952"/>
        <c:scaling>
          <c:orientation val="minMax"/>
        </c:scaling>
        <c:delete val="0"/>
        <c:axPos val="l"/>
        <c:majorGridlines>
          <c:spPr>
            <a:ln w="3175"/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aseline="0">
                <a:latin typeface="Arial Narrow" pitchFamily="34" charset="0"/>
              </a:defRPr>
            </a:pPr>
            <a:endParaRPr lang="ru-RU"/>
          </a:p>
        </c:txPr>
        <c:crossAx val="32402816"/>
        <c:crosses val="autoZero"/>
        <c:crossBetween val="midCat"/>
      </c:valAx>
    </c:plotArea>
    <c:legend>
      <c:legendPos val="b"/>
      <c:layout/>
      <c:overlay val="0"/>
      <c:txPr>
        <a:bodyPr/>
        <a:lstStyle/>
        <a:p>
          <a:pPr>
            <a:defRPr sz="2000" baseline="0">
              <a:latin typeface="Arial Narrow" pitchFamily="34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0.1613</cdr:x>
      <cdr:y>0.28986</cdr:y>
    </cdr:from>
    <cdr:to>
      <cdr:x>0.76609</cdr:x>
      <cdr:y>0.54289</cdr:y>
    </cdr:to>
    <cdr:sp macro="" textlink="">
      <cdr:nvSpPr>
        <cdr:cNvPr id="2" name="Стрелка вниз 1"/>
        <cdr:cNvSpPr/>
      </cdr:nvSpPr>
      <cdr:spPr>
        <a:xfrm xmlns:a="http://schemas.openxmlformats.org/drawingml/2006/main" rot="18168727">
          <a:off x="2558040" y="-318255"/>
          <a:ext cx="1023077" cy="4003625"/>
        </a:xfrm>
        <a:prstGeom xmlns:a="http://schemas.openxmlformats.org/drawingml/2006/main" prst="downArrow">
          <a:avLst>
            <a:gd name="adj1" fmla="val 50000"/>
            <a:gd name="adj2" fmla="val 153328"/>
          </a:avLst>
        </a:prstGeom>
        <a:solidFill xmlns:a="http://schemas.openxmlformats.org/drawingml/2006/main">
          <a:schemeClr val="bg1">
            <a:lumMod val="50000"/>
            <a:alpha val="31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0.44471</cdr:x>
      <cdr:y>0.41435</cdr:y>
    </cdr:from>
    <cdr:to>
      <cdr:x>0.44629</cdr:x>
      <cdr:y>0.91401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H="1">
          <a:off x="2439844" y="1326097"/>
          <a:ext cx="8668" cy="1599116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0.49131</cdr:x>
      <cdr:y>0.73257</cdr:y>
    </cdr:from>
    <cdr:to>
      <cdr:x>0.69905</cdr:x>
      <cdr:y>0.91672</cdr:y>
    </cdr:to>
    <cdr:sp macro="" textlink="">
      <cdr:nvSpPr>
        <cdr:cNvPr id="9" name="Поле 8"/>
        <cdr:cNvSpPr txBox="1"/>
      </cdr:nvSpPr>
      <cdr:spPr>
        <a:xfrm xmlns:a="http://schemas.openxmlformats.org/drawingml/2006/main">
          <a:off x="2695530" y="2344504"/>
          <a:ext cx="1139749" cy="5893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0.47375</cdr:x>
      <cdr:y>0.73818</cdr:y>
    </cdr:from>
    <cdr:to>
      <cdr:x>0.76541</cdr:x>
      <cdr:y>0.93181</cdr:y>
    </cdr:to>
    <cdr:sp macro="" textlink="">
      <cdr:nvSpPr>
        <cdr:cNvPr id="10" name="Поле 9"/>
        <cdr:cNvSpPr txBox="1"/>
      </cdr:nvSpPr>
      <cdr:spPr>
        <a:xfrm xmlns:a="http://schemas.openxmlformats.org/drawingml/2006/main">
          <a:off x="3898776" y="3340968"/>
          <a:ext cx="2400216" cy="8763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rgbClr val="C00000"/>
              </a:solidFill>
              <a:latin typeface="Arial Narrow" pitchFamily="34" charset="0"/>
            </a:rPr>
            <a:t>Цена на </a:t>
          </a:r>
          <a:r>
            <a:rPr lang="en-US" sz="1600" b="1" dirty="0">
              <a:solidFill>
                <a:srgbClr val="C00000"/>
              </a:solidFill>
              <a:latin typeface="Arial Narrow" pitchFamily="34" charset="0"/>
            </a:rPr>
            <a:t>HH</a:t>
          </a:r>
          <a:r>
            <a:rPr lang="ru-RU" sz="1600" b="1" dirty="0">
              <a:solidFill>
                <a:srgbClr val="C00000"/>
              </a:solidFill>
              <a:latin typeface="Arial Narrow" pitchFamily="34" charset="0"/>
            </a:rPr>
            <a:t> в апреле 2013 г. </a:t>
          </a:r>
          <a:r>
            <a:rPr lang="en-US" sz="1600" b="1" dirty="0">
              <a:solidFill>
                <a:srgbClr val="C00000"/>
              </a:solidFill>
              <a:latin typeface="Arial Narrow" pitchFamily="34" charset="0"/>
            </a:rPr>
            <a:t>$149/</a:t>
          </a:r>
          <a:r>
            <a:rPr lang="ru-RU" sz="1600" b="1" baseline="0" dirty="0" err="1">
              <a:solidFill>
                <a:srgbClr val="C00000"/>
              </a:solidFill>
              <a:latin typeface="Arial Narrow" pitchFamily="34" charset="0"/>
            </a:rPr>
            <a:t>тыс.куб.м</a:t>
          </a:r>
          <a:r>
            <a:rPr lang="ru-RU" sz="1600" b="1" baseline="0" dirty="0">
              <a:solidFill>
                <a:srgbClr val="C00000"/>
              </a:solidFill>
              <a:latin typeface="Arial Narrow" pitchFamily="34" charset="0"/>
            </a:rPr>
            <a:t>.</a:t>
          </a:r>
          <a:endParaRPr lang="ru-RU" sz="1600" b="1" dirty="0">
            <a:solidFill>
              <a:srgbClr val="C00000"/>
            </a:solidFill>
            <a:latin typeface="Arial Narrow" pitchFamily="34" charset="0"/>
          </a:endParaRPr>
        </a:p>
      </cdr:txBody>
    </cdr:sp>
  </cdr:relSizeAnchor>
  <cdr:relSizeAnchor xmlns:cdr="http://schemas.openxmlformats.org/drawingml/2006/chartDrawing">
    <cdr:from>
      <cdr:x>0.62401</cdr:x>
      <cdr:y>0.05552</cdr:y>
    </cdr:from>
    <cdr:to>
      <cdr:x>0.96051</cdr:x>
      <cdr:y>0.42789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3423583" y="177680"/>
          <a:ext cx="1846134" cy="1191753"/>
        </a:xfrm>
        <a:prstGeom xmlns:a="http://schemas.openxmlformats.org/drawingml/2006/main" prst="rect">
          <a:avLst/>
        </a:prstGeom>
        <a:solidFill xmlns:a="http://schemas.openxmlformats.org/drawingml/2006/main">
          <a:srgbClr val="C00000">
            <a:alpha val="18000"/>
          </a:srgbClr>
        </a:solidFill>
        <a:ln xmlns:a="http://schemas.openxmlformats.org/drawingml/2006/main" w="15875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0.6485</cdr:x>
      <cdr:y>0.44821</cdr:y>
    </cdr:from>
    <cdr:to>
      <cdr:x>0.93997</cdr:x>
      <cdr:y>0.6459</cdr:y>
    </cdr:to>
    <cdr:sp macro="" textlink="">
      <cdr:nvSpPr>
        <cdr:cNvPr id="12" name="Поле 11"/>
        <cdr:cNvSpPr txBox="1"/>
      </cdr:nvSpPr>
      <cdr:spPr>
        <a:xfrm xmlns:a="http://schemas.openxmlformats.org/drawingml/2006/main">
          <a:off x="3557926" y="1434438"/>
          <a:ext cx="1599117" cy="6327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rgbClr val="C00000"/>
              </a:solidFill>
              <a:latin typeface="Arial Narrow" pitchFamily="34" charset="0"/>
            </a:rPr>
            <a:t>Диапазон цен на </a:t>
          </a:r>
          <a:r>
            <a:rPr lang="ru-RU" sz="1600" b="1" dirty="0" err="1">
              <a:solidFill>
                <a:srgbClr val="C00000"/>
              </a:solidFill>
              <a:latin typeface="Arial Narrow" pitchFamily="34" charset="0"/>
            </a:rPr>
            <a:t>хабе</a:t>
          </a:r>
          <a:r>
            <a:rPr lang="ru-RU" sz="1600" b="1" dirty="0">
              <a:solidFill>
                <a:srgbClr val="C00000"/>
              </a:solidFill>
              <a:latin typeface="Arial Narrow" pitchFamily="34" charset="0"/>
            </a:rPr>
            <a:t> </a:t>
          </a:r>
          <a:r>
            <a:rPr lang="en-US" sz="1600" b="1" dirty="0">
              <a:solidFill>
                <a:srgbClr val="C00000"/>
              </a:solidFill>
              <a:latin typeface="Arial Narrow" pitchFamily="34" charset="0"/>
            </a:rPr>
            <a:t>NBP</a:t>
          </a:r>
          <a:r>
            <a:rPr lang="ru-RU" sz="1600" b="1" dirty="0">
              <a:solidFill>
                <a:srgbClr val="C00000"/>
              </a:solidFill>
              <a:latin typeface="Arial Narrow" pitchFamily="34" charset="0"/>
            </a:rPr>
            <a:t> (</a:t>
          </a:r>
          <a:r>
            <a:rPr lang="en-US" sz="1600" b="1" dirty="0">
              <a:solidFill>
                <a:srgbClr val="C00000"/>
              </a:solidFill>
              <a:latin typeface="Arial Narrow" pitchFamily="34" charset="0"/>
            </a:rPr>
            <a:t>UK)</a:t>
          </a:r>
          <a:endParaRPr lang="ru-RU" sz="1600" b="1" dirty="0">
            <a:solidFill>
              <a:srgbClr val="C00000"/>
            </a:solidFill>
            <a:latin typeface="Arial Narrow" pitchFamily="34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62F3A-51BB-41E4-B806-473EB45F5429}" type="datetimeFigureOut">
              <a:rPr lang="ru-RU" smtClean="0"/>
              <a:t>06.06.2013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D62F-B831-4F6B-B9ED-C05C0E68A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304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62F3A-51BB-41E4-B806-473EB45F5429}" type="datetimeFigureOut">
              <a:rPr lang="ru-RU" smtClean="0"/>
              <a:t>06.06.2013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D62F-B831-4F6B-B9ED-C05C0E68A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460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62F3A-51BB-41E4-B806-473EB45F5429}" type="datetimeFigureOut">
              <a:rPr lang="ru-RU" smtClean="0"/>
              <a:t>06.06.2013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D62F-B831-4F6B-B9ED-C05C0E68A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156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62F3A-51BB-41E4-B806-473EB45F5429}" type="datetimeFigureOut">
              <a:rPr lang="ru-RU" smtClean="0"/>
              <a:t>06.06.2013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D62F-B831-4F6B-B9ED-C05C0E68A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629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62F3A-51BB-41E4-B806-473EB45F5429}" type="datetimeFigureOut">
              <a:rPr lang="ru-RU" smtClean="0"/>
              <a:t>06.06.2013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D62F-B831-4F6B-B9ED-C05C0E68A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242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62F3A-51BB-41E4-B806-473EB45F5429}" type="datetimeFigureOut">
              <a:rPr lang="ru-RU" smtClean="0"/>
              <a:t>06.06.2013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D62F-B831-4F6B-B9ED-C05C0E68A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997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62F3A-51BB-41E4-B806-473EB45F5429}" type="datetimeFigureOut">
              <a:rPr lang="ru-RU" smtClean="0"/>
              <a:t>06.06.2013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D62F-B831-4F6B-B9ED-C05C0E68A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439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62F3A-51BB-41E4-B806-473EB45F5429}" type="datetimeFigureOut">
              <a:rPr lang="ru-RU" smtClean="0"/>
              <a:t>06.06.2013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D62F-B831-4F6B-B9ED-C05C0E68A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793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62F3A-51BB-41E4-B806-473EB45F5429}" type="datetimeFigureOut">
              <a:rPr lang="ru-RU" smtClean="0"/>
              <a:t>06.06.2013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D62F-B831-4F6B-B9ED-C05C0E68A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82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62F3A-51BB-41E4-B806-473EB45F5429}" type="datetimeFigureOut">
              <a:rPr lang="ru-RU" smtClean="0"/>
              <a:t>06.06.2013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D62F-B831-4F6B-B9ED-C05C0E68A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760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62F3A-51BB-41E4-B806-473EB45F5429}" type="datetimeFigureOut">
              <a:rPr lang="ru-RU" smtClean="0"/>
              <a:t>06.06.2013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D62F-B831-4F6B-B9ED-C05C0E68A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666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62F3A-51BB-41E4-B806-473EB45F5429}" type="datetimeFigureOut">
              <a:rPr lang="ru-RU" smtClean="0"/>
              <a:t>06.06.2013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7D62F-B831-4F6B-B9ED-C05C0E68AC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134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249" y="116632"/>
            <a:ext cx="2024236" cy="939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44208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292080" y="2420888"/>
            <a:ext cx="3699845" cy="15696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Экономика и экология добычи сланцевого газа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3789040"/>
            <a:ext cx="3995936" cy="2592288"/>
          </a:xfrm>
        </p:spPr>
        <p:txBody>
          <a:bodyPr>
            <a:normAutofit/>
          </a:bodyPr>
          <a:lstStyle/>
          <a:p>
            <a:pPr algn="l"/>
            <a:endParaRPr lang="ru-RU" sz="2400" dirty="0" smtClean="0">
              <a:solidFill>
                <a:schemeClr val="tx2"/>
              </a:solidFill>
            </a:endParaRPr>
          </a:p>
          <a:p>
            <a:pPr algn="r"/>
            <a:r>
              <a:rPr lang="ru-RU" sz="2600" b="1" dirty="0" smtClean="0">
                <a:solidFill>
                  <a:schemeClr val="tx2"/>
                </a:solidFill>
              </a:rPr>
              <a:t>С. Мельникова</a:t>
            </a:r>
          </a:p>
          <a:p>
            <a:pPr algn="r"/>
            <a:endParaRPr lang="ru-RU" sz="2100" b="1" dirty="0" smtClean="0">
              <a:solidFill>
                <a:schemeClr val="tx2"/>
              </a:solidFill>
            </a:endParaRPr>
          </a:p>
          <a:p>
            <a:pPr algn="r"/>
            <a:r>
              <a:rPr lang="en-US" sz="2100" b="1" dirty="0" smtClean="0">
                <a:solidFill>
                  <a:schemeClr val="tx2"/>
                </a:solidFill>
              </a:rPr>
              <a:t>7 </a:t>
            </a:r>
            <a:r>
              <a:rPr lang="ru-RU" sz="2100" b="1" dirty="0" smtClean="0">
                <a:solidFill>
                  <a:schemeClr val="tx2"/>
                </a:solidFill>
              </a:rPr>
              <a:t>июня </a:t>
            </a:r>
            <a:r>
              <a:rPr lang="ru-RU" sz="2100" b="1" dirty="0" smtClean="0">
                <a:solidFill>
                  <a:schemeClr val="tx2"/>
                </a:solidFill>
              </a:rPr>
              <a:t>2013 г. </a:t>
            </a:r>
          </a:p>
          <a:p>
            <a:pPr algn="r"/>
            <a:r>
              <a:rPr lang="ru-RU" sz="2100" b="1" dirty="0" smtClean="0">
                <a:solidFill>
                  <a:schemeClr val="tx2"/>
                </a:solidFill>
              </a:rPr>
              <a:t>Донецк, </a:t>
            </a:r>
            <a:r>
              <a:rPr lang="ru-RU" sz="2100" b="1" dirty="0" smtClean="0">
                <a:solidFill>
                  <a:schemeClr val="tx2"/>
                </a:solidFill>
              </a:rPr>
              <a:t>Украина</a:t>
            </a:r>
            <a:endParaRPr lang="ru-RU" sz="2100" b="1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576485" y="1071190"/>
            <a:ext cx="228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Институт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энергетических</a:t>
            </a:r>
            <a:endParaRPr lang="ru-RU" b="1" dirty="0">
              <a:solidFill>
                <a:srgbClr val="002060"/>
              </a:solidFill>
              <a:latin typeface="Arial Narrow" pitchFamily="34" charset="0"/>
            </a:endParaRPr>
          </a:p>
          <a:p>
            <a:pPr algn="r"/>
            <a:r>
              <a:rPr lang="ru-RU" b="1" dirty="0">
                <a:solidFill>
                  <a:srgbClr val="002060"/>
                </a:solidFill>
                <a:latin typeface="Arial Narrow" pitchFamily="34" charset="0"/>
              </a:rPr>
              <a:t>исследований РАН</a:t>
            </a:r>
          </a:p>
        </p:txBody>
      </p:sp>
    </p:spTree>
    <p:extLst>
      <p:ext uri="{BB962C8B-B14F-4D97-AF65-F5344CB8AC3E}">
        <p14:creationId xmlns:p14="http://schemas.microsoft.com/office/powerpoint/2010/main" val="218504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056784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Экономическая специфика сланцевой газодобычи в США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13882" t="34965" r="10991" b="25185"/>
          <a:stretch/>
        </p:blipFill>
        <p:spPr bwMode="auto">
          <a:xfrm>
            <a:off x="107504" y="1280664"/>
            <a:ext cx="8640960" cy="30963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7544" y="6165304"/>
            <a:ext cx="3384376" cy="6146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4509120"/>
            <a:ext cx="78488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 Narrow" pitchFamily="34" charset="0"/>
              </a:rPr>
              <a:t>Условия для добычи </a:t>
            </a:r>
            <a:r>
              <a:rPr lang="ru-RU" sz="2800" dirty="0">
                <a:solidFill>
                  <a:srgbClr val="002060"/>
                </a:solidFill>
                <a:latin typeface="Arial Narrow" pitchFamily="34" charset="0"/>
              </a:rPr>
              <a:t>сланцевого газа в США крайне </a:t>
            </a:r>
            <a:r>
              <a:rPr lang="ru-RU" sz="2800" dirty="0" smtClean="0">
                <a:solidFill>
                  <a:srgbClr val="002060"/>
                </a:solidFill>
                <a:latin typeface="Arial Narrow" pitchFamily="34" charset="0"/>
              </a:rPr>
              <a:t>благоприятны </a:t>
            </a:r>
            <a:r>
              <a:rPr lang="ru-RU" sz="2800" dirty="0">
                <a:solidFill>
                  <a:srgbClr val="002060"/>
                </a:solidFill>
                <a:latin typeface="Arial Narrow" pitchFamily="34" charset="0"/>
              </a:rPr>
              <a:t>и </a:t>
            </a:r>
            <a:r>
              <a:rPr lang="ru-RU" sz="2800" dirty="0" smtClean="0">
                <a:solidFill>
                  <a:srgbClr val="002060"/>
                </a:solidFill>
                <a:latin typeface="Arial Narrow" pitchFamily="34" charset="0"/>
              </a:rPr>
              <a:t>уникальны. </a:t>
            </a:r>
            <a:r>
              <a:rPr lang="ru-RU" sz="2800" dirty="0">
                <a:solidFill>
                  <a:srgbClr val="002060"/>
                </a:solidFill>
                <a:latin typeface="Arial Narrow" pitchFamily="34" charset="0"/>
              </a:rPr>
              <a:t>Вероятность </a:t>
            </a:r>
            <a:r>
              <a:rPr lang="ru-RU" sz="2800" dirty="0" smtClean="0">
                <a:solidFill>
                  <a:srgbClr val="002060"/>
                </a:solidFill>
                <a:latin typeface="Arial Narrow" pitchFamily="34" charset="0"/>
              </a:rPr>
              <a:t>полного повторения </a:t>
            </a:r>
            <a:r>
              <a:rPr lang="ru-RU" sz="2800" dirty="0">
                <a:solidFill>
                  <a:srgbClr val="002060"/>
                </a:solidFill>
                <a:latin typeface="Arial Narrow" pitchFamily="34" charset="0"/>
              </a:rPr>
              <a:t>американского успеха в других регионах мира невелика.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965" y="116632"/>
            <a:ext cx="170603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4695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США: экология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6096" y="1013557"/>
            <a:ext cx="3511915" cy="5135778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ru-RU" sz="9600" b="1" dirty="0">
                <a:solidFill>
                  <a:srgbClr val="002060"/>
                </a:solidFill>
              </a:rPr>
              <a:t>Отчет о влиянии метода </a:t>
            </a:r>
            <a:r>
              <a:rPr lang="ru-RU" sz="9600" b="1" dirty="0" err="1">
                <a:solidFill>
                  <a:srgbClr val="002060"/>
                </a:solidFill>
              </a:rPr>
              <a:t>гидроразрыва</a:t>
            </a:r>
            <a:r>
              <a:rPr lang="ru-RU" sz="9600" b="1" dirty="0">
                <a:solidFill>
                  <a:srgbClr val="002060"/>
                </a:solidFill>
              </a:rPr>
              <a:t> пласта на окружающую среду </a:t>
            </a:r>
            <a:r>
              <a:rPr lang="en-US" sz="9600" b="1" dirty="0">
                <a:solidFill>
                  <a:srgbClr val="002060"/>
                </a:solidFill>
              </a:rPr>
              <a:t>Environmental Protection Agency</a:t>
            </a:r>
            <a:r>
              <a:rPr lang="ru-RU" sz="9600" b="1" dirty="0">
                <a:solidFill>
                  <a:srgbClr val="002060"/>
                </a:solidFill>
              </a:rPr>
              <a:t> (</a:t>
            </a:r>
            <a:r>
              <a:rPr lang="en-US" sz="9600" b="1" dirty="0">
                <a:solidFill>
                  <a:srgbClr val="002060"/>
                </a:solidFill>
              </a:rPr>
              <a:t>EPA</a:t>
            </a:r>
            <a:r>
              <a:rPr lang="ru-RU" sz="9600" b="1" dirty="0">
                <a:solidFill>
                  <a:srgbClr val="002060"/>
                </a:solidFill>
              </a:rPr>
              <a:t>) обещает опубликовать в 2014 г</a:t>
            </a:r>
            <a:r>
              <a:rPr lang="ru-RU" sz="9600" b="1" dirty="0" smtClean="0">
                <a:solidFill>
                  <a:srgbClr val="002060"/>
                </a:solidFill>
              </a:rPr>
              <a:t>. Анализ </a:t>
            </a:r>
            <a:r>
              <a:rPr lang="ru-RU" sz="9600" b="1" dirty="0">
                <a:solidFill>
                  <a:srgbClr val="002060"/>
                </a:solidFill>
              </a:rPr>
              <a:t>начат в 2010 </a:t>
            </a:r>
            <a:r>
              <a:rPr lang="ru-RU" sz="9600" b="1" dirty="0" smtClean="0">
                <a:solidFill>
                  <a:srgbClr val="002060"/>
                </a:solidFill>
              </a:rPr>
              <a:t>году, а промышленная добыча идет с 2007 года. </a:t>
            </a:r>
            <a:endParaRPr lang="ru-RU" sz="9600" b="1" dirty="0" smtClean="0">
              <a:solidFill>
                <a:srgbClr val="002060"/>
              </a:solidFill>
            </a:endParaRPr>
          </a:p>
          <a:p>
            <a:pPr>
              <a:lnSpc>
                <a:spcPct val="170000"/>
              </a:lnSpc>
            </a:pPr>
            <a:endParaRPr lang="ru-RU" sz="86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965" y="116632"/>
            <a:ext cx="170603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4968552" cy="482453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07504" y="5949280"/>
            <a:ext cx="360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Кадр из фильма </a:t>
            </a:r>
            <a:r>
              <a:rPr lang="en-US" sz="2000" dirty="0"/>
              <a:t>“</a:t>
            </a:r>
            <a:r>
              <a:rPr lang="en-US" sz="2000" dirty="0" err="1"/>
              <a:t>Gasland</a:t>
            </a:r>
            <a:r>
              <a:rPr lang="en-US" sz="2000" dirty="0"/>
              <a:t>”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19895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5760640" cy="5040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Возможные риски при проведении ГРП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88" y="620689"/>
            <a:ext cx="6524203" cy="6237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965" y="116632"/>
            <a:ext cx="170603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660232" y="1700808"/>
            <a:ext cx="25740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сейсмические риски;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- загрязнение грунтовых вод;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- выбросы;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- поверхностные загрязнения воды и почвы.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0595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0622"/>
            <a:ext cx="7211144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Текущее отношение ЕС к </a:t>
            </a:r>
            <a:r>
              <a:rPr lang="ru-RU" sz="3200" b="1" dirty="0" err="1" smtClean="0">
                <a:solidFill>
                  <a:schemeClr val="tx2"/>
                </a:solidFill>
              </a:rPr>
              <a:t>гидроразрыву</a:t>
            </a:r>
            <a:endParaRPr lang="ru-RU" sz="3200" b="1" dirty="0">
              <a:solidFill>
                <a:schemeClr val="tx2"/>
              </a:solidFill>
            </a:endParaRPr>
          </a:p>
        </p:txBody>
      </p:sp>
      <p:pic>
        <p:nvPicPr>
          <p:cNvPr id="6" name="Объект 5" descr="http://media.economist.com/sites/default/files/imagecache/full-width/images/print-edition/20130202_WBM955.pn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9"/>
          <a:stretch/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965" y="116632"/>
            <a:ext cx="170603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4513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59631"/>
            <a:ext cx="7186445" cy="70609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Европа: </a:t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>общественные протесты </a:t>
            </a:r>
            <a:r>
              <a:rPr lang="en-US" sz="2800" b="1" dirty="0" err="1" smtClean="0">
                <a:solidFill>
                  <a:schemeClr val="tx2"/>
                </a:solidFill>
              </a:rPr>
              <a:t>vs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гидроразрыва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867328" cy="557748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300" b="1" dirty="0" smtClean="0"/>
              <a:t>Великобритания: </a:t>
            </a:r>
            <a:r>
              <a:rPr lang="ru-RU" sz="2300" dirty="0" smtClean="0"/>
              <a:t>работы компании </a:t>
            </a:r>
            <a:r>
              <a:rPr lang="en-US" sz="2300" dirty="0" err="1" smtClean="0"/>
              <a:t>Cuadrilla</a:t>
            </a:r>
            <a:r>
              <a:rPr lang="en-US" sz="2300" dirty="0" smtClean="0"/>
              <a:t> </a:t>
            </a:r>
            <a:r>
              <a:rPr lang="ru-RU" sz="2300" dirty="0" smtClean="0"/>
              <a:t>в Ланкашире по разведке на сланцевый газ были остановлены в мае 2011 года и вновь возобновлены в 2013 после решения правительства</a:t>
            </a:r>
          </a:p>
          <a:p>
            <a:pPr>
              <a:spcBef>
                <a:spcPts val="0"/>
              </a:spcBef>
            </a:pPr>
            <a:r>
              <a:rPr lang="ru-RU" sz="2300" b="1" dirty="0" smtClean="0"/>
              <a:t>Франция:</a:t>
            </a:r>
            <a:r>
              <a:rPr lang="ru-RU" sz="2300" dirty="0" smtClean="0"/>
              <a:t> действует мораторий, социалисты выступают против</a:t>
            </a:r>
          </a:p>
          <a:p>
            <a:pPr>
              <a:spcBef>
                <a:spcPts val="0"/>
              </a:spcBef>
            </a:pPr>
            <a:r>
              <a:rPr lang="ru-RU" sz="2300" b="1" dirty="0" smtClean="0"/>
              <a:t>Германия:</a:t>
            </a:r>
            <a:r>
              <a:rPr lang="ru-RU" sz="2300" dirty="0" smtClean="0"/>
              <a:t> мораторий действовал в 2011-2012, в феврале 2013 года предложен проект закона, разрешающий </a:t>
            </a:r>
            <a:r>
              <a:rPr lang="ru-RU" sz="2300" dirty="0" err="1" smtClean="0"/>
              <a:t>гидроразрыв</a:t>
            </a:r>
            <a:r>
              <a:rPr lang="ru-RU" sz="2300" dirty="0" smtClean="0"/>
              <a:t> кроме природоохранных территорий и вблизи источников воды при очень жестком контроле за безопасностью работ. </a:t>
            </a:r>
          </a:p>
          <a:p>
            <a:pPr>
              <a:spcBef>
                <a:spcPts val="0"/>
              </a:spcBef>
            </a:pPr>
            <a:r>
              <a:rPr lang="ru-RU" sz="2300" b="1" dirty="0" smtClean="0"/>
              <a:t>Румыния:</a:t>
            </a:r>
            <a:r>
              <a:rPr lang="ru-RU" sz="2300" dirty="0" smtClean="0"/>
              <a:t> 1.02.2013 сняла мораторий и разрешила компании </a:t>
            </a:r>
            <a:r>
              <a:rPr lang="en-US" sz="2300" dirty="0" smtClean="0"/>
              <a:t>Chevron </a:t>
            </a:r>
            <a:r>
              <a:rPr lang="ru-RU" sz="2300" dirty="0" smtClean="0"/>
              <a:t>продолжать работы</a:t>
            </a:r>
          </a:p>
          <a:p>
            <a:pPr>
              <a:spcBef>
                <a:spcPts val="0"/>
              </a:spcBef>
            </a:pPr>
            <a:r>
              <a:rPr lang="ru-RU" sz="2300" b="1" dirty="0" smtClean="0"/>
              <a:t>Болгария: </a:t>
            </a:r>
            <a:r>
              <a:rPr lang="ru-RU" sz="2300" dirty="0" smtClean="0"/>
              <a:t>5.02.2013 продлила мораторий</a:t>
            </a:r>
            <a:endParaRPr lang="ru-RU" sz="2300" dirty="0"/>
          </a:p>
          <a:p>
            <a:pPr>
              <a:spcBef>
                <a:spcPts val="0"/>
              </a:spcBef>
            </a:pPr>
            <a:r>
              <a:rPr lang="ru-RU" sz="2300" b="1" dirty="0" smtClean="0"/>
              <a:t>Чехия: </a:t>
            </a:r>
            <a:r>
              <a:rPr lang="ru-RU" sz="2300" dirty="0" smtClean="0"/>
              <a:t>мораторий с мая 2012 года, пока не снят</a:t>
            </a:r>
          </a:p>
          <a:p>
            <a:pPr>
              <a:spcBef>
                <a:spcPts val="0"/>
              </a:spcBef>
            </a:pPr>
            <a:r>
              <a:rPr lang="ru-RU" sz="2300" b="1" dirty="0" smtClean="0"/>
              <a:t>Литва: </a:t>
            </a:r>
            <a:r>
              <a:rPr lang="ru-RU" sz="2300" dirty="0" smtClean="0"/>
              <a:t>неопределенность</a:t>
            </a:r>
          </a:p>
          <a:p>
            <a:pPr>
              <a:spcBef>
                <a:spcPts val="0"/>
              </a:spcBef>
            </a:pPr>
            <a:r>
              <a:rPr lang="ru-RU" sz="2300" b="1" dirty="0" smtClean="0"/>
              <a:t>Швейцария</a:t>
            </a:r>
            <a:r>
              <a:rPr lang="ru-RU" sz="2300" dirty="0" smtClean="0"/>
              <a:t> (кантон </a:t>
            </a:r>
            <a:r>
              <a:rPr lang="ru-RU" sz="2300" dirty="0" err="1" smtClean="0"/>
              <a:t>Фрибург</a:t>
            </a:r>
            <a:r>
              <a:rPr lang="ru-RU" sz="2300" dirty="0" smtClean="0"/>
              <a:t>): мораторий с апреля 2012 </a:t>
            </a:r>
            <a:r>
              <a:rPr lang="ru-RU" sz="2300" dirty="0" smtClean="0"/>
              <a:t>года</a:t>
            </a:r>
          </a:p>
          <a:p>
            <a:pPr>
              <a:spcBef>
                <a:spcPts val="0"/>
              </a:spcBef>
            </a:pPr>
            <a:r>
              <a:rPr lang="ru-RU" sz="2300" b="1" dirty="0" smtClean="0"/>
              <a:t>Нидерланды:</a:t>
            </a:r>
            <a:r>
              <a:rPr lang="ru-RU" sz="2300" dirty="0" smtClean="0"/>
              <a:t> мораторий</a:t>
            </a:r>
            <a:r>
              <a:rPr lang="ru-RU" sz="2300" dirty="0" smtClean="0"/>
              <a:t> </a:t>
            </a:r>
            <a:endParaRPr lang="ru-RU" sz="23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965" y="116632"/>
            <a:ext cx="170603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5343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6851104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Основные силы за и против добычи сланцевого газа в Европе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16196" t="35928" r="14787" b="23346"/>
          <a:stretch/>
        </p:blipFill>
        <p:spPr bwMode="auto">
          <a:xfrm>
            <a:off x="0" y="927194"/>
            <a:ext cx="6444208" cy="27363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965" y="116632"/>
            <a:ext cx="170603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3717032"/>
            <a:ext cx="45365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Еврокомиссия, национальные </a:t>
            </a:r>
            <a:r>
              <a:rPr lang="ru-RU" sz="2400" dirty="0" smtClean="0"/>
              <a:t>правительства</a:t>
            </a:r>
          </a:p>
          <a:p>
            <a:endParaRPr lang="ru-RU" sz="2400" b="1" dirty="0"/>
          </a:p>
          <a:p>
            <a:endParaRPr lang="ru-RU" sz="2400" b="1" dirty="0" smtClean="0"/>
          </a:p>
          <a:p>
            <a:r>
              <a:rPr lang="ru-RU" sz="2400" b="1" dirty="0" smtClean="0">
                <a:solidFill>
                  <a:srgbClr val="002060"/>
                </a:solidFill>
              </a:rPr>
              <a:t>Присутствие международных компаний в секторе СГ в Европе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4" b="24958"/>
          <a:stretch/>
        </p:blipFill>
        <p:spPr bwMode="auto">
          <a:xfrm>
            <a:off x="4572001" y="3573017"/>
            <a:ext cx="4572000" cy="32707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39754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850106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tx2"/>
                </a:solidFill>
              </a:rPr>
              <a:t>Перспектива добычи сланцевого газа в Европе, млрд. </a:t>
            </a:r>
            <a:r>
              <a:rPr lang="ru-RU" sz="3200" b="1" dirty="0" err="1">
                <a:solidFill>
                  <a:schemeClr val="tx2"/>
                </a:solidFill>
              </a:rPr>
              <a:t>куб.м</a:t>
            </a:r>
            <a:r>
              <a:rPr lang="ru-RU" sz="3200" b="1" dirty="0" smtClean="0">
                <a:solidFill>
                  <a:schemeClr val="tx2"/>
                </a:solidFill>
              </a:rPr>
              <a:t>.</a:t>
            </a:r>
            <a:endParaRPr lang="ru-RU" sz="3200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8374182"/>
              </p:ext>
            </p:extLst>
          </p:nvPr>
        </p:nvGraphicFramePr>
        <p:xfrm>
          <a:off x="251520" y="1268760"/>
          <a:ext cx="4373229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09637" y="6021288"/>
            <a:ext cx="35863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ENTSOG TYNDP 2013-2022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44008" y="1496973"/>
            <a:ext cx="424847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/>
              <a:t>Десятилетний план </a:t>
            </a:r>
            <a:r>
              <a:rPr lang="ru-RU" sz="1900" b="1" dirty="0" smtClean="0"/>
              <a:t> </a:t>
            </a:r>
            <a:r>
              <a:rPr lang="en-US" sz="1900" b="1" dirty="0" smtClean="0"/>
              <a:t>TYNDP 2013-2022:</a:t>
            </a:r>
          </a:p>
          <a:p>
            <a:r>
              <a:rPr lang="ru-RU" sz="1900" dirty="0" smtClean="0"/>
              <a:t>Добыча сланцевого газа возможна  </a:t>
            </a:r>
            <a:r>
              <a:rPr lang="ru-RU" sz="1900" dirty="0"/>
              <a:t>к 2020 году в объеме 1 </a:t>
            </a:r>
            <a:r>
              <a:rPr lang="ru-RU" sz="1900" dirty="0" err="1"/>
              <a:t>млрд.куб.м</a:t>
            </a:r>
            <a:r>
              <a:rPr lang="ru-RU" sz="1900" dirty="0"/>
              <a:t>. и к 2022 году – 1,9 </a:t>
            </a:r>
            <a:r>
              <a:rPr lang="ru-RU" sz="1900" dirty="0" err="1"/>
              <a:t>млрд.куб.м</a:t>
            </a:r>
            <a:r>
              <a:rPr lang="ru-RU" sz="1900" dirty="0"/>
              <a:t>. </a:t>
            </a:r>
            <a:r>
              <a:rPr lang="ru-RU" sz="1900" dirty="0" smtClean="0"/>
              <a:t>в Великобритании</a:t>
            </a:r>
            <a:r>
              <a:rPr lang="ru-RU" sz="1900" dirty="0"/>
              <a:t>. Про «сланцевую лабораторию Европы» Польшу </a:t>
            </a:r>
            <a:r>
              <a:rPr lang="ru-RU" sz="1900" dirty="0" smtClean="0"/>
              <a:t>сказано, </a:t>
            </a:r>
            <a:r>
              <a:rPr lang="ru-RU" sz="1900" dirty="0"/>
              <a:t>что ресурсы здесь могут быть значительными, но разведывательные работы находятся на ранней стадии, поэтому оценить извлекаемые ресурсы </a:t>
            </a:r>
            <a:r>
              <a:rPr lang="ru-RU" sz="1900" dirty="0" smtClean="0"/>
              <a:t>пока невозможно. </a:t>
            </a:r>
          </a:p>
          <a:p>
            <a:r>
              <a:rPr lang="ru-RU" sz="1900" dirty="0" smtClean="0"/>
              <a:t>В 2013 году ГРР в Польше свернули американские компании </a:t>
            </a:r>
            <a:r>
              <a:rPr lang="en-US" sz="1900" dirty="0" smtClean="0"/>
              <a:t>Marathon Oil </a:t>
            </a:r>
            <a:r>
              <a:rPr lang="ru-RU" sz="1900" dirty="0" smtClean="0"/>
              <a:t>и </a:t>
            </a:r>
            <a:r>
              <a:rPr lang="en-US" sz="1900" dirty="0" smtClean="0"/>
              <a:t>Talisman Energy</a:t>
            </a:r>
            <a:r>
              <a:rPr lang="ru-RU" sz="1900" dirty="0" smtClean="0"/>
              <a:t>, а также польская </a:t>
            </a:r>
            <a:r>
              <a:rPr lang="en-US" sz="1900" dirty="0" err="1" smtClean="0"/>
              <a:t>Lotos</a:t>
            </a:r>
            <a:r>
              <a:rPr lang="en-US" sz="1900" dirty="0" smtClean="0"/>
              <a:t>. </a:t>
            </a:r>
            <a:r>
              <a:rPr lang="ru-RU" sz="1900" dirty="0" smtClean="0"/>
              <a:t>Ранее такие же решения приняли </a:t>
            </a:r>
            <a:r>
              <a:rPr lang="en-US" sz="1900" dirty="0" smtClean="0"/>
              <a:t>ExxonMobil </a:t>
            </a:r>
            <a:r>
              <a:rPr lang="ru-RU" sz="1900" dirty="0" smtClean="0"/>
              <a:t>и </a:t>
            </a:r>
            <a:r>
              <a:rPr lang="en-US" sz="1900" dirty="0" smtClean="0"/>
              <a:t>3Legs Resources. </a:t>
            </a:r>
            <a:endParaRPr lang="ru-RU" sz="19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965" y="116632"/>
            <a:ext cx="170603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1609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5942"/>
            <a:ext cx="6347048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Некоторые структурные изменения на рынке США за последние пять лет</a:t>
            </a:r>
            <a:endParaRPr lang="ru-RU" sz="2400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9527550"/>
              </p:ext>
            </p:extLst>
          </p:nvPr>
        </p:nvGraphicFramePr>
        <p:xfrm>
          <a:off x="251520" y="1124744"/>
          <a:ext cx="871296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965" y="116632"/>
            <a:ext cx="170603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79512" y="5544626"/>
            <a:ext cx="878497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период 2006-2011 гг. несмотря на рост ВВП, общий спрос на первичную энергию в США 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снизился, потребление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газа значительно возросло, в отличие от потребления 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угля. Нужды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экономики США во многом решаются именно за счет переизбытка газа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04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9154"/>
            <a:ext cx="7200800" cy="102358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Соотношение количества действующих буровых на газ и объемов его добычи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965" y="116632"/>
            <a:ext cx="170603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5657671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Технология бурения с несколькими горизонтальными стволами и кустовое бурение, на фоне применения прочих методов интенсификации притока газа в скважине, разорвали традиционную зависимость между числом действующих буровых (скважин) и объемами добычи 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3657011"/>
              </p:ext>
            </p:extLst>
          </p:nvPr>
        </p:nvGraphicFramePr>
        <p:xfrm>
          <a:off x="0" y="1131708"/>
          <a:ext cx="9036496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69190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6779096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Цены безубыточности сланцевого газа в США и Великобритании, $/</a:t>
            </a:r>
            <a:r>
              <a:rPr lang="ru-RU" sz="2800" b="1" dirty="0" err="1">
                <a:solidFill>
                  <a:srgbClr val="002060"/>
                </a:solidFill>
              </a:rPr>
              <a:t>тыс.куб</a:t>
            </a:r>
            <a:r>
              <a:rPr lang="ru-RU" sz="2800" b="1" dirty="0">
                <a:solidFill>
                  <a:srgbClr val="002060"/>
                </a:solidFill>
              </a:rPr>
              <a:t>. 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965" y="116632"/>
            <a:ext cx="170603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5532965"/>
              </p:ext>
            </p:extLst>
          </p:nvPr>
        </p:nvGraphicFramePr>
        <p:xfrm>
          <a:off x="467544" y="891808"/>
          <a:ext cx="8229600" cy="4985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23528" y="5877272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*учтена 15% норма рентабельности. Для Великобритании при расчетах были приняты уровни добычи в 22 и 44 </a:t>
            </a:r>
            <a:r>
              <a:rPr lang="ru-RU" b="1" dirty="0" err="1"/>
              <a:t>млрд.куб.м</a:t>
            </a:r>
            <a:r>
              <a:rPr lang="ru-RU" b="1" dirty="0"/>
              <a:t>. в год (как для </a:t>
            </a:r>
            <a:r>
              <a:rPr lang="ru-RU" b="1" dirty="0" err="1"/>
              <a:t>плеев</a:t>
            </a:r>
            <a:r>
              <a:rPr lang="ru-RU" b="1" dirty="0"/>
              <a:t> </a:t>
            </a:r>
            <a:r>
              <a:rPr lang="en-US" b="1" dirty="0"/>
              <a:t>Marcellus </a:t>
            </a:r>
            <a:r>
              <a:rPr lang="ru-RU" b="1" dirty="0"/>
              <a:t>и </a:t>
            </a:r>
            <a:r>
              <a:rPr lang="en-US" b="1" dirty="0"/>
              <a:t>Eagle Ford</a:t>
            </a:r>
            <a:r>
              <a:rPr lang="ru-RU" b="1" dirty="0"/>
              <a:t>), 20% роялти и стандартное налогообложение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5228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Полный </a:t>
            </a:r>
            <a:r>
              <a:rPr lang="ru-RU" sz="3200" b="1" dirty="0">
                <a:solidFill>
                  <a:srgbClr val="002060"/>
                </a:solidFill>
              </a:rPr>
              <a:t>цикл затрат на добычу сланцевого газа компании </a:t>
            </a:r>
            <a:r>
              <a:rPr lang="en-US" sz="3200" b="1" dirty="0">
                <a:solidFill>
                  <a:srgbClr val="002060"/>
                </a:solidFill>
              </a:rPr>
              <a:t>Southwestern</a:t>
            </a:r>
            <a:endParaRPr lang="ru-RU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515980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965" y="116632"/>
            <a:ext cx="170603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5649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6707088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Стоимость газа для конечного потребления в США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0006864"/>
              </p:ext>
            </p:extLst>
          </p:nvPr>
        </p:nvGraphicFramePr>
        <p:xfrm>
          <a:off x="179512" y="1268760"/>
          <a:ext cx="871296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965" y="116632"/>
            <a:ext cx="170603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7118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212"/>
            <a:ext cx="6203032" cy="99053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/>
                </a:solidFill>
              </a:rPr>
              <a:t>Динамика добычи и цен на углеводороды в США в 2007-2012 гг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965" y="116632"/>
            <a:ext cx="170603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1196752"/>
            <a:ext cx="9036497" cy="46085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5535" y="5805264"/>
            <a:ext cx="85443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Массовое </a:t>
            </a:r>
            <a:r>
              <a:rPr lang="ru-RU" b="1" dirty="0">
                <a:solidFill>
                  <a:schemeClr val="tx2"/>
                </a:solidFill>
              </a:rPr>
              <a:t>смещение интереса компаний к добыче жидких углеводородов потенциально способно привести и к их перепроизводству. Увеличение добычи </a:t>
            </a:r>
            <a:r>
              <a:rPr lang="en-US" b="1" dirty="0">
                <a:solidFill>
                  <a:schemeClr val="tx2"/>
                </a:solidFill>
              </a:rPr>
              <a:t>NGL </a:t>
            </a:r>
            <a:r>
              <a:rPr lang="ru-RU" b="1" dirty="0">
                <a:solidFill>
                  <a:schemeClr val="tx2"/>
                </a:solidFill>
              </a:rPr>
              <a:t>в США уже сопровождается </a:t>
            </a:r>
            <a:r>
              <a:rPr lang="ru-RU" b="1" dirty="0" smtClean="0">
                <a:solidFill>
                  <a:schemeClr val="tx2"/>
                </a:solidFill>
              </a:rPr>
              <a:t>снижением </a:t>
            </a:r>
            <a:r>
              <a:rPr lang="ru-RU" b="1" dirty="0">
                <a:solidFill>
                  <a:schemeClr val="tx2"/>
                </a:solidFill>
              </a:rPr>
              <a:t>их цен</a:t>
            </a:r>
          </a:p>
        </p:txBody>
      </p:sp>
    </p:spTree>
    <p:extLst>
      <p:ext uri="{BB962C8B-B14F-4D97-AF65-F5344CB8AC3E}">
        <p14:creationId xmlns:p14="http://schemas.microsoft.com/office/powerpoint/2010/main" val="1992207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001" y="4653136"/>
            <a:ext cx="2664296" cy="690786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Схема реализации </a:t>
            </a:r>
            <a:r>
              <a:rPr lang="ru-RU" sz="2400" b="1" dirty="0" smtClean="0">
                <a:solidFill>
                  <a:schemeClr val="tx2"/>
                </a:solidFill>
              </a:rPr>
              <a:t/>
            </a:r>
            <a:br>
              <a:rPr lang="ru-RU" sz="2400" b="1" dirty="0" smtClean="0">
                <a:solidFill>
                  <a:schemeClr val="tx2"/>
                </a:solidFill>
              </a:rPr>
            </a:br>
            <a:r>
              <a:rPr lang="ru-RU" sz="2400" b="1" dirty="0" smtClean="0">
                <a:solidFill>
                  <a:schemeClr val="tx2"/>
                </a:solidFill>
              </a:rPr>
              <a:t>договора </a:t>
            </a:r>
            <a:r>
              <a:rPr lang="en-US" sz="2400" b="1" dirty="0">
                <a:solidFill>
                  <a:schemeClr val="tx2"/>
                </a:solidFill>
              </a:rPr>
              <a:t>VPP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4" name="Объект 3" descr="C:\Users\slava\Desktop\5.pn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14"/>
          <a:stretch/>
        </p:blipFill>
        <p:spPr bwMode="auto">
          <a:xfrm>
            <a:off x="2699792" y="4005064"/>
            <a:ext cx="6372200" cy="28529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965" y="116632"/>
            <a:ext cx="170603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7663935"/>
              </p:ext>
            </p:extLst>
          </p:nvPr>
        </p:nvGraphicFramePr>
        <p:xfrm>
          <a:off x="323528" y="924372"/>
          <a:ext cx="8424936" cy="2936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467544" y="116632"/>
            <a:ext cx="655272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tx2"/>
                </a:solidFill>
              </a:rPr>
              <a:t>Прибыли/убытки от хеджирования продукции компании </a:t>
            </a:r>
            <a:r>
              <a:rPr lang="en-US" sz="2400" b="1" dirty="0" smtClean="0">
                <a:solidFill>
                  <a:schemeClr val="tx2"/>
                </a:solidFill>
              </a:rPr>
              <a:t>Chesapeake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556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+mn-lt"/>
              </a:rPr>
              <a:t>Некоторые показатели деятельности компании </a:t>
            </a:r>
            <a:r>
              <a:rPr lang="en-US" sz="2800" b="1" dirty="0">
                <a:solidFill>
                  <a:schemeClr val="tx2"/>
                </a:solidFill>
                <a:latin typeface="+mn-lt"/>
              </a:rPr>
              <a:t>Chesapeake </a:t>
            </a:r>
            <a:r>
              <a:rPr lang="ru-RU" sz="2800" b="1" dirty="0">
                <a:solidFill>
                  <a:schemeClr val="tx2"/>
                </a:solidFill>
                <a:latin typeface="+mn-lt"/>
              </a:rPr>
              <a:t>в 2011-2012 гг., млрд. долл</a:t>
            </a:r>
            <a:r>
              <a:rPr lang="ru-RU" sz="2800" b="1" dirty="0" smtClean="0">
                <a:solidFill>
                  <a:schemeClr val="tx2"/>
                </a:solidFill>
                <a:latin typeface="+mn-lt"/>
              </a:rPr>
              <a:t>.</a:t>
            </a:r>
            <a:endParaRPr lang="ru-RU" sz="2800" b="1" dirty="0">
              <a:solidFill>
                <a:schemeClr val="tx2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582634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965" y="116632"/>
            <a:ext cx="170603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2729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2337</TotalTime>
  <Words>645</Words>
  <Application>Microsoft Office PowerPoint</Application>
  <PresentationFormat>Экран (4:3)</PresentationFormat>
  <Paragraphs>63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Некоторые структурные изменения на рынке США за последние пять лет</vt:lpstr>
      <vt:lpstr>Соотношение количества действующих буровых на газ и объемов его добычи</vt:lpstr>
      <vt:lpstr>Цены безубыточности сланцевого газа в США и Великобритании, $/тыс.куб. </vt:lpstr>
      <vt:lpstr>Полный цикл затрат на добычу сланцевого газа компании Southwestern</vt:lpstr>
      <vt:lpstr>Стоимость газа для конечного потребления в США</vt:lpstr>
      <vt:lpstr>Динамика добычи и цен на углеводороды в США в 2007-2012 гг.</vt:lpstr>
      <vt:lpstr>Схема реализации  договора VPP</vt:lpstr>
      <vt:lpstr>Некоторые показатели деятельности компании Chesapeake в 2011-2012 гг., млрд. долл.</vt:lpstr>
      <vt:lpstr>Экономическая специфика сланцевой газодобычи в США</vt:lpstr>
      <vt:lpstr>США: экология</vt:lpstr>
      <vt:lpstr>Возможные риски при проведении ГРП</vt:lpstr>
      <vt:lpstr>Текущее отношение ЕС к гидроразрыву</vt:lpstr>
      <vt:lpstr>Европа:  общественные протесты vs гидроразрыва</vt:lpstr>
      <vt:lpstr>Основные силы за и против добычи сланцевого газа в Европе</vt:lpstr>
      <vt:lpstr>Перспектива добычи сланцевого газа в Европе, млрд. куб.м.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Мельникова</dc:creator>
  <cp:lastModifiedBy>Светлана Мельникова</cp:lastModifiedBy>
  <cp:revision>46</cp:revision>
  <dcterms:created xsi:type="dcterms:W3CDTF">2012-11-25T13:44:39Z</dcterms:created>
  <dcterms:modified xsi:type="dcterms:W3CDTF">2013-06-06T07:26:52Z</dcterms:modified>
</cp:coreProperties>
</file>