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61" r:id="rId3"/>
    <p:sldId id="262" r:id="rId4"/>
    <p:sldId id="260" r:id="rId5"/>
    <p:sldId id="258" r:id="rId6"/>
    <p:sldId id="257" r:id="rId7"/>
    <p:sldId id="259" r:id="rId8"/>
    <p:sldId id="265" r:id="rId9"/>
    <p:sldId id="264" r:id="rId10"/>
    <p:sldId id="263"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42" autoAdjust="0"/>
    <p:restoredTop sz="98754" autoAdjust="0"/>
  </p:normalViewPr>
  <p:slideViewPr>
    <p:cSldViewPr>
      <p:cViewPr>
        <p:scale>
          <a:sx n="70" d="100"/>
          <a:sy n="70" d="100"/>
        </p:scale>
        <p:origin x="-1512"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C6D55EE-8D60-4688-AC3F-23B05B3AD8BD}" type="datetimeFigureOut">
              <a:rPr lang="ru-RU" smtClean="0"/>
              <a:t>29.08.2016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C6D55EE-8D60-4688-AC3F-23B05B3AD8BD}" type="datetimeFigureOut">
              <a:rPr lang="ru-RU" smtClean="0"/>
              <a:t>29.08.2016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C6D55EE-8D60-4688-AC3F-23B05B3AD8BD}" type="datetimeFigureOut">
              <a:rPr lang="ru-RU" smtClean="0"/>
              <a:t>29.08.2016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C6D55EE-8D60-4688-AC3F-23B05B3AD8BD}" type="datetimeFigureOut">
              <a:rPr lang="ru-RU" smtClean="0"/>
              <a:t>29.08.2016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C6D55EE-8D60-4688-AC3F-23B05B3AD8BD}" type="datetimeFigureOut">
              <a:rPr lang="ru-RU" smtClean="0"/>
              <a:t>29.08.2016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C6D55EE-8D60-4688-AC3F-23B05B3AD8BD}" type="datetimeFigureOut">
              <a:rPr lang="ru-RU" smtClean="0"/>
              <a:t>29.08.2016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2C6D55EE-8D60-4688-AC3F-23B05B3AD8BD}" type="datetimeFigureOut">
              <a:rPr lang="ru-RU" smtClean="0"/>
              <a:t>29.08.2016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C6D55EE-8D60-4688-AC3F-23B05B3AD8BD}" type="datetimeFigureOut">
              <a:rPr lang="ru-RU" smtClean="0"/>
              <a:t>29.08.2016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D55EE-8D60-4688-AC3F-23B05B3AD8BD}" type="datetimeFigureOut">
              <a:rPr lang="ru-RU" smtClean="0"/>
              <a:t>29.08.2016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6102032-75CD-4B2F-8122-A1900A5EB35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C6D55EE-8D60-4688-AC3F-23B05B3AD8BD}" type="datetimeFigureOut">
              <a:rPr lang="ru-RU" smtClean="0"/>
              <a:t>29.08.2016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6102032-75CD-4B2F-8122-A1900A5EB352}"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2C6D55EE-8D60-4688-AC3F-23B05B3AD8BD}" type="datetimeFigureOut">
              <a:rPr lang="ru-RU" smtClean="0"/>
              <a:t>29.08.2016</a:t>
            </a:fld>
            <a:endParaRPr lang="ru-RU"/>
          </a:p>
        </p:txBody>
      </p:sp>
      <p:sp>
        <p:nvSpPr>
          <p:cNvPr id="9" name="Slide Number Placeholder 8"/>
          <p:cNvSpPr>
            <a:spLocks noGrp="1"/>
          </p:cNvSpPr>
          <p:nvPr>
            <p:ph type="sldNum" sz="quarter" idx="11"/>
          </p:nvPr>
        </p:nvSpPr>
        <p:spPr/>
        <p:txBody>
          <a:bodyPr/>
          <a:lstStyle/>
          <a:p>
            <a:fld id="{46102032-75CD-4B2F-8122-A1900A5EB352}"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6102032-75CD-4B2F-8122-A1900A5EB352}"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C6D55EE-8D60-4688-AC3F-23B05B3AD8BD}" type="datetimeFigureOut">
              <a:rPr lang="ru-RU" smtClean="0"/>
              <a:t>29.08.2016</a:t>
            </a:fld>
            <a:endParaRPr lang="ru-RU"/>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ctr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itchFamily="34" charset="0"/>
                <a:cs typeface="Arial" pitchFamily="34" charset="0"/>
              </a:rPr>
              <a:t/>
            </a:r>
            <a:br>
              <a:rPr kumimoji="0" lang="ru-RU" altLang="ru-RU" sz="1800" b="0" i="0" u="none" strike="noStrike" cap="none" normalizeH="0" baseline="0" smtClean="0">
                <a:ln>
                  <a:noFill/>
                </a:ln>
                <a:solidFill>
                  <a:schemeClr val="tx1"/>
                </a:solidFill>
                <a:effectLst/>
                <a:latin typeface="Arial" pitchFamily="34" charset="0"/>
                <a:cs typeface="Arial" pitchFamily="34" charset="0"/>
              </a:rPr>
            </a:b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Подзаголовок 2"/>
          <p:cNvSpPr>
            <a:spLocks noGrp="1"/>
          </p:cNvSpPr>
          <p:nvPr>
            <p:ph type="subTitle" idx="1"/>
          </p:nvPr>
        </p:nvSpPr>
        <p:spPr>
          <a:xfrm>
            <a:off x="1259632" y="5013176"/>
            <a:ext cx="6984776" cy="720080"/>
          </a:xfrm>
        </p:spPr>
        <p:txBody>
          <a:bodyPr>
            <a:normAutofit fontScale="92500" lnSpcReduction="10000"/>
          </a:bodyPr>
          <a:lstStyle/>
          <a:p>
            <a:r>
              <a:rPr lang="en-US" dirty="0" smtClean="0"/>
              <a:t>Ekaterina </a:t>
            </a:r>
            <a:r>
              <a:rPr lang="en-US" dirty="0" err="1" smtClean="0"/>
              <a:t>Grushevenko</a:t>
            </a:r>
            <a:endParaRPr lang="en-US" dirty="0" smtClean="0"/>
          </a:p>
          <a:p>
            <a:r>
              <a:rPr lang="en-US" dirty="0" smtClean="0"/>
              <a:t>Energy research institute Russian Academy of Science</a:t>
            </a:r>
            <a:endParaRPr lang="ru-RU" dirty="0"/>
          </a:p>
        </p:txBody>
      </p:sp>
      <p:sp>
        <p:nvSpPr>
          <p:cNvPr id="6" name="Подзаголовок 2"/>
          <p:cNvSpPr txBox="1">
            <a:spLocks/>
          </p:cNvSpPr>
          <p:nvPr/>
        </p:nvSpPr>
        <p:spPr>
          <a:xfrm>
            <a:off x="1403648" y="1268760"/>
            <a:ext cx="6400800" cy="60848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smtClean="0"/>
              <a:t>PQ2016</a:t>
            </a:r>
            <a:r>
              <a:rPr lang="ru-RU" dirty="0" smtClean="0"/>
              <a:t>, </a:t>
            </a:r>
            <a:r>
              <a:rPr lang="en-US" dirty="0" smtClean="0"/>
              <a:t>Tallinn</a:t>
            </a:r>
            <a:endParaRPr lang="ru-RU" dirty="0"/>
          </a:p>
        </p:txBody>
      </p:sp>
      <p:sp>
        <p:nvSpPr>
          <p:cNvPr id="7" name="Прямоугольник 6"/>
          <p:cNvSpPr/>
          <p:nvPr/>
        </p:nvSpPr>
        <p:spPr>
          <a:xfrm>
            <a:off x="1147664" y="2852936"/>
            <a:ext cx="6912768" cy="1200329"/>
          </a:xfrm>
          <a:prstGeom prst="rect">
            <a:avLst/>
          </a:prstGeom>
        </p:spPr>
        <p:txBody>
          <a:bodyPr wrap="square">
            <a:spAutoFit/>
          </a:bodyPr>
          <a:lstStyle/>
          <a:p>
            <a:pPr marL="129540" indent="129540" algn="ctr">
              <a:spcAft>
                <a:spcPts val="0"/>
              </a:spcAft>
            </a:pPr>
            <a:r>
              <a:rPr lang="en-US" sz="2400" kern="1400" dirty="0" smtClean="0">
                <a:effectLst/>
              </a:rPr>
              <a:t>Long-term impact of technological development on European road transportation sector’s fuel mix: focus on electric vehicles</a:t>
            </a:r>
            <a:endParaRPr lang="ru-RU" sz="2400" kern="1400" dirty="0">
              <a:effectLst/>
              <a:latin typeface="Times New Roman"/>
              <a:ea typeface="Times New Roman"/>
            </a:endParaRPr>
          </a:p>
        </p:txBody>
      </p:sp>
      <p:sp>
        <p:nvSpPr>
          <p:cNvPr id="2" name="Прямоугольник 1"/>
          <p:cNvSpPr/>
          <p:nvPr/>
        </p:nvSpPr>
        <p:spPr>
          <a:xfrm>
            <a:off x="1147664" y="6453336"/>
            <a:ext cx="7024736" cy="276999"/>
          </a:xfrm>
          <a:prstGeom prst="rect">
            <a:avLst/>
          </a:prstGeom>
        </p:spPr>
        <p:txBody>
          <a:bodyPr wrap="square">
            <a:spAutoFit/>
          </a:bodyPr>
          <a:lstStyle/>
          <a:p>
            <a:r>
              <a:rPr lang="en-US" sz="1200" dirty="0">
                <a:solidFill>
                  <a:schemeClr val="bg1">
                    <a:lumMod val="65000"/>
                  </a:schemeClr>
                </a:solidFill>
              </a:rPr>
              <a:t>This work was supported by the Russian Science Foundation project №14-19-01459</a:t>
            </a:r>
            <a:endParaRPr lang="ru-RU" sz="1200" dirty="0">
              <a:solidFill>
                <a:schemeClr val="bg1">
                  <a:lumMod val="65000"/>
                </a:schemeClr>
              </a:solidFill>
            </a:endParaRPr>
          </a:p>
        </p:txBody>
      </p:sp>
    </p:spTree>
    <p:extLst>
      <p:ext uri="{BB962C8B-B14F-4D97-AF65-F5344CB8AC3E}">
        <p14:creationId xmlns:p14="http://schemas.microsoft.com/office/powerpoint/2010/main" val="2297688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Conclusions</a:t>
            </a:r>
            <a:endParaRPr lang="ru-RU" dirty="0"/>
          </a:p>
        </p:txBody>
      </p:sp>
      <p:sp>
        <p:nvSpPr>
          <p:cNvPr id="3" name="Объект 2"/>
          <p:cNvSpPr>
            <a:spLocks noGrp="1"/>
          </p:cNvSpPr>
          <p:nvPr>
            <p:ph idx="1"/>
          </p:nvPr>
        </p:nvSpPr>
        <p:spPr>
          <a:xfrm>
            <a:off x="457200" y="1628800"/>
            <a:ext cx="7620000" cy="4772000"/>
          </a:xfrm>
        </p:spPr>
        <p:txBody>
          <a:bodyPr/>
          <a:lstStyle/>
          <a:p>
            <a:r>
              <a:rPr lang="en-US" dirty="0" smtClean="0"/>
              <a:t>Petroleum fuels will still dominate till 2040</a:t>
            </a:r>
            <a:r>
              <a:rPr lang="ru-RU" dirty="0" smtClean="0"/>
              <a:t> </a:t>
            </a:r>
            <a:r>
              <a:rPr lang="en-US" dirty="0" smtClean="0"/>
              <a:t>in European road transportation fuel mix</a:t>
            </a:r>
          </a:p>
          <a:p>
            <a:endParaRPr lang="en-US" dirty="0"/>
          </a:p>
          <a:p>
            <a:r>
              <a:rPr lang="en-US" dirty="0" smtClean="0"/>
              <a:t>Electric vehicles have </a:t>
            </a:r>
            <a:r>
              <a:rPr lang="en-US" dirty="0"/>
              <a:t>already </a:t>
            </a:r>
            <a:r>
              <a:rPr lang="en-US" dirty="0" smtClean="0"/>
              <a:t>found their niche in Europe:</a:t>
            </a:r>
            <a:r>
              <a:rPr lang="ru-RU" dirty="0" smtClean="0"/>
              <a:t> </a:t>
            </a:r>
            <a:r>
              <a:rPr lang="en-US" dirty="0" smtClean="0"/>
              <a:t>EVs energy </a:t>
            </a:r>
            <a:r>
              <a:rPr lang="en-US" dirty="0"/>
              <a:t>consumption share in </a:t>
            </a:r>
            <a:r>
              <a:rPr lang="en-US" dirty="0" smtClean="0"/>
              <a:t>road transportation sector can reach from 20 to 30% in 2040 (10-15 GW*h or 40-60 </a:t>
            </a:r>
            <a:r>
              <a:rPr lang="en-US" dirty="0" err="1" smtClean="0"/>
              <a:t>Mtoe</a:t>
            </a:r>
            <a:r>
              <a:rPr lang="en-US" dirty="0" smtClean="0"/>
              <a:t>)</a:t>
            </a:r>
          </a:p>
          <a:p>
            <a:endParaRPr lang="en-US" dirty="0" smtClean="0"/>
          </a:p>
          <a:p>
            <a:r>
              <a:rPr lang="en-US" dirty="0"/>
              <a:t>Natural gas amount does not change significant in both </a:t>
            </a:r>
            <a:r>
              <a:rPr lang="en-US"/>
              <a:t>scenarios</a:t>
            </a:r>
            <a:r>
              <a:rPr lang="en-US" smtClean="0"/>
              <a:t>.</a:t>
            </a:r>
          </a:p>
          <a:p>
            <a:endParaRPr lang="ru-RU" dirty="0"/>
          </a:p>
          <a:p>
            <a:r>
              <a:rPr lang="en-US" dirty="0" smtClean="0"/>
              <a:t>EVs </a:t>
            </a:r>
            <a:r>
              <a:rPr lang="en-US" dirty="0" smtClean="0"/>
              <a:t>are more competitive than natural gas. </a:t>
            </a:r>
            <a:endParaRPr lang="en-US" dirty="0" smtClean="0"/>
          </a:p>
          <a:p>
            <a:endParaRPr lang="en-US" dirty="0"/>
          </a:p>
        </p:txBody>
      </p:sp>
    </p:spTree>
    <p:extLst>
      <p:ext uri="{BB962C8B-B14F-4D97-AF65-F5344CB8AC3E}">
        <p14:creationId xmlns:p14="http://schemas.microsoft.com/office/powerpoint/2010/main" val="2061536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200" dirty="0" smtClean="0"/>
              <a:t>Current situation on European market</a:t>
            </a:r>
            <a:endParaRPr lang="ru-RU" sz="3200" dirty="0"/>
          </a:p>
        </p:txBody>
      </p:sp>
      <p:sp>
        <p:nvSpPr>
          <p:cNvPr id="3" name="Объект 2"/>
          <p:cNvSpPr>
            <a:spLocks noGrp="1"/>
          </p:cNvSpPr>
          <p:nvPr>
            <p:ph idx="1"/>
          </p:nvPr>
        </p:nvSpPr>
        <p:spPr>
          <a:xfrm>
            <a:off x="467544" y="1268760"/>
            <a:ext cx="7620000" cy="4800600"/>
          </a:xfrm>
        </p:spPr>
        <p:txBody>
          <a:bodyPr/>
          <a:lstStyle/>
          <a:p>
            <a:r>
              <a:rPr lang="en-US" dirty="0" smtClean="0"/>
              <a:t>R</a:t>
            </a:r>
            <a:r>
              <a:rPr lang="et-EE" dirty="0" smtClean="0"/>
              <a:t>oad </a:t>
            </a:r>
            <a:r>
              <a:rPr lang="et-EE" dirty="0"/>
              <a:t>transportation sector accounted for about 24% of the European energy demand in 2013 </a:t>
            </a:r>
            <a:endParaRPr lang="en-US" dirty="0" smtClean="0"/>
          </a:p>
          <a:p>
            <a:r>
              <a:rPr lang="en-US" dirty="0" smtClean="0"/>
              <a:t>Almost 100</a:t>
            </a:r>
            <a:r>
              <a:rPr lang="et-EE" dirty="0" smtClean="0"/>
              <a:t>% </a:t>
            </a:r>
            <a:r>
              <a:rPr lang="et-EE" dirty="0"/>
              <a:t>of that demand was met by petroleum fuels, which were mostly imported</a:t>
            </a: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6972" y="2780928"/>
            <a:ext cx="4840007" cy="263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6972" y="5415615"/>
            <a:ext cx="4840007" cy="276999"/>
          </a:xfrm>
          <a:prstGeom prst="rect">
            <a:avLst/>
          </a:prstGeom>
          <a:noFill/>
        </p:spPr>
        <p:txBody>
          <a:bodyPr wrap="square" rtlCol="0">
            <a:spAutoFit/>
          </a:bodyPr>
          <a:lstStyle/>
          <a:p>
            <a:pPr algn="ctr"/>
            <a:r>
              <a:rPr lang="en-US" sz="1200" dirty="0" smtClean="0"/>
              <a:t>Road transportation fuel mix in Europe 2013</a:t>
            </a:r>
            <a:endParaRPr lang="ru-RU" sz="1200" dirty="0"/>
          </a:p>
        </p:txBody>
      </p:sp>
      <p:sp>
        <p:nvSpPr>
          <p:cNvPr id="6" name="Прямоугольник 5"/>
          <p:cNvSpPr/>
          <p:nvPr/>
        </p:nvSpPr>
        <p:spPr>
          <a:xfrm>
            <a:off x="827584" y="5949280"/>
            <a:ext cx="7128792" cy="506292"/>
          </a:xfrm>
          <a:prstGeom prst="rect">
            <a:avLst/>
          </a:prstGeom>
        </p:spPr>
        <p:txBody>
          <a:bodyPr wrap="square">
            <a:spAutoFit/>
          </a:bodyPr>
          <a:lstStyle/>
          <a:p>
            <a:pPr algn="ctr">
              <a:lnSpc>
                <a:spcPct val="150000"/>
              </a:lnSpc>
            </a:pPr>
            <a:r>
              <a:rPr lang="en-US" sz="2000" b="1" i="1" dirty="0" smtClean="0">
                <a:solidFill>
                  <a:schemeClr val="accent6">
                    <a:lumMod val="50000"/>
                  </a:schemeClr>
                </a:solidFill>
              </a:rPr>
              <a:t>This factors create threats to European energy security</a:t>
            </a:r>
            <a:endParaRPr lang="ru-RU" sz="2000" b="1" i="1" dirty="0">
              <a:solidFill>
                <a:schemeClr val="accent6">
                  <a:lumMod val="50000"/>
                </a:schemeClr>
              </a:solidFill>
            </a:endParaRPr>
          </a:p>
        </p:txBody>
      </p:sp>
    </p:spTree>
    <p:extLst>
      <p:ext uri="{BB962C8B-B14F-4D97-AF65-F5344CB8AC3E}">
        <p14:creationId xmlns:p14="http://schemas.microsoft.com/office/powerpoint/2010/main" val="1175287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200" dirty="0" smtClean="0"/>
              <a:t>Electric vehicle is the option to reduce oil product import dependency  </a:t>
            </a:r>
            <a:endParaRPr lang="ru-RU" sz="3200" dirty="0"/>
          </a:p>
        </p:txBody>
      </p:sp>
      <p:sp>
        <p:nvSpPr>
          <p:cNvPr id="3" name="Объект 2"/>
          <p:cNvSpPr>
            <a:spLocks noGrp="1"/>
          </p:cNvSpPr>
          <p:nvPr>
            <p:ph idx="1"/>
          </p:nvPr>
        </p:nvSpPr>
        <p:spPr>
          <a:xfrm>
            <a:off x="467544" y="1772816"/>
            <a:ext cx="7620000" cy="4800600"/>
          </a:xfrm>
        </p:spPr>
        <p:txBody>
          <a:bodyPr>
            <a:normAutofit/>
          </a:bodyPr>
          <a:lstStyle/>
          <a:p>
            <a:r>
              <a:rPr lang="en-US" dirty="0" smtClean="0"/>
              <a:t>Electricity can be produced from different sources of energy including renewable</a:t>
            </a:r>
            <a:r>
              <a:rPr lang="ru-RU" dirty="0" smtClean="0"/>
              <a:t> </a:t>
            </a:r>
            <a:r>
              <a:rPr lang="en-US" dirty="0" smtClean="0"/>
              <a:t>energy</a:t>
            </a:r>
          </a:p>
          <a:p>
            <a:endParaRPr lang="en-US" dirty="0" smtClean="0"/>
          </a:p>
          <a:p>
            <a:r>
              <a:rPr lang="en-US" dirty="0" smtClean="0"/>
              <a:t>Electric motors are more efficient via internal combustion engine. Electric </a:t>
            </a:r>
            <a:r>
              <a:rPr lang="en-US" dirty="0"/>
              <a:t>vehicles convert about 59%–62% of the electrical energy from the grid to power at the wheels—conventional gasoline vehicles only convert about 17%–21% of the energy stored in gasoline to power at the </a:t>
            </a:r>
            <a:r>
              <a:rPr lang="en-US" dirty="0" smtClean="0"/>
              <a:t>wheels</a:t>
            </a:r>
          </a:p>
          <a:p>
            <a:endParaRPr lang="en-US" dirty="0" smtClean="0"/>
          </a:p>
          <a:p>
            <a:r>
              <a:rPr lang="en-US" dirty="0" smtClean="0"/>
              <a:t>Charging infrastructure is safety and cheap</a:t>
            </a:r>
          </a:p>
          <a:p>
            <a:endParaRPr lang="en-US" dirty="0"/>
          </a:p>
          <a:p>
            <a:r>
              <a:rPr lang="en-US" dirty="0" smtClean="0"/>
              <a:t>No CO2 emission from using EV</a:t>
            </a:r>
          </a:p>
          <a:p>
            <a:endParaRPr lang="en-US" dirty="0" smtClean="0"/>
          </a:p>
          <a:p>
            <a:endParaRPr lang="ru-RU" dirty="0"/>
          </a:p>
        </p:txBody>
      </p:sp>
    </p:spTree>
    <p:extLst>
      <p:ext uri="{BB962C8B-B14F-4D97-AF65-F5344CB8AC3E}">
        <p14:creationId xmlns:p14="http://schemas.microsoft.com/office/powerpoint/2010/main" val="4061224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electric vehicle evolu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657"/>
            <a:ext cx="8388424" cy="6406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042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Scenario assumptions</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263875094"/>
              </p:ext>
            </p:extLst>
          </p:nvPr>
        </p:nvGraphicFramePr>
        <p:xfrm>
          <a:off x="251520" y="1700809"/>
          <a:ext cx="8064897" cy="4527231"/>
        </p:xfrm>
        <a:graphic>
          <a:graphicData uri="http://schemas.openxmlformats.org/drawingml/2006/table">
            <a:tbl>
              <a:tblPr>
                <a:tableStyleId>{5940675A-B579-460E-94D1-54222C63F5DA}</a:tableStyleId>
              </a:tblPr>
              <a:tblGrid>
                <a:gridCol w="1296144"/>
                <a:gridCol w="3096344"/>
                <a:gridCol w="3672409"/>
              </a:tblGrid>
              <a:tr h="161463">
                <a:tc rowSpan="2">
                  <a:txBody>
                    <a:bodyPr/>
                    <a:lstStyle/>
                    <a:p>
                      <a:pPr algn="ctr">
                        <a:spcBef>
                          <a:spcPts val="100"/>
                        </a:spcBef>
                        <a:spcAft>
                          <a:spcPts val="100"/>
                        </a:spcAft>
                      </a:pPr>
                      <a:r>
                        <a:rPr lang="en-US" sz="1200" b="0" dirty="0" smtClean="0">
                          <a:solidFill>
                            <a:schemeClr val="tx1"/>
                          </a:solidFill>
                          <a:effectLst/>
                          <a:latin typeface="Times New Roman"/>
                          <a:ea typeface="Times New Roman"/>
                          <a:cs typeface="Times New Roman"/>
                        </a:rPr>
                        <a:t>Assumptions</a:t>
                      </a:r>
                      <a:endParaRPr lang="ru-RU" sz="1200" b="0" dirty="0">
                        <a:solidFill>
                          <a:schemeClr val="tx1"/>
                        </a:solidFill>
                        <a:effectLst/>
                        <a:latin typeface="Times New Roman"/>
                        <a:ea typeface="Times New Roman"/>
                        <a:cs typeface="Times New Roman"/>
                      </a:endParaRPr>
                    </a:p>
                  </a:txBody>
                  <a:tcPr marL="36195" marR="36195" marT="0" marB="0" anchor="ctr"/>
                </a:tc>
                <a:tc gridSpan="2">
                  <a:txBody>
                    <a:bodyPr/>
                    <a:lstStyle/>
                    <a:p>
                      <a:pPr algn="ctr">
                        <a:spcBef>
                          <a:spcPts val="100"/>
                        </a:spcBef>
                        <a:spcAft>
                          <a:spcPts val="100"/>
                        </a:spcAft>
                      </a:pPr>
                      <a:r>
                        <a:rPr lang="en-US" sz="1200">
                          <a:effectLst/>
                        </a:rPr>
                        <a:t>Scenarios</a:t>
                      </a:r>
                      <a:endParaRPr lang="ru-RU" sz="1200" b="1">
                        <a:effectLst/>
                        <a:latin typeface="Times New Roman"/>
                        <a:ea typeface="Times New Roman"/>
                        <a:cs typeface="Times New Roman"/>
                      </a:endParaRPr>
                    </a:p>
                  </a:txBody>
                  <a:tcPr marL="36195" marR="36195" marT="0" marB="0" anchor="ctr"/>
                </a:tc>
                <a:tc hMerge="1">
                  <a:txBody>
                    <a:bodyPr/>
                    <a:lstStyle/>
                    <a:p>
                      <a:endParaRPr lang="ru-RU"/>
                    </a:p>
                  </a:txBody>
                  <a:tcPr/>
                </a:tc>
              </a:tr>
              <a:tr h="148008">
                <a:tc vMerge="1">
                  <a:txBody>
                    <a:bodyPr/>
                    <a:lstStyle/>
                    <a:p>
                      <a:endParaRPr lang="ru-RU"/>
                    </a:p>
                  </a:txBody>
                  <a:tcPr/>
                </a:tc>
                <a:tc>
                  <a:txBody>
                    <a:bodyPr/>
                    <a:lstStyle/>
                    <a:p>
                      <a:pPr algn="ctr">
                        <a:spcBef>
                          <a:spcPts val="100"/>
                        </a:spcBef>
                        <a:spcAft>
                          <a:spcPts val="100"/>
                        </a:spcAft>
                      </a:pPr>
                      <a:r>
                        <a:rPr lang="en-US" sz="1100" dirty="0">
                          <a:solidFill>
                            <a:schemeClr val="tx1"/>
                          </a:solidFill>
                          <a:effectLst/>
                        </a:rPr>
                        <a:t>Baseline scenario</a:t>
                      </a:r>
                      <a:endParaRPr lang="ru-RU" sz="1100" b="1" i="1" dirty="0">
                        <a:solidFill>
                          <a:schemeClr val="tx1"/>
                        </a:solidFill>
                        <a:effectLst/>
                        <a:latin typeface="Times New Roman"/>
                        <a:ea typeface="Times New Roman"/>
                        <a:cs typeface="Times New Roman"/>
                      </a:endParaRPr>
                    </a:p>
                  </a:txBody>
                  <a:tcPr marL="36195" marR="36195" marT="0" marB="0" anchor="ctr">
                    <a:lnR w="12700" cap="flat" cmpd="sng" algn="ctr">
                      <a:solidFill>
                        <a:schemeClr val="tx1"/>
                      </a:solidFill>
                      <a:prstDash val="solid"/>
                      <a:round/>
                      <a:headEnd type="none" w="med" len="med"/>
                      <a:tailEnd type="none" w="med" len="med"/>
                    </a:lnR>
                  </a:tcPr>
                </a:tc>
                <a:tc>
                  <a:txBody>
                    <a:bodyPr/>
                    <a:lstStyle/>
                    <a:p>
                      <a:pPr algn="ctr">
                        <a:spcBef>
                          <a:spcPts val="100"/>
                        </a:spcBef>
                        <a:spcAft>
                          <a:spcPts val="100"/>
                        </a:spcAft>
                      </a:pPr>
                      <a:r>
                        <a:rPr lang="ru-RU" sz="1100" dirty="0" err="1">
                          <a:solidFill>
                            <a:schemeClr val="tx1"/>
                          </a:solidFill>
                          <a:effectLst/>
                        </a:rPr>
                        <a:t>Technological</a:t>
                      </a:r>
                      <a:r>
                        <a:rPr lang="ru-RU" sz="1100" dirty="0">
                          <a:solidFill>
                            <a:schemeClr val="tx1"/>
                          </a:solidFill>
                          <a:effectLst/>
                        </a:rPr>
                        <a:t> </a:t>
                      </a:r>
                      <a:r>
                        <a:rPr lang="ru-RU" sz="1100" dirty="0" err="1">
                          <a:solidFill>
                            <a:schemeClr val="tx1"/>
                          </a:solidFill>
                          <a:effectLst/>
                        </a:rPr>
                        <a:t>scenario</a:t>
                      </a:r>
                      <a:endParaRPr lang="ru-RU" sz="1100" b="1" i="1" dirty="0">
                        <a:solidFill>
                          <a:schemeClr val="tx1"/>
                        </a:solidFill>
                        <a:effectLst/>
                        <a:latin typeface="Times New Roman"/>
                        <a:ea typeface="Times New Roman"/>
                        <a:cs typeface="Times New Roman"/>
                      </a:endParaRPr>
                    </a:p>
                  </a:txBody>
                  <a:tcPr marL="36195" marR="36195" marT="0" marB="0" anchor="ctr">
                    <a:lnL w="12700" cap="flat" cmpd="sng" algn="ctr">
                      <a:solidFill>
                        <a:schemeClr val="tx1"/>
                      </a:solidFill>
                      <a:prstDash val="solid"/>
                      <a:round/>
                      <a:headEnd type="none" w="med" len="med"/>
                      <a:tailEnd type="none" w="med" len="med"/>
                    </a:lnL>
                  </a:tcPr>
                </a:tc>
              </a:tr>
              <a:tr h="386175">
                <a:tc>
                  <a:txBody>
                    <a:bodyPr/>
                    <a:lstStyle/>
                    <a:p>
                      <a:pPr algn="just">
                        <a:spcBef>
                          <a:spcPts val="100"/>
                        </a:spcBef>
                        <a:spcAft>
                          <a:spcPts val="100"/>
                        </a:spcAft>
                      </a:pPr>
                      <a:r>
                        <a:rPr lang="en-US" sz="1200" dirty="0" smtClean="0">
                          <a:solidFill>
                            <a:schemeClr val="tx1"/>
                          </a:solidFill>
                          <a:effectLst/>
                          <a:latin typeface="Times New Roman"/>
                          <a:ea typeface="Times New Roman"/>
                          <a:cs typeface="Times New Roman"/>
                        </a:rPr>
                        <a:t>GDP growth rate</a:t>
                      </a:r>
                      <a:endParaRPr lang="ru-RU" sz="1200" dirty="0">
                        <a:solidFill>
                          <a:schemeClr val="tx1"/>
                        </a:solidFill>
                        <a:effectLst/>
                        <a:latin typeface="Times New Roman"/>
                        <a:ea typeface="Times New Roman"/>
                        <a:cs typeface="Times New Roman"/>
                      </a:endParaRPr>
                    </a:p>
                  </a:txBody>
                  <a:tcPr marL="36195" marR="36195" marT="0" marB="0" anchor="ctr"/>
                </a:tc>
                <a:tc>
                  <a:txBody>
                    <a:bodyPr/>
                    <a:lstStyle/>
                    <a:p>
                      <a:pPr algn="ctr">
                        <a:spcBef>
                          <a:spcPts val="100"/>
                        </a:spcBef>
                        <a:spcAft>
                          <a:spcPts val="100"/>
                        </a:spcAft>
                      </a:pPr>
                      <a:r>
                        <a:rPr lang="en-US" sz="1200" dirty="0" smtClean="0">
                          <a:solidFill>
                            <a:schemeClr val="tx1"/>
                          </a:solidFill>
                          <a:effectLst/>
                          <a:latin typeface="Times New Roman"/>
                          <a:ea typeface="Times New Roman"/>
                          <a:cs typeface="Times New Roman"/>
                        </a:rPr>
                        <a:t>1,5%</a:t>
                      </a:r>
                      <a:endParaRPr lang="ru-RU" sz="1200" dirty="0">
                        <a:solidFill>
                          <a:schemeClr val="tx1"/>
                        </a:solidFill>
                        <a:effectLst/>
                        <a:latin typeface="Times New Roman"/>
                        <a:ea typeface="Times New Roman"/>
                        <a:cs typeface="Times New Roman"/>
                      </a:endParaRPr>
                    </a:p>
                  </a:txBody>
                  <a:tcPr marL="36195" marR="36195" marT="0" marB="0" anchor="ctr">
                    <a:lnR w="12700" cap="flat" cmpd="sng" algn="ctr">
                      <a:solidFill>
                        <a:schemeClr val="tx1"/>
                      </a:solidFill>
                      <a:prstDash val="solid"/>
                      <a:round/>
                      <a:headEnd type="none" w="med" len="med"/>
                      <a:tailEnd type="none" w="med" len="med"/>
                    </a:lnR>
                  </a:tcPr>
                </a:tc>
                <a:tc>
                  <a:txBody>
                    <a:bodyPr/>
                    <a:lstStyle/>
                    <a:p>
                      <a:pPr algn="ctr">
                        <a:spcBef>
                          <a:spcPts val="100"/>
                        </a:spcBef>
                        <a:spcAft>
                          <a:spcPts val="100"/>
                        </a:spcAft>
                      </a:pPr>
                      <a:r>
                        <a:rPr lang="en-US" sz="1200" dirty="0" smtClean="0">
                          <a:solidFill>
                            <a:schemeClr val="tx1"/>
                          </a:solidFill>
                          <a:effectLst/>
                          <a:latin typeface="Times New Roman"/>
                          <a:ea typeface="Times New Roman"/>
                          <a:cs typeface="Times New Roman"/>
                        </a:rPr>
                        <a:t>1,7%</a:t>
                      </a:r>
                      <a:endParaRPr lang="ru-RU" sz="1200" dirty="0">
                        <a:solidFill>
                          <a:schemeClr val="tx1"/>
                        </a:solidFill>
                        <a:effectLst/>
                        <a:latin typeface="Times New Roman"/>
                        <a:ea typeface="Times New Roman"/>
                        <a:cs typeface="Times New Roman"/>
                      </a:endParaRPr>
                    </a:p>
                  </a:txBody>
                  <a:tcPr marL="36195" marR="36195" marT="0" marB="0" anchor="ctr">
                    <a:lnL w="12700" cap="flat" cmpd="sng" algn="ctr">
                      <a:solidFill>
                        <a:schemeClr val="tx1"/>
                      </a:solidFill>
                      <a:prstDash val="solid"/>
                      <a:round/>
                      <a:headEnd type="none" w="med" len="med"/>
                      <a:tailEnd type="none" w="med" len="med"/>
                    </a:lnL>
                  </a:tcPr>
                </a:tc>
              </a:tr>
              <a:tr h="645854">
                <a:tc>
                  <a:txBody>
                    <a:bodyPr/>
                    <a:lstStyle/>
                    <a:p>
                      <a:pPr algn="just">
                        <a:spcBef>
                          <a:spcPts val="100"/>
                        </a:spcBef>
                        <a:spcAft>
                          <a:spcPts val="100"/>
                        </a:spcAft>
                      </a:pPr>
                      <a:r>
                        <a:rPr lang="en-US" sz="1200" dirty="0">
                          <a:solidFill>
                            <a:schemeClr val="tx1"/>
                          </a:solidFill>
                          <a:effectLst/>
                        </a:rPr>
                        <a:t>Liquid fuels (petroleum products and biofuels)</a:t>
                      </a:r>
                      <a:endParaRPr lang="ru-RU" sz="1200" dirty="0">
                        <a:solidFill>
                          <a:schemeClr val="tx1"/>
                        </a:solidFill>
                        <a:effectLst/>
                        <a:latin typeface="Times New Roman"/>
                        <a:ea typeface="Times New Roman"/>
                        <a:cs typeface="Times New Roman"/>
                      </a:endParaRPr>
                    </a:p>
                  </a:txBody>
                  <a:tcPr marL="36195" marR="36195" marT="0" marB="0" anchor="ctr"/>
                </a:tc>
                <a:tc gridSpan="2">
                  <a:txBody>
                    <a:bodyPr/>
                    <a:lstStyle/>
                    <a:p>
                      <a:pPr algn="ctr">
                        <a:spcBef>
                          <a:spcPts val="100"/>
                        </a:spcBef>
                        <a:spcAft>
                          <a:spcPts val="100"/>
                        </a:spcAft>
                      </a:pPr>
                      <a:r>
                        <a:rPr lang="en-US" sz="1200" dirty="0">
                          <a:solidFill>
                            <a:schemeClr val="tx1"/>
                          </a:solidFill>
                          <a:effectLst/>
                        </a:rPr>
                        <a:t>Current regulations of the petroleum market stay in place. Retail prices are closely correlated with global </a:t>
                      </a:r>
                      <a:r>
                        <a:rPr lang="en-US" sz="1200" dirty="0" smtClean="0">
                          <a:solidFill>
                            <a:schemeClr val="tx1"/>
                          </a:solidFill>
                          <a:effectLst/>
                        </a:rPr>
                        <a:t>wholesale oil </a:t>
                      </a:r>
                      <a:r>
                        <a:rPr lang="en-US" sz="1200" dirty="0">
                          <a:solidFill>
                            <a:schemeClr val="tx1"/>
                          </a:solidFill>
                          <a:effectLst/>
                        </a:rPr>
                        <a:t>prices. Vehicles fuel efficiency increases twofold by 2040 compared to 2013. No significant increase in the ownership cost is expected. </a:t>
                      </a:r>
                      <a:endParaRPr lang="ru-RU" sz="1200" dirty="0">
                        <a:solidFill>
                          <a:schemeClr val="tx1"/>
                        </a:solidFill>
                        <a:effectLst/>
                        <a:latin typeface="Times New Roman"/>
                        <a:ea typeface="Times New Roman"/>
                        <a:cs typeface="Times New Roman"/>
                      </a:endParaRPr>
                    </a:p>
                  </a:txBody>
                  <a:tcPr marL="36195" marR="36195" marT="0" marB="0" anchor="ctr"/>
                </a:tc>
                <a:tc hMerge="1">
                  <a:txBody>
                    <a:bodyPr/>
                    <a:lstStyle/>
                    <a:p>
                      <a:endParaRPr lang="ru-RU"/>
                    </a:p>
                  </a:txBody>
                  <a:tcPr/>
                </a:tc>
              </a:tr>
              <a:tr h="1042643">
                <a:tc>
                  <a:txBody>
                    <a:bodyPr/>
                    <a:lstStyle/>
                    <a:p>
                      <a:pPr algn="just">
                        <a:spcBef>
                          <a:spcPts val="100"/>
                        </a:spcBef>
                        <a:spcAft>
                          <a:spcPts val="100"/>
                        </a:spcAft>
                      </a:pPr>
                      <a:r>
                        <a:rPr lang="ru-RU" sz="1200">
                          <a:solidFill>
                            <a:schemeClr val="tx1"/>
                          </a:solidFill>
                          <a:effectLst/>
                        </a:rPr>
                        <a:t>Gas fuel</a:t>
                      </a:r>
                      <a:endParaRPr lang="ru-RU" sz="1200">
                        <a:solidFill>
                          <a:schemeClr val="tx1"/>
                        </a:solidFill>
                        <a:effectLst/>
                        <a:latin typeface="Times New Roman"/>
                        <a:ea typeface="Times New Roman"/>
                        <a:cs typeface="Times New Roman"/>
                      </a:endParaRPr>
                    </a:p>
                  </a:txBody>
                  <a:tcPr marL="36195" marR="36195" marT="0" marB="0" anchor="ctr"/>
                </a:tc>
                <a:tc gridSpan="2">
                  <a:txBody>
                    <a:bodyPr/>
                    <a:lstStyle/>
                    <a:p>
                      <a:pPr algn="ctr">
                        <a:spcBef>
                          <a:spcPts val="100"/>
                        </a:spcBef>
                        <a:spcAft>
                          <a:spcPts val="100"/>
                        </a:spcAft>
                      </a:pPr>
                      <a:r>
                        <a:rPr lang="en-US" sz="1200" dirty="0">
                          <a:solidFill>
                            <a:schemeClr val="tx1"/>
                          </a:solidFill>
                          <a:effectLst/>
                        </a:rPr>
                        <a:t>No large-scale gas vehicle manufacturing is established. No reduction in purchase price. Engines fuel efficiency increases twofold by 2040 in accordance with </a:t>
                      </a:r>
                      <a:r>
                        <a:rPr lang="en-US" sz="1200" dirty="0" smtClean="0">
                          <a:solidFill>
                            <a:schemeClr val="tx1"/>
                          </a:solidFill>
                          <a:effectLst/>
                        </a:rPr>
                        <a:t>conventional (internal) </a:t>
                      </a:r>
                      <a:r>
                        <a:rPr lang="en-US" sz="1200" dirty="0">
                          <a:solidFill>
                            <a:schemeClr val="tx1"/>
                          </a:solidFill>
                          <a:effectLst/>
                        </a:rPr>
                        <a:t>combustion engines efficiency increase. </a:t>
                      </a:r>
                      <a:endParaRPr lang="en-US" sz="1200" dirty="0" smtClean="0">
                        <a:solidFill>
                          <a:schemeClr val="tx1"/>
                        </a:solidFill>
                        <a:effectLst/>
                      </a:endParaRPr>
                    </a:p>
                    <a:p>
                      <a:pPr algn="ctr">
                        <a:spcBef>
                          <a:spcPts val="100"/>
                        </a:spcBef>
                        <a:spcAft>
                          <a:spcPts val="100"/>
                        </a:spcAft>
                      </a:pPr>
                      <a:r>
                        <a:rPr lang="en-US" sz="1200" dirty="0" smtClean="0">
                          <a:solidFill>
                            <a:schemeClr val="tx1"/>
                          </a:solidFill>
                          <a:effectLst/>
                        </a:rPr>
                        <a:t>Up </a:t>
                      </a:r>
                      <a:r>
                        <a:rPr lang="en-US" sz="1200" dirty="0">
                          <a:solidFill>
                            <a:schemeClr val="tx1"/>
                          </a:solidFill>
                          <a:effectLst/>
                        </a:rPr>
                        <a:t>to year 2025 infrastructure develops in line with current EU plans (2014/94/EU), and then continues to expand at the same pace until the year 2040, experiencing a threefold </a:t>
                      </a:r>
                      <a:r>
                        <a:rPr lang="en-US" sz="1200" dirty="0" smtClean="0">
                          <a:solidFill>
                            <a:schemeClr val="tx1"/>
                          </a:solidFill>
                          <a:effectLst/>
                        </a:rPr>
                        <a:t>increase in number of CNG</a:t>
                      </a:r>
                      <a:r>
                        <a:rPr lang="en-US" sz="1200" baseline="0" dirty="0" smtClean="0">
                          <a:solidFill>
                            <a:schemeClr val="tx1"/>
                          </a:solidFill>
                          <a:effectLst/>
                        </a:rPr>
                        <a:t> fueling stations</a:t>
                      </a:r>
                      <a:r>
                        <a:rPr lang="en-US" sz="1200" dirty="0" smtClean="0">
                          <a:solidFill>
                            <a:schemeClr val="tx1"/>
                          </a:solidFill>
                          <a:effectLst/>
                        </a:rPr>
                        <a:t>.</a:t>
                      </a:r>
                      <a:endParaRPr lang="ru-RU" sz="1200" dirty="0">
                        <a:solidFill>
                          <a:schemeClr val="tx1"/>
                        </a:solidFill>
                        <a:effectLst/>
                        <a:latin typeface="Times New Roman"/>
                        <a:ea typeface="Times New Roman"/>
                        <a:cs typeface="Times New Roman"/>
                      </a:endParaRPr>
                    </a:p>
                  </a:txBody>
                  <a:tcPr marL="36195" marR="36195" marT="0" marB="0" anchor="ctr"/>
                </a:tc>
                <a:tc hMerge="1">
                  <a:txBody>
                    <a:bodyPr/>
                    <a:lstStyle/>
                    <a:p>
                      <a:endParaRPr lang="ru-RU"/>
                    </a:p>
                  </a:txBody>
                  <a:tcPr/>
                </a:tc>
              </a:tr>
              <a:tr h="1936336">
                <a:tc>
                  <a:txBody>
                    <a:bodyPr/>
                    <a:lstStyle/>
                    <a:p>
                      <a:pPr algn="just">
                        <a:spcBef>
                          <a:spcPts val="100"/>
                        </a:spcBef>
                        <a:spcAft>
                          <a:spcPts val="100"/>
                        </a:spcAft>
                      </a:pPr>
                      <a:r>
                        <a:rPr lang="ru-RU" sz="1200" dirty="0" err="1">
                          <a:solidFill>
                            <a:schemeClr val="tx1"/>
                          </a:solidFill>
                          <a:effectLst/>
                        </a:rPr>
                        <a:t>Electricity</a:t>
                      </a:r>
                      <a:endParaRPr lang="ru-RU" sz="1200" dirty="0">
                        <a:solidFill>
                          <a:schemeClr val="tx1"/>
                        </a:solidFill>
                        <a:effectLst/>
                        <a:latin typeface="Times New Roman"/>
                        <a:ea typeface="Times New Roman"/>
                        <a:cs typeface="Times New Roman"/>
                      </a:endParaRPr>
                    </a:p>
                  </a:txBody>
                  <a:tcPr marL="36195" marR="36195" marT="0" marB="0" anchor="ctr"/>
                </a:tc>
                <a:tc>
                  <a:txBody>
                    <a:bodyPr/>
                    <a:lstStyle/>
                    <a:p>
                      <a:pPr algn="ctr">
                        <a:spcBef>
                          <a:spcPts val="100"/>
                        </a:spcBef>
                        <a:spcAft>
                          <a:spcPts val="100"/>
                        </a:spcAft>
                      </a:pPr>
                      <a:r>
                        <a:rPr lang="en-US" sz="1200" dirty="0">
                          <a:solidFill>
                            <a:schemeClr val="tx1"/>
                          </a:solidFill>
                          <a:effectLst/>
                        </a:rPr>
                        <a:t>No breakthrough in the EV production is expected. Up to year 2025 infrastructure develops in line with current EU plans (2014/94/EU), and then continues to evolve at the same pace until the year 2040, experiencing a two-fold </a:t>
                      </a:r>
                      <a:r>
                        <a:rPr lang="en-US" sz="1200" dirty="0" smtClean="0">
                          <a:solidFill>
                            <a:schemeClr val="tx1"/>
                          </a:solidFill>
                          <a:effectLst/>
                        </a:rPr>
                        <a:t>increase in number of EV chargers.</a:t>
                      </a:r>
                      <a:endParaRPr lang="ru-RU" sz="1200" dirty="0">
                        <a:solidFill>
                          <a:schemeClr val="tx1"/>
                        </a:solidFill>
                        <a:effectLst/>
                        <a:latin typeface="Times New Roman"/>
                        <a:ea typeface="Times New Roman"/>
                        <a:cs typeface="Times New Roman"/>
                      </a:endParaRPr>
                    </a:p>
                  </a:txBody>
                  <a:tcPr marL="36195" marR="36195" marT="0" marB="0" anchor="ctr"/>
                </a:tc>
                <a:tc>
                  <a:txBody>
                    <a:bodyPr/>
                    <a:lstStyle/>
                    <a:p>
                      <a:pPr algn="ctr">
                        <a:spcBef>
                          <a:spcPts val="100"/>
                        </a:spcBef>
                        <a:spcAft>
                          <a:spcPts val="100"/>
                        </a:spcAft>
                      </a:pPr>
                      <a:r>
                        <a:rPr lang="en-US" sz="1200" dirty="0">
                          <a:solidFill>
                            <a:schemeClr val="tx1"/>
                          </a:solidFill>
                          <a:effectLst/>
                        </a:rPr>
                        <a:t>Due to significant technological progress in the EV production and expansion of production volume the cost of the acquisition by the year 2040 is reduced to the level of conventional vehicles. Charging infrastructure develops rapidly. The number of charging stations is increased 2.2-fold; technological capabilities of recharging are expanded.</a:t>
                      </a:r>
                      <a:endParaRPr lang="ru-RU" sz="1200" dirty="0">
                        <a:solidFill>
                          <a:schemeClr val="tx1"/>
                        </a:solidFill>
                        <a:effectLst/>
                        <a:latin typeface="Times New Roman"/>
                        <a:ea typeface="Times New Roman"/>
                        <a:cs typeface="Times New Roman"/>
                      </a:endParaRPr>
                    </a:p>
                  </a:txBody>
                  <a:tcPr marL="36195" marR="36195" marT="0" marB="0" anchor="ctr"/>
                </a:tc>
              </a:tr>
            </a:tbl>
          </a:graphicData>
        </a:graphic>
      </p:graphicFrame>
    </p:spTree>
    <p:extLst>
      <p:ext uri="{BB962C8B-B14F-4D97-AF65-F5344CB8AC3E}">
        <p14:creationId xmlns:p14="http://schemas.microsoft.com/office/powerpoint/2010/main" val="4213552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600" dirty="0" smtClean="0"/>
              <a:t>European transportation sector fuel mix. Baseline scenario</a:t>
            </a:r>
            <a:endParaRPr lang="ru-RU" sz="36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628800"/>
            <a:ext cx="6480719"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827584" y="5557057"/>
            <a:ext cx="7128792" cy="967957"/>
          </a:xfrm>
          <a:prstGeom prst="rect">
            <a:avLst/>
          </a:prstGeom>
        </p:spPr>
        <p:txBody>
          <a:bodyPr wrap="square">
            <a:spAutoFit/>
          </a:bodyPr>
          <a:lstStyle/>
          <a:p>
            <a:pPr algn="ctr">
              <a:lnSpc>
                <a:spcPct val="150000"/>
              </a:lnSpc>
            </a:pPr>
            <a:r>
              <a:rPr lang="en-US" sz="2000" b="1" i="1" dirty="0" smtClean="0"/>
              <a:t>Even in the Base scenario, the share of electricity by 2040 will reach 20% of total road transportation fuel demand</a:t>
            </a:r>
            <a:endParaRPr lang="ru-RU" sz="2000" b="1" i="1" dirty="0"/>
          </a:p>
        </p:txBody>
      </p:sp>
    </p:spTree>
    <p:extLst>
      <p:ext uri="{BB962C8B-B14F-4D97-AF65-F5344CB8AC3E}">
        <p14:creationId xmlns:p14="http://schemas.microsoft.com/office/powerpoint/2010/main" val="3685015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600" dirty="0"/>
              <a:t>European transportation sector fuel mix. </a:t>
            </a:r>
            <a:r>
              <a:rPr lang="en-US" sz="3600" dirty="0" smtClean="0"/>
              <a:t>Technological scenario</a:t>
            </a:r>
            <a:endParaRPr lang="ru-RU" sz="3600" dirty="0"/>
          </a:p>
        </p:txBody>
      </p:sp>
      <p:sp>
        <p:nvSpPr>
          <p:cNvPr id="5" name="Прямоугольник 4"/>
          <p:cNvSpPr/>
          <p:nvPr/>
        </p:nvSpPr>
        <p:spPr>
          <a:xfrm>
            <a:off x="683568" y="5373216"/>
            <a:ext cx="2904132" cy="1200329"/>
          </a:xfrm>
          <a:prstGeom prst="rect">
            <a:avLst/>
          </a:prstGeom>
        </p:spPr>
        <p:txBody>
          <a:bodyPr wrap="square">
            <a:spAutoFit/>
          </a:bodyPr>
          <a:lstStyle/>
          <a:p>
            <a:pPr algn="ctr">
              <a:lnSpc>
                <a:spcPct val="150000"/>
              </a:lnSpc>
            </a:pPr>
            <a:r>
              <a:rPr lang="en-US" sz="1600" b="1" i="1" dirty="0" smtClean="0">
                <a:solidFill>
                  <a:schemeClr val="accent6">
                    <a:lumMod val="50000"/>
                  </a:schemeClr>
                </a:solidFill>
              </a:rPr>
              <a:t>In the Technological scenario, the share of electricity by 2040 will reach 30%</a:t>
            </a:r>
            <a:endParaRPr lang="ru-RU" sz="1600" b="1" i="1" dirty="0">
              <a:solidFill>
                <a:schemeClr val="accent6">
                  <a:lumMod val="50000"/>
                </a:schemeClr>
              </a:solidFill>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1836" y="2708920"/>
            <a:ext cx="3576588"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Прямоугольник 7"/>
          <p:cNvSpPr/>
          <p:nvPr/>
        </p:nvSpPr>
        <p:spPr>
          <a:xfrm>
            <a:off x="5148064" y="5576989"/>
            <a:ext cx="2904132" cy="1200329"/>
          </a:xfrm>
          <a:prstGeom prst="rect">
            <a:avLst/>
          </a:prstGeom>
        </p:spPr>
        <p:txBody>
          <a:bodyPr wrap="square">
            <a:spAutoFit/>
          </a:bodyPr>
          <a:lstStyle/>
          <a:p>
            <a:pPr algn="ctr">
              <a:lnSpc>
                <a:spcPct val="150000"/>
              </a:lnSpc>
            </a:pPr>
            <a:r>
              <a:rPr lang="en-US" sz="1600" b="1" i="1" dirty="0" smtClean="0">
                <a:solidFill>
                  <a:schemeClr val="accent6">
                    <a:lumMod val="50000"/>
                  </a:schemeClr>
                </a:solidFill>
              </a:rPr>
              <a:t>Additional electricity will substitute petroleum products</a:t>
            </a:r>
            <a:r>
              <a:rPr lang="ru-RU" sz="1600" b="1" i="1" dirty="0" smtClean="0">
                <a:solidFill>
                  <a:schemeClr val="accent6">
                    <a:lumMod val="50000"/>
                  </a:schemeClr>
                </a:solidFill>
              </a:rPr>
              <a:t> </a:t>
            </a:r>
            <a:r>
              <a:rPr lang="en-US" sz="1600" b="1" i="1" dirty="0" smtClean="0">
                <a:solidFill>
                  <a:schemeClr val="accent6">
                    <a:lumMod val="50000"/>
                  </a:schemeClr>
                </a:solidFill>
              </a:rPr>
              <a:t>and natural gas</a:t>
            </a:r>
            <a:endParaRPr lang="ru-RU" sz="1600" b="1" i="1" dirty="0">
              <a:solidFill>
                <a:schemeClr val="accent6">
                  <a:lumMod val="50000"/>
                </a:schemeClr>
              </a:solidFill>
            </a:endParaRPr>
          </a:p>
        </p:txBody>
      </p:sp>
      <p:pic>
        <p:nvPicPr>
          <p:cNvPr id="4100"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512" y="2708920"/>
            <a:ext cx="4584700" cy="2729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51520" y="2041059"/>
            <a:ext cx="4464496" cy="646331"/>
          </a:xfrm>
          <a:prstGeom prst="rect">
            <a:avLst/>
          </a:prstGeom>
          <a:noFill/>
        </p:spPr>
        <p:txBody>
          <a:bodyPr wrap="square" rtlCol="0">
            <a:spAutoFit/>
          </a:bodyPr>
          <a:lstStyle/>
          <a:p>
            <a:r>
              <a:rPr lang="en-US" dirty="0"/>
              <a:t>European transportation sector fuel mix. </a:t>
            </a:r>
            <a:r>
              <a:rPr lang="en-US" dirty="0" smtClean="0"/>
              <a:t>Technological scenario</a:t>
            </a:r>
            <a:endParaRPr lang="ru-RU" dirty="0">
              <a:solidFill>
                <a:srgbClr val="FF0000"/>
              </a:solidFill>
            </a:endParaRPr>
          </a:p>
        </p:txBody>
      </p:sp>
      <p:sp>
        <p:nvSpPr>
          <p:cNvPr id="10" name="TextBox 9"/>
          <p:cNvSpPr txBox="1"/>
          <p:nvPr/>
        </p:nvSpPr>
        <p:spPr>
          <a:xfrm>
            <a:off x="4795043" y="2062589"/>
            <a:ext cx="3576588" cy="646331"/>
          </a:xfrm>
          <a:prstGeom prst="rect">
            <a:avLst/>
          </a:prstGeom>
          <a:noFill/>
        </p:spPr>
        <p:txBody>
          <a:bodyPr wrap="square" rtlCol="0">
            <a:spAutoFit/>
          </a:bodyPr>
          <a:lstStyle/>
          <a:p>
            <a:r>
              <a:rPr lang="en-US" dirty="0" smtClean="0"/>
              <a:t>Difference between Technological and Baseline scenario, </a:t>
            </a:r>
            <a:r>
              <a:rPr lang="en-US" dirty="0" err="1" smtClean="0"/>
              <a:t>Mtoe</a:t>
            </a:r>
            <a:endParaRPr lang="ru-RU" dirty="0"/>
          </a:p>
        </p:txBody>
      </p:sp>
    </p:spTree>
    <p:extLst>
      <p:ext uri="{BB962C8B-B14F-4D97-AF65-F5344CB8AC3E}">
        <p14:creationId xmlns:p14="http://schemas.microsoft.com/office/powerpoint/2010/main" val="4238752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600" dirty="0" smtClean="0"/>
              <a:t>Reasons of why NGVs are not competitive in Europe:</a:t>
            </a:r>
            <a:endParaRPr lang="ru-RU" sz="3600" dirty="0"/>
          </a:p>
        </p:txBody>
      </p:sp>
      <p:sp>
        <p:nvSpPr>
          <p:cNvPr id="3" name="Объект 2"/>
          <p:cNvSpPr>
            <a:spLocks noGrp="1"/>
          </p:cNvSpPr>
          <p:nvPr>
            <p:ph idx="1"/>
          </p:nvPr>
        </p:nvSpPr>
        <p:spPr/>
        <p:txBody>
          <a:bodyPr/>
          <a:lstStyle/>
          <a:p>
            <a:r>
              <a:rPr lang="en-US" dirty="0" smtClean="0"/>
              <a:t>Cost of NGVs and their maintenance is often higher than diesel or petrol vehicles</a:t>
            </a:r>
          </a:p>
          <a:p>
            <a:r>
              <a:rPr lang="en-US" dirty="0" smtClean="0"/>
              <a:t>Switching to natural gas will not eliminate European import dependency and so far energy security issues</a:t>
            </a:r>
          </a:p>
          <a:p>
            <a:r>
              <a:rPr lang="en-US" dirty="0" smtClean="0"/>
              <a:t>The most critical reason is infrastructure:</a:t>
            </a:r>
          </a:p>
          <a:p>
            <a:pPr>
              <a:buFont typeface="Courier New" panose="02070309020205020404" pitchFamily="49" charset="0"/>
              <a:buChar char="o"/>
            </a:pPr>
            <a:r>
              <a:rPr lang="en-US" dirty="0" smtClean="0"/>
              <a:t>Building an natural gas filling station technically is more complicated than petrol station or  </a:t>
            </a:r>
            <a:r>
              <a:rPr lang="en-US" dirty="0" err="1" smtClean="0"/>
              <a:t>Ev</a:t>
            </a:r>
            <a:r>
              <a:rPr lang="en-US" dirty="0" smtClean="0"/>
              <a:t>-charger</a:t>
            </a:r>
          </a:p>
          <a:p>
            <a:pPr>
              <a:buFont typeface="Courier New" panose="02070309020205020404" pitchFamily="49" charset="0"/>
              <a:buChar char="o"/>
            </a:pPr>
            <a:r>
              <a:rPr lang="en-US" dirty="0" smtClean="0"/>
              <a:t>Petrol </a:t>
            </a:r>
            <a:r>
              <a:rPr lang="en-US" dirty="0"/>
              <a:t>station </a:t>
            </a:r>
            <a:r>
              <a:rPr lang="en-US" dirty="0" smtClean="0"/>
              <a:t>and  </a:t>
            </a:r>
            <a:r>
              <a:rPr lang="en-US" dirty="0" err="1" smtClean="0"/>
              <a:t>Ev</a:t>
            </a:r>
            <a:r>
              <a:rPr lang="en-US" dirty="0" smtClean="0"/>
              <a:t>-charger are safer than </a:t>
            </a:r>
            <a:r>
              <a:rPr lang="en-US" dirty="0"/>
              <a:t>natural gas filling station </a:t>
            </a:r>
            <a:endParaRPr lang="en-US" dirty="0" smtClean="0"/>
          </a:p>
          <a:p>
            <a:pPr>
              <a:buFont typeface="Courier New" panose="02070309020205020404" pitchFamily="49" charset="0"/>
              <a:buChar char="o"/>
            </a:pPr>
            <a:r>
              <a:rPr lang="en-US" dirty="0" smtClean="0"/>
              <a:t>Cost of </a:t>
            </a:r>
            <a:r>
              <a:rPr lang="en-US" dirty="0"/>
              <a:t>natural gas filling station </a:t>
            </a:r>
            <a:r>
              <a:rPr lang="en-US" dirty="0" smtClean="0"/>
              <a:t>is much higher than </a:t>
            </a:r>
            <a:r>
              <a:rPr lang="en-US" dirty="0"/>
              <a:t>petrol station or  </a:t>
            </a:r>
            <a:r>
              <a:rPr lang="en-US" dirty="0" err="1" smtClean="0"/>
              <a:t>Ev</a:t>
            </a:r>
            <a:r>
              <a:rPr lang="en-US" dirty="0" smtClean="0"/>
              <a:t>-charger (about 800-1000 k USD vs 300-500 </a:t>
            </a:r>
            <a:r>
              <a:rPr lang="en-US" dirty="0"/>
              <a:t>k USD</a:t>
            </a:r>
            <a:r>
              <a:rPr lang="en-US" dirty="0" smtClean="0"/>
              <a:t> and 10-200 </a:t>
            </a:r>
            <a:r>
              <a:rPr lang="en-US" dirty="0"/>
              <a:t>k </a:t>
            </a:r>
            <a:r>
              <a:rPr lang="en-US" dirty="0" smtClean="0"/>
              <a:t>USD respectively) </a:t>
            </a:r>
            <a:endParaRPr lang="ru-RU" dirty="0"/>
          </a:p>
        </p:txBody>
      </p:sp>
    </p:spTree>
    <p:extLst>
      <p:ext uri="{BB962C8B-B14F-4D97-AF65-F5344CB8AC3E}">
        <p14:creationId xmlns:p14="http://schemas.microsoft.com/office/powerpoint/2010/main" val="1387262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778098"/>
          </a:xfrm>
        </p:spPr>
        <p:txBody>
          <a:bodyPr/>
          <a:lstStyle/>
          <a:p>
            <a:r>
              <a:rPr lang="en-US" sz="2800" dirty="0" smtClean="0"/>
              <a:t>Substitution of petroleum products in the world</a:t>
            </a:r>
            <a:endParaRPr lang="ru-RU" sz="2800" dirty="0"/>
          </a:p>
        </p:txBody>
      </p:sp>
      <p:sp>
        <p:nvSpPr>
          <p:cNvPr id="4" name="Прямоугольник 3"/>
          <p:cNvSpPr/>
          <p:nvPr/>
        </p:nvSpPr>
        <p:spPr>
          <a:xfrm>
            <a:off x="467544" y="6118361"/>
            <a:ext cx="7704856" cy="507831"/>
          </a:xfrm>
          <a:prstGeom prst="rect">
            <a:avLst/>
          </a:prstGeom>
        </p:spPr>
        <p:txBody>
          <a:bodyPr wrap="square">
            <a:spAutoFit/>
          </a:bodyPr>
          <a:lstStyle/>
          <a:p>
            <a:pPr algn="ctr">
              <a:lnSpc>
                <a:spcPct val="150000"/>
              </a:lnSpc>
            </a:pPr>
            <a:r>
              <a:rPr lang="en-US" b="1" i="1" dirty="0" smtClean="0">
                <a:solidFill>
                  <a:schemeClr val="accent6">
                    <a:lumMod val="50000"/>
                  </a:schemeClr>
                </a:solidFill>
              </a:rPr>
              <a:t>Electricity is the leading substitute of petroleum products</a:t>
            </a:r>
            <a:r>
              <a:rPr lang="ru-RU" b="1" i="1" dirty="0" smtClean="0">
                <a:solidFill>
                  <a:schemeClr val="accent6">
                    <a:lumMod val="50000"/>
                  </a:schemeClr>
                </a:solidFill>
              </a:rPr>
              <a:t> </a:t>
            </a:r>
            <a:r>
              <a:rPr lang="en-US" b="1" i="1" dirty="0" smtClean="0">
                <a:solidFill>
                  <a:schemeClr val="accent6">
                    <a:lumMod val="50000"/>
                  </a:schemeClr>
                </a:solidFill>
              </a:rPr>
              <a:t> </a:t>
            </a:r>
            <a:endParaRPr lang="ru-RU" b="1" i="1" dirty="0">
              <a:solidFill>
                <a:schemeClr val="accent6">
                  <a:lumMod val="50000"/>
                </a:schemeClr>
              </a:solidFill>
            </a:endParaRPr>
          </a:p>
        </p:txBody>
      </p:sp>
      <p:grpSp>
        <p:nvGrpSpPr>
          <p:cNvPr id="6" name="Группа 5"/>
          <p:cNvGrpSpPr/>
          <p:nvPr/>
        </p:nvGrpSpPr>
        <p:grpSpPr>
          <a:xfrm>
            <a:off x="467544" y="1124744"/>
            <a:ext cx="7704856" cy="4937233"/>
            <a:chOff x="467544" y="1124744"/>
            <a:chExt cx="7704856" cy="4937233"/>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4744"/>
              <a:ext cx="7704856" cy="493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Скругленный прямоугольник 4"/>
            <p:cNvSpPr/>
            <p:nvPr/>
          </p:nvSpPr>
          <p:spPr>
            <a:xfrm>
              <a:off x="3275856" y="5661247"/>
              <a:ext cx="1296144" cy="40072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val="13644684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тавная">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686</TotalTime>
  <Words>682</Words>
  <Application>Microsoft Office PowerPoint</Application>
  <PresentationFormat>Экран (4:3)</PresentationFormat>
  <Paragraphs>59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Соседство</vt:lpstr>
      <vt:lpstr> </vt:lpstr>
      <vt:lpstr>Current situation on European market</vt:lpstr>
      <vt:lpstr>Electric vehicle is the option to reduce oil product import dependency  </vt:lpstr>
      <vt:lpstr>Презентация PowerPoint</vt:lpstr>
      <vt:lpstr>Scenario assumptions</vt:lpstr>
      <vt:lpstr>European transportation sector fuel mix. Baseline scenario</vt:lpstr>
      <vt:lpstr>European transportation sector fuel mix. Technological scenario</vt:lpstr>
      <vt:lpstr>Reasons of why NGVs are not competitive in Europe:</vt:lpstr>
      <vt:lpstr>Substitution of petroleum products in the world</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notebook5</dc:creator>
  <cp:lastModifiedBy>notebook5</cp:lastModifiedBy>
  <cp:revision>26</cp:revision>
  <dcterms:created xsi:type="dcterms:W3CDTF">2016-08-25T06:27:31Z</dcterms:created>
  <dcterms:modified xsi:type="dcterms:W3CDTF">2016-08-29T17:02:46Z</dcterms:modified>
</cp:coreProperties>
</file>