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61" r:id="rId3"/>
    <p:sldId id="258" r:id="rId4"/>
    <p:sldId id="260" r:id="rId5"/>
    <p:sldId id="263" r:id="rId6"/>
    <p:sldId id="264" r:id="rId7"/>
    <p:sldId id="267" r:id="rId8"/>
    <p:sldId id="265" r:id="rId9"/>
    <p:sldId id="266" r:id="rId10"/>
    <p:sldId id="259" r:id="rId11"/>
    <p:sldId id="268" r:id="rId12"/>
    <p:sldId id="273" r:id="rId13"/>
    <p:sldId id="274" r:id="rId14"/>
    <p:sldId id="275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9" d="100"/>
          <a:sy n="69" d="100"/>
        </p:scale>
        <p:origin x="3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44C535-C3C1-4840-A370-8B00C7CAF890}" type="doc">
      <dgm:prSet loTypeId="urn:microsoft.com/office/officeart/2005/8/layout/h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00AC11-FB68-4B4D-A0FC-1FED7042FDB2}">
      <dgm:prSet phldrT="[Текст]"/>
      <dgm:spPr>
        <a:gradFill rotWithShape="0">
          <a:gsLst>
            <a:gs pos="0">
              <a:srgbClr val="0070C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Базовые термоядерные технологии</a:t>
          </a:r>
          <a:endParaRPr lang="ru-RU" dirty="0"/>
        </a:p>
      </dgm:t>
    </dgm:pt>
    <dgm:pt modelId="{29965B84-9DCB-4F1B-A806-C4ABF941C7E0}" type="parTrans" cxnId="{ADFF126C-5A57-4F93-A68A-13BF2349965A}">
      <dgm:prSet/>
      <dgm:spPr/>
      <dgm:t>
        <a:bodyPr/>
        <a:lstStyle/>
        <a:p>
          <a:endParaRPr lang="ru-RU"/>
        </a:p>
      </dgm:t>
    </dgm:pt>
    <dgm:pt modelId="{7D13D13C-5107-4864-9ED9-49DADC9485D6}" type="sibTrans" cxnId="{ADFF126C-5A57-4F93-A68A-13BF2349965A}">
      <dgm:prSet/>
      <dgm:spPr/>
      <dgm:t>
        <a:bodyPr/>
        <a:lstStyle/>
        <a:p>
          <a:endParaRPr lang="ru-RU"/>
        </a:p>
      </dgm:t>
    </dgm:pt>
    <dgm:pt modelId="{33B6B22B-BF5D-444F-9A4A-491AC890BAFA}">
      <dgm:prSet phldrT="[Текст]"/>
      <dgm:spPr>
        <a:gradFill rotWithShape="0">
          <a:gsLst>
            <a:gs pos="0">
              <a:srgbClr val="2A610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Гибридные технологии и системы</a:t>
          </a:r>
          <a:endParaRPr lang="ru-RU" dirty="0"/>
        </a:p>
      </dgm:t>
    </dgm:pt>
    <dgm:pt modelId="{1B91CE44-45BB-41D9-9D1A-801B6554C808}" type="parTrans" cxnId="{E8498C42-E87B-4C75-807F-C81EAE6C079F}">
      <dgm:prSet/>
      <dgm:spPr/>
      <dgm:t>
        <a:bodyPr/>
        <a:lstStyle/>
        <a:p>
          <a:endParaRPr lang="ru-RU"/>
        </a:p>
      </dgm:t>
    </dgm:pt>
    <dgm:pt modelId="{40908878-6922-4FBD-A133-EB9AED10FBC3}" type="sibTrans" cxnId="{E8498C42-E87B-4C75-807F-C81EAE6C079F}">
      <dgm:prSet/>
      <dgm:spPr/>
      <dgm:t>
        <a:bodyPr/>
        <a:lstStyle/>
        <a:p>
          <a:endParaRPr lang="ru-RU"/>
        </a:p>
      </dgm:t>
    </dgm:pt>
    <dgm:pt modelId="{BB6003D3-EDEA-4E56-AE76-CC7B58AD92F1}">
      <dgm:prSet phldrT="[Текст]"/>
      <dgm:spPr>
        <a:gradFill rotWithShape="0">
          <a:gsLst>
            <a:gs pos="0">
              <a:srgbClr val="2A610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«Зелёная ядерная энергетика»</a:t>
          </a:r>
          <a:endParaRPr lang="ru-RU" dirty="0"/>
        </a:p>
      </dgm:t>
    </dgm:pt>
    <dgm:pt modelId="{4DE558CC-27DD-4717-9596-64F609278D9C}" type="parTrans" cxnId="{CBCEEBE3-BBE7-4B36-84BC-5F577B24B527}">
      <dgm:prSet/>
      <dgm:spPr/>
      <dgm:t>
        <a:bodyPr/>
        <a:lstStyle/>
        <a:p>
          <a:endParaRPr lang="ru-RU"/>
        </a:p>
      </dgm:t>
    </dgm:pt>
    <dgm:pt modelId="{AFA678BF-B632-4317-BBB5-2AC19822D6C7}" type="sibTrans" cxnId="{CBCEEBE3-BBE7-4B36-84BC-5F577B24B527}">
      <dgm:prSet/>
      <dgm:spPr/>
      <dgm:t>
        <a:bodyPr/>
        <a:lstStyle/>
        <a:p>
          <a:endParaRPr lang="ru-RU"/>
        </a:p>
      </dgm:t>
    </dgm:pt>
    <dgm:pt modelId="{CDE07EAD-FE96-436A-900A-C4C584A52781}">
      <dgm:prSet phldrT="[Текст]"/>
      <dgm:spPr>
        <a:gradFill rotWithShape="0">
          <a:gsLst>
            <a:gs pos="0">
              <a:srgbClr val="FF00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Инновационные плазменные технологии</a:t>
          </a:r>
          <a:endParaRPr lang="ru-RU" dirty="0"/>
        </a:p>
      </dgm:t>
    </dgm:pt>
    <dgm:pt modelId="{FF117CF3-26B9-44F3-9CE4-F3610ED58E75}" type="parTrans" cxnId="{1AF8BB01-31CA-4811-84B3-A00A9D4D6BE8}">
      <dgm:prSet/>
      <dgm:spPr/>
      <dgm:t>
        <a:bodyPr/>
        <a:lstStyle/>
        <a:p>
          <a:endParaRPr lang="ru-RU"/>
        </a:p>
      </dgm:t>
    </dgm:pt>
    <dgm:pt modelId="{F3E088BE-530C-4F67-A389-977C3372A035}" type="sibTrans" cxnId="{1AF8BB01-31CA-4811-84B3-A00A9D4D6BE8}">
      <dgm:prSet/>
      <dgm:spPr/>
      <dgm:t>
        <a:bodyPr/>
        <a:lstStyle/>
        <a:p>
          <a:endParaRPr lang="ru-RU"/>
        </a:p>
      </dgm:t>
    </dgm:pt>
    <dgm:pt modelId="{D42059EF-F792-4951-A8C1-2BEE2434C252}">
      <dgm:prSet phldrT="[Текст]"/>
      <dgm:spPr>
        <a:gradFill rotWithShape="0">
          <a:gsLst>
            <a:gs pos="0">
              <a:srgbClr val="FF00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Плазма и космос</a:t>
          </a:r>
          <a:endParaRPr lang="ru-RU" dirty="0"/>
        </a:p>
      </dgm:t>
    </dgm:pt>
    <dgm:pt modelId="{E933FB33-7618-4AE2-9B7D-7450610340BE}" type="parTrans" cxnId="{55F61E01-D895-4857-9F3B-4CADCD14CDBF}">
      <dgm:prSet/>
      <dgm:spPr/>
      <dgm:t>
        <a:bodyPr/>
        <a:lstStyle/>
        <a:p>
          <a:endParaRPr lang="ru-RU"/>
        </a:p>
      </dgm:t>
    </dgm:pt>
    <dgm:pt modelId="{DA517715-2D45-4E5E-BA0E-B52222546DFC}" type="sibTrans" cxnId="{55F61E01-D895-4857-9F3B-4CADCD14CDBF}">
      <dgm:prSet/>
      <dgm:spPr/>
      <dgm:t>
        <a:bodyPr/>
        <a:lstStyle/>
        <a:p>
          <a:endParaRPr lang="ru-RU"/>
        </a:p>
      </dgm:t>
    </dgm:pt>
    <dgm:pt modelId="{807128CE-E970-49B4-87AC-7C0E4CFEDF2D}">
      <dgm:prSet phldrT="[Текст]"/>
      <dgm:spPr>
        <a:gradFill rotWithShape="0">
          <a:gsLst>
            <a:gs pos="0">
              <a:srgbClr val="FF00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Плазма и материалы</a:t>
          </a:r>
          <a:endParaRPr lang="ru-RU" dirty="0"/>
        </a:p>
      </dgm:t>
    </dgm:pt>
    <dgm:pt modelId="{A297FFA8-3601-46F2-8E9F-F87504F295B5}" type="parTrans" cxnId="{782B48B5-EC9E-4672-886E-8B06414CB0DF}">
      <dgm:prSet/>
      <dgm:spPr/>
      <dgm:t>
        <a:bodyPr/>
        <a:lstStyle/>
        <a:p>
          <a:endParaRPr lang="ru-RU"/>
        </a:p>
      </dgm:t>
    </dgm:pt>
    <dgm:pt modelId="{1DBC54B6-0C7E-4931-B0E3-2CF69C425CF0}" type="sibTrans" cxnId="{782B48B5-EC9E-4672-886E-8B06414CB0DF}">
      <dgm:prSet/>
      <dgm:spPr/>
      <dgm:t>
        <a:bodyPr/>
        <a:lstStyle/>
        <a:p>
          <a:endParaRPr lang="ru-RU"/>
        </a:p>
      </dgm:t>
    </dgm:pt>
    <dgm:pt modelId="{14EE75E4-8ED9-4164-8AB9-CE7F1EFF55CF}">
      <dgm:prSet phldrT="[Текст]"/>
      <dgm:spPr>
        <a:gradFill rotWithShape="0">
          <a:gsLst>
            <a:gs pos="0">
              <a:srgbClr val="0070C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ИТЭР и поддерживающие эксперименты</a:t>
          </a:r>
          <a:endParaRPr lang="ru-RU" dirty="0"/>
        </a:p>
      </dgm:t>
    </dgm:pt>
    <dgm:pt modelId="{6E76C17C-38BF-4C37-B60B-846F83078C29}" type="parTrans" cxnId="{A3B17F04-9EF9-45BE-8807-9A41AB162050}">
      <dgm:prSet/>
      <dgm:spPr/>
      <dgm:t>
        <a:bodyPr/>
        <a:lstStyle/>
        <a:p>
          <a:endParaRPr lang="ru-RU"/>
        </a:p>
      </dgm:t>
    </dgm:pt>
    <dgm:pt modelId="{8695C475-EC15-43A8-B8AD-5736F8910172}" type="sibTrans" cxnId="{A3B17F04-9EF9-45BE-8807-9A41AB162050}">
      <dgm:prSet/>
      <dgm:spPr/>
      <dgm:t>
        <a:bodyPr/>
        <a:lstStyle/>
        <a:p>
          <a:endParaRPr lang="ru-RU"/>
        </a:p>
      </dgm:t>
    </dgm:pt>
    <dgm:pt modelId="{2562E311-4C4D-4CE1-9C59-B1BCEE0485BC}">
      <dgm:prSet phldrT="[Текст]"/>
      <dgm:spPr>
        <a:gradFill rotWithShape="0">
          <a:gsLst>
            <a:gs pos="0">
              <a:srgbClr val="0070C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ДЕМО</a:t>
          </a:r>
          <a:endParaRPr lang="ru-RU" dirty="0"/>
        </a:p>
      </dgm:t>
    </dgm:pt>
    <dgm:pt modelId="{10D09256-1F28-4ACD-8620-CCDEBE81D39D}" type="parTrans" cxnId="{3C7E9393-4EA1-4B03-91B5-3F12F11E8AD9}">
      <dgm:prSet/>
      <dgm:spPr/>
      <dgm:t>
        <a:bodyPr/>
        <a:lstStyle/>
        <a:p>
          <a:endParaRPr lang="ru-RU"/>
        </a:p>
      </dgm:t>
    </dgm:pt>
    <dgm:pt modelId="{110AE709-91B9-40B4-8993-80D81E860F49}" type="sibTrans" cxnId="{3C7E9393-4EA1-4B03-91B5-3F12F11E8AD9}">
      <dgm:prSet/>
      <dgm:spPr/>
      <dgm:t>
        <a:bodyPr/>
        <a:lstStyle/>
        <a:p>
          <a:endParaRPr lang="ru-RU"/>
        </a:p>
      </dgm:t>
    </dgm:pt>
    <dgm:pt modelId="{37F719B8-48DB-4708-8CE5-52D1AB9D10E2}">
      <dgm:prSet phldrT="[Текст]"/>
      <dgm:spPr>
        <a:gradFill rotWithShape="0">
          <a:gsLst>
            <a:gs pos="0">
              <a:srgbClr val="2A610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err="1" smtClean="0"/>
            <a:t>Трансмутация</a:t>
          </a:r>
          <a:r>
            <a:rPr lang="ru-RU" dirty="0" smtClean="0"/>
            <a:t> МА</a:t>
          </a:r>
          <a:endParaRPr lang="ru-RU" dirty="0"/>
        </a:p>
      </dgm:t>
    </dgm:pt>
    <dgm:pt modelId="{1D6576EC-ED16-45F1-ACB4-13FF315B651B}" type="parTrans" cxnId="{879FC76A-C5BD-405C-B92E-BC733A250DBE}">
      <dgm:prSet/>
      <dgm:spPr/>
      <dgm:t>
        <a:bodyPr/>
        <a:lstStyle/>
        <a:p>
          <a:endParaRPr lang="ru-RU"/>
        </a:p>
      </dgm:t>
    </dgm:pt>
    <dgm:pt modelId="{8E6DADB8-C6EB-4D7C-B3B2-01A65AD3874A}" type="sibTrans" cxnId="{879FC76A-C5BD-405C-B92E-BC733A250DBE}">
      <dgm:prSet/>
      <dgm:spPr/>
      <dgm:t>
        <a:bodyPr/>
        <a:lstStyle/>
        <a:p>
          <a:endParaRPr lang="ru-RU"/>
        </a:p>
      </dgm:t>
    </dgm:pt>
    <dgm:pt modelId="{0FA908E0-43F5-4C1D-824E-F6E2CA536EB8}">
      <dgm:prSet phldrT="[Текст]"/>
      <dgm:spPr>
        <a:gradFill rotWithShape="0">
          <a:gsLst>
            <a:gs pos="0">
              <a:srgbClr val="2A610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err="1" smtClean="0"/>
            <a:t>Бридинг</a:t>
          </a:r>
          <a:r>
            <a:rPr lang="ru-RU" dirty="0" smtClean="0"/>
            <a:t> ядерного топлива</a:t>
          </a:r>
          <a:endParaRPr lang="ru-RU" dirty="0"/>
        </a:p>
      </dgm:t>
    </dgm:pt>
    <dgm:pt modelId="{74A760EA-B3E9-4EF0-9F4F-D443BCACE30F}" type="parTrans" cxnId="{39ED385D-1141-45F5-BC67-86E2535B33C8}">
      <dgm:prSet/>
      <dgm:spPr/>
      <dgm:t>
        <a:bodyPr/>
        <a:lstStyle/>
        <a:p>
          <a:endParaRPr lang="ru-RU"/>
        </a:p>
      </dgm:t>
    </dgm:pt>
    <dgm:pt modelId="{78CEE872-4EA5-4470-BEC2-0D9DB2EB1A06}" type="sibTrans" cxnId="{39ED385D-1141-45F5-BC67-86E2535B33C8}">
      <dgm:prSet/>
      <dgm:spPr/>
      <dgm:t>
        <a:bodyPr/>
        <a:lstStyle/>
        <a:p>
          <a:endParaRPr lang="ru-RU"/>
        </a:p>
      </dgm:t>
    </dgm:pt>
    <dgm:pt modelId="{C9578354-A85C-430F-986E-A9F55F886E1D}">
      <dgm:prSet phldrT="[Текст]"/>
      <dgm:spPr>
        <a:gradFill rotWithShape="0">
          <a:gsLst>
            <a:gs pos="0">
              <a:srgbClr val="FF00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Плазменные источники</a:t>
          </a:r>
          <a:endParaRPr lang="ru-RU" dirty="0"/>
        </a:p>
      </dgm:t>
    </dgm:pt>
    <dgm:pt modelId="{CE1D196A-FB3A-404A-BA04-D027880F4F93}" type="parTrans" cxnId="{FAA00F08-8331-40DB-A995-46FD243FED72}">
      <dgm:prSet/>
      <dgm:spPr/>
      <dgm:t>
        <a:bodyPr/>
        <a:lstStyle/>
        <a:p>
          <a:endParaRPr lang="ru-RU"/>
        </a:p>
      </dgm:t>
    </dgm:pt>
    <dgm:pt modelId="{872317A5-61B4-4D2D-8B2F-DBD827762C46}" type="sibTrans" cxnId="{FAA00F08-8331-40DB-A995-46FD243FED72}">
      <dgm:prSet/>
      <dgm:spPr/>
      <dgm:t>
        <a:bodyPr/>
        <a:lstStyle/>
        <a:p>
          <a:endParaRPr lang="ru-RU"/>
        </a:p>
      </dgm:t>
    </dgm:pt>
    <dgm:pt modelId="{F56B8676-644B-4F46-AE9D-A73A2CB1CFD3}">
      <dgm:prSet phldrT="[Текст]"/>
      <dgm:spPr>
        <a:gradFill rotWithShape="0">
          <a:gsLst>
            <a:gs pos="0">
              <a:srgbClr val="0070C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err="1" smtClean="0"/>
            <a:t>Безнейтронные</a:t>
          </a:r>
          <a:r>
            <a:rPr lang="ru-RU" dirty="0" smtClean="0"/>
            <a:t> реакции</a:t>
          </a:r>
          <a:endParaRPr lang="ru-RU" dirty="0"/>
        </a:p>
      </dgm:t>
    </dgm:pt>
    <dgm:pt modelId="{E2E0B31C-80D6-42C5-A5AA-F002F4FBDD4A}" type="parTrans" cxnId="{76D39BEC-D17E-4C9A-9AA9-3DB672406E55}">
      <dgm:prSet/>
      <dgm:spPr/>
      <dgm:t>
        <a:bodyPr/>
        <a:lstStyle/>
        <a:p>
          <a:endParaRPr lang="ru-RU"/>
        </a:p>
      </dgm:t>
    </dgm:pt>
    <dgm:pt modelId="{2ED0A898-7A07-4CA9-8E7F-F05441E62D82}" type="sibTrans" cxnId="{76D39BEC-D17E-4C9A-9AA9-3DB672406E55}">
      <dgm:prSet/>
      <dgm:spPr/>
      <dgm:t>
        <a:bodyPr/>
        <a:lstStyle/>
        <a:p>
          <a:endParaRPr lang="ru-RU"/>
        </a:p>
      </dgm:t>
    </dgm:pt>
    <dgm:pt modelId="{1850810C-F531-4206-8DDA-F0BA4F3C0736}">
      <dgm:prSet phldrT="[Текст]"/>
      <dgm:spPr>
        <a:gradFill rotWithShape="0">
          <a:gsLst>
            <a:gs pos="0">
              <a:srgbClr val="0070C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Ключевые технологии</a:t>
          </a:r>
          <a:endParaRPr lang="ru-RU" dirty="0"/>
        </a:p>
      </dgm:t>
    </dgm:pt>
    <dgm:pt modelId="{538955D3-BA67-4B39-8E41-85188C44B2EB}" type="parTrans" cxnId="{CA68A5D0-AE1C-4BA9-A3DD-C16F7B1B96E5}">
      <dgm:prSet/>
      <dgm:spPr/>
      <dgm:t>
        <a:bodyPr/>
        <a:lstStyle/>
        <a:p>
          <a:endParaRPr lang="ru-RU"/>
        </a:p>
      </dgm:t>
    </dgm:pt>
    <dgm:pt modelId="{8058D92C-74EE-4881-8C97-38E8A0296BD0}" type="sibTrans" cxnId="{CA68A5D0-AE1C-4BA9-A3DD-C16F7B1B96E5}">
      <dgm:prSet/>
      <dgm:spPr/>
      <dgm:t>
        <a:bodyPr/>
        <a:lstStyle/>
        <a:p>
          <a:endParaRPr lang="ru-RU"/>
        </a:p>
      </dgm:t>
    </dgm:pt>
    <dgm:pt modelId="{EF1AE50E-B1B4-4B7B-8542-A9161A4ADB7F}" type="pres">
      <dgm:prSet presAssocID="{6544C535-C3C1-4840-A370-8B00C7CAF8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B1D240-3047-4AAD-A8DE-F7DA5893D8FE}" type="pres">
      <dgm:prSet presAssocID="{7100AC11-FB68-4B4D-A0FC-1FED7042FDB2}" presName="node" presStyleLbl="node1" presStyleIdx="0" presStyleCnt="3" custLinFactX="-82048" custLinFactNeighborX="-100000" custLinFactNeighborY="31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5EE4C-DB1E-4065-B5E9-5D270CF4CAAB}" type="pres">
      <dgm:prSet presAssocID="{7D13D13C-5107-4864-9ED9-49DADC9485D6}" presName="sibTrans" presStyleCnt="0"/>
      <dgm:spPr/>
    </dgm:pt>
    <dgm:pt modelId="{BACA493C-40AB-4386-BDE2-5E3E6B5BDBF1}" type="pres">
      <dgm:prSet presAssocID="{33B6B22B-BF5D-444F-9A4A-491AC890BAF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643D82-E260-4C3C-8500-D0D27183497A}" type="pres">
      <dgm:prSet presAssocID="{40908878-6922-4FBD-A133-EB9AED10FBC3}" presName="sibTrans" presStyleCnt="0"/>
      <dgm:spPr/>
    </dgm:pt>
    <dgm:pt modelId="{230973EA-1D10-454F-B6D6-3A02BA4C6A43}" type="pres">
      <dgm:prSet presAssocID="{CDE07EAD-FE96-436A-900A-C4C584A5278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ED385D-1141-45F5-BC67-86E2535B33C8}" srcId="{33B6B22B-BF5D-444F-9A4A-491AC890BAFA}" destId="{0FA908E0-43F5-4C1D-824E-F6E2CA536EB8}" srcOrd="2" destOrd="0" parTransId="{74A760EA-B3E9-4EF0-9F4F-D443BCACE30F}" sibTransId="{78CEE872-4EA5-4470-BEC2-0D9DB2EB1A06}"/>
    <dgm:cxn modelId="{376400AC-C827-4E7E-AB37-5E45DC349227}" type="presOf" srcId="{6544C535-C3C1-4840-A370-8B00C7CAF890}" destId="{EF1AE50E-B1B4-4B7B-8542-A9161A4ADB7F}" srcOrd="0" destOrd="0" presId="urn:microsoft.com/office/officeart/2005/8/layout/hList6"/>
    <dgm:cxn modelId="{8CBE20FF-DE14-4729-8278-C82F90E3D79E}" type="presOf" srcId="{BB6003D3-EDEA-4E56-AE76-CC7B58AD92F1}" destId="{BACA493C-40AB-4386-BDE2-5E3E6B5BDBF1}" srcOrd="0" destOrd="1" presId="urn:microsoft.com/office/officeart/2005/8/layout/hList6"/>
    <dgm:cxn modelId="{3C7E9393-4EA1-4B03-91B5-3F12F11E8AD9}" srcId="{7100AC11-FB68-4B4D-A0FC-1FED7042FDB2}" destId="{2562E311-4C4D-4CE1-9C59-B1BCEE0485BC}" srcOrd="2" destOrd="0" parTransId="{10D09256-1F28-4ACD-8620-CCDEBE81D39D}" sibTransId="{110AE709-91B9-40B4-8993-80D81E860F49}"/>
    <dgm:cxn modelId="{ADFF126C-5A57-4F93-A68A-13BF2349965A}" srcId="{6544C535-C3C1-4840-A370-8B00C7CAF890}" destId="{7100AC11-FB68-4B4D-A0FC-1FED7042FDB2}" srcOrd="0" destOrd="0" parTransId="{29965B84-9DCB-4F1B-A806-C4ABF941C7E0}" sibTransId="{7D13D13C-5107-4864-9ED9-49DADC9485D6}"/>
    <dgm:cxn modelId="{CA68A5D0-AE1C-4BA9-A3DD-C16F7B1B96E5}" srcId="{7100AC11-FB68-4B4D-A0FC-1FED7042FDB2}" destId="{1850810C-F531-4206-8DDA-F0BA4F3C0736}" srcOrd="1" destOrd="0" parTransId="{538955D3-BA67-4B39-8E41-85188C44B2EB}" sibTransId="{8058D92C-74EE-4881-8C97-38E8A0296BD0}"/>
    <dgm:cxn modelId="{241CE329-C923-433C-8773-1FB041FE2FBC}" type="presOf" srcId="{7100AC11-FB68-4B4D-A0FC-1FED7042FDB2}" destId="{37B1D240-3047-4AAD-A8DE-F7DA5893D8FE}" srcOrd="0" destOrd="0" presId="urn:microsoft.com/office/officeart/2005/8/layout/hList6"/>
    <dgm:cxn modelId="{A3B17F04-9EF9-45BE-8807-9A41AB162050}" srcId="{7100AC11-FB68-4B4D-A0FC-1FED7042FDB2}" destId="{14EE75E4-8ED9-4164-8AB9-CE7F1EFF55CF}" srcOrd="0" destOrd="0" parTransId="{6E76C17C-38BF-4C37-B60B-846F83078C29}" sibTransId="{8695C475-EC15-43A8-B8AD-5736F8910172}"/>
    <dgm:cxn modelId="{4B9E95C7-2D10-4A26-B12B-3381BFC84AE5}" type="presOf" srcId="{2562E311-4C4D-4CE1-9C59-B1BCEE0485BC}" destId="{37B1D240-3047-4AAD-A8DE-F7DA5893D8FE}" srcOrd="0" destOrd="3" presId="urn:microsoft.com/office/officeart/2005/8/layout/hList6"/>
    <dgm:cxn modelId="{ACE7C964-F4BC-4313-9E0B-5ADA72D43E3A}" type="presOf" srcId="{1850810C-F531-4206-8DDA-F0BA4F3C0736}" destId="{37B1D240-3047-4AAD-A8DE-F7DA5893D8FE}" srcOrd="0" destOrd="2" presId="urn:microsoft.com/office/officeart/2005/8/layout/hList6"/>
    <dgm:cxn modelId="{EFA229A3-B49F-46C1-A52E-2CC192E95A2A}" type="presOf" srcId="{D42059EF-F792-4951-A8C1-2BEE2434C252}" destId="{230973EA-1D10-454F-B6D6-3A02BA4C6A43}" srcOrd="0" destOrd="1" presId="urn:microsoft.com/office/officeart/2005/8/layout/hList6"/>
    <dgm:cxn modelId="{E27C6F33-4967-425F-9938-E00DE1B88C1C}" type="presOf" srcId="{CDE07EAD-FE96-436A-900A-C4C584A52781}" destId="{230973EA-1D10-454F-B6D6-3A02BA4C6A43}" srcOrd="0" destOrd="0" presId="urn:microsoft.com/office/officeart/2005/8/layout/hList6"/>
    <dgm:cxn modelId="{782B48B5-EC9E-4672-886E-8B06414CB0DF}" srcId="{CDE07EAD-FE96-436A-900A-C4C584A52781}" destId="{807128CE-E970-49B4-87AC-7C0E4CFEDF2D}" srcOrd="1" destOrd="0" parTransId="{A297FFA8-3601-46F2-8E9F-F87504F295B5}" sibTransId="{1DBC54B6-0C7E-4931-B0E3-2CF69C425CF0}"/>
    <dgm:cxn modelId="{1AF8BB01-31CA-4811-84B3-A00A9D4D6BE8}" srcId="{6544C535-C3C1-4840-A370-8B00C7CAF890}" destId="{CDE07EAD-FE96-436A-900A-C4C584A52781}" srcOrd="2" destOrd="0" parTransId="{FF117CF3-26B9-44F3-9CE4-F3610ED58E75}" sibTransId="{F3E088BE-530C-4F67-A389-977C3372A035}"/>
    <dgm:cxn modelId="{05567FEC-7FBB-45D4-B036-8C8F0DC99E77}" type="presOf" srcId="{807128CE-E970-49B4-87AC-7C0E4CFEDF2D}" destId="{230973EA-1D10-454F-B6D6-3A02BA4C6A43}" srcOrd="0" destOrd="2" presId="urn:microsoft.com/office/officeart/2005/8/layout/hList6"/>
    <dgm:cxn modelId="{5A095EFF-BBC7-424E-8A07-12328B34D9AF}" type="presOf" srcId="{14EE75E4-8ED9-4164-8AB9-CE7F1EFF55CF}" destId="{37B1D240-3047-4AAD-A8DE-F7DA5893D8FE}" srcOrd="0" destOrd="1" presId="urn:microsoft.com/office/officeart/2005/8/layout/hList6"/>
    <dgm:cxn modelId="{E8498C42-E87B-4C75-807F-C81EAE6C079F}" srcId="{6544C535-C3C1-4840-A370-8B00C7CAF890}" destId="{33B6B22B-BF5D-444F-9A4A-491AC890BAFA}" srcOrd="1" destOrd="0" parTransId="{1B91CE44-45BB-41D9-9D1A-801B6554C808}" sibTransId="{40908878-6922-4FBD-A133-EB9AED10FBC3}"/>
    <dgm:cxn modelId="{1AA34773-6038-4A0D-B0DE-363B2FEAD775}" type="presOf" srcId="{F56B8676-644B-4F46-AE9D-A73A2CB1CFD3}" destId="{37B1D240-3047-4AAD-A8DE-F7DA5893D8FE}" srcOrd="0" destOrd="4" presId="urn:microsoft.com/office/officeart/2005/8/layout/hList6"/>
    <dgm:cxn modelId="{55F61E01-D895-4857-9F3B-4CADCD14CDBF}" srcId="{CDE07EAD-FE96-436A-900A-C4C584A52781}" destId="{D42059EF-F792-4951-A8C1-2BEE2434C252}" srcOrd="0" destOrd="0" parTransId="{E933FB33-7618-4AE2-9B7D-7450610340BE}" sibTransId="{DA517715-2D45-4E5E-BA0E-B52222546DFC}"/>
    <dgm:cxn modelId="{39A37BFC-701A-4162-AEE5-14BFF94C4F45}" type="presOf" srcId="{0FA908E0-43F5-4C1D-824E-F6E2CA536EB8}" destId="{BACA493C-40AB-4386-BDE2-5E3E6B5BDBF1}" srcOrd="0" destOrd="3" presId="urn:microsoft.com/office/officeart/2005/8/layout/hList6"/>
    <dgm:cxn modelId="{825E0AF3-678C-4824-9048-0643A59BDCDA}" type="presOf" srcId="{37F719B8-48DB-4708-8CE5-52D1AB9D10E2}" destId="{BACA493C-40AB-4386-BDE2-5E3E6B5BDBF1}" srcOrd="0" destOrd="2" presId="urn:microsoft.com/office/officeart/2005/8/layout/hList6"/>
    <dgm:cxn modelId="{CBCEEBE3-BBE7-4B36-84BC-5F577B24B527}" srcId="{33B6B22B-BF5D-444F-9A4A-491AC890BAFA}" destId="{BB6003D3-EDEA-4E56-AE76-CC7B58AD92F1}" srcOrd="0" destOrd="0" parTransId="{4DE558CC-27DD-4717-9596-64F609278D9C}" sibTransId="{AFA678BF-B632-4317-BBB5-2AC19822D6C7}"/>
    <dgm:cxn modelId="{D148D21F-573E-44B9-90F9-3575FEFF3FA0}" type="presOf" srcId="{C9578354-A85C-430F-986E-A9F55F886E1D}" destId="{230973EA-1D10-454F-B6D6-3A02BA4C6A43}" srcOrd="0" destOrd="3" presId="urn:microsoft.com/office/officeart/2005/8/layout/hList6"/>
    <dgm:cxn modelId="{F7AD801B-5E0D-4C03-93BD-2B05AD88AA26}" type="presOf" srcId="{33B6B22B-BF5D-444F-9A4A-491AC890BAFA}" destId="{BACA493C-40AB-4386-BDE2-5E3E6B5BDBF1}" srcOrd="0" destOrd="0" presId="urn:microsoft.com/office/officeart/2005/8/layout/hList6"/>
    <dgm:cxn modelId="{FAA00F08-8331-40DB-A995-46FD243FED72}" srcId="{CDE07EAD-FE96-436A-900A-C4C584A52781}" destId="{C9578354-A85C-430F-986E-A9F55F886E1D}" srcOrd="2" destOrd="0" parTransId="{CE1D196A-FB3A-404A-BA04-D027880F4F93}" sibTransId="{872317A5-61B4-4D2D-8B2F-DBD827762C46}"/>
    <dgm:cxn modelId="{879FC76A-C5BD-405C-B92E-BC733A250DBE}" srcId="{33B6B22B-BF5D-444F-9A4A-491AC890BAFA}" destId="{37F719B8-48DB-4708-8CE5-52D1AB9D10E2}" srcOrd="1" destOrd="0" parTransId="{1D6576EC-ED16-45F1-ACB4-13FF315B651B}" sibTransId="{8E6DADB8-C6EB-4D7C-B3B2-01A65AD3874A}"/>
    <dgm:cxn modelId="{76D39BEC-D17E-4C9A-9AA9-3DB672406E55}" srcId="{7100AC11-FB68-4B4D-A0FC-1FED7042FDB2}" destId="{F56B8676-644B-4F46-AE9D-A73A2CB1CFD3}" srcOrd="3" destOrd="0" parTransId="{E2E0B31C-80D6-42C5-A5AA-F002F4FBDD4A}" sibTransId="{2ED0A898-7A07-4CA9-8E7F-F05441E62D82}"/>
    <dgm:cxn modelId="{733CFAC7-1695-4B53-893E-F2A0D096E527}" type="presParOf" srcId="{EF1AE50E-B1B4-4B7B-8542-A9161A4ADB7F}" destId="{37B1D240-3047-4AAD-A8DE-F7DA5893D8FE}" srcOrd="0" destOrd="0" presId="urn:microsoft.com/office/officeart/2005/8/layout/hList6"/>
    <dgm:cxn modelId="{EBA39FDB-FDD1-4543-9068-0D569C319855}" type="presParOf" srcId="{EF1AE50E-B1B4-4B7B-8542-A9161A4ADB7F}" destId="{17C5EE4C-DB1E-4065-B5E9-5D270CF4CAAB}" srcOrd="1" destOrd="0" presId="urn:microsoft.com/office/officeart/2005/8/layout/hList6"/>
    <dgm:cxn modelId="{6A486964-D0CD-47F0-8597-58350C530C16}" type="presParOf" srcId="{EF1AE50E-B1B4-4B7B-8542-A9161A4ADB7F}" destId="{BACA493C-40AB-4386-BDE2-5E3E6B5BDBF1}" srcOrd="2" destOrd="0" presId="urn:microsoft.com/office/officeart/2005/8/layout/hList6"/>
    <dgm:cxn modelId="{EAECA4C9-E7DF-4733-88A2-E07DEA8A51AF}" type="presParOf" srcId="{EF1AE50E-B1B4-4B7B-8542-A9161A4ADB7F}" destId="{4A643D82-E260-4C3C-8500-D0D27183497A}" srcOrd="3" destOrd="0" presId="urn:microsoft.com/office/officeart/2005/8/layout/hList6"/>
    <dgm:cxn modelId="{DE1031D8-D053-41B5-B013-2DFF605B9640}" type="presParOf" srcId="{EF1AE50E-B1B4-4B7B-8542-A9161A4ADB7F}" destId="{230973EA-1D10-454F-B6D6-3A02BA4C6A4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44C535-C3C1-4840-A370-8B00C7CAF890}" type="doc">
      <dgm:prSet loTypeId="urn:microsoft.com/office/officeart/2005/8/layout/h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00AC11-FB68-4B4D-A0FC-1FED7042FDB2}">
      <dgm:prSet phldrT="[Текст]"/>
      <dgm:spPr>
        <a:gradFill rotWithShape="0">
          <a:gsLst>
            <a:gs pos="0">
              <a:srgbClr val="0070C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Лазерный УТС и лазерные технологии </a:t>
          </a:r>
          <a:endParaRPr lang="ru-RU" dirty="0"/>
        </a:p>
      </dgm:t>
    </dgm:pt>
    <dgm:pt modelId="{29965B84-9DCB-4F1B-A806-C4ABF941C7E0}" type="parTrans" cxnId="{ADFF126C-5A57-4F93-A68A-13BF2349965A}">
      <dgm:prSet/>
      <dgm:spPr/>
      <dgm:t>
        <a:bodyPr/>
        <a:lstStyle/>
        <a:p>
          <a:endParaRPr lang="ru-RU"/>
        </a:p>
      </dgm:t>
    </dgm:pt>
    <dgm:pt modelId="{7D13D13C-5107-4864-9ED9-49DADC9485D6}" type="sibTrans" cxnId="{ADFF126C-5A57-4F93-A68A-13BF2349965A}">
      <dgm:prSet/>
      <dgm:spPr/>
      <dgm:t>
        <a:bodyPr/>
        <a:lstStyle/>
        <a:p>
          <a:endParaRPr lang="ru-RU"/>
        </a:p>
      </dgm:t>
    </dgm:pt>
    <dgm:pt modelId="{33B6B22B-BF5D-444F-9A4A-491AC890BAFA}">
      <dgm:prSet phldrT="[Текст]"/>
      <dgm:spPr>
        <a:gradFill rotWithShape="0">
          <a:gsLst>
            <a:gs pos="0">
              <a:srgbClr val="2A610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Нормативная база, лицензии, кадровое и информационное обеспечение</a:t>
          </a:r>
          <a:endParaRPr lang="ru-RU" dirty="0"/>
        </a:p>
      </dgm:t>
    </dgm:pt>
    <dgm:pt modelId="{1B91CE44-45BB-41D9-9D1A-801B6554C808}" type="parTrans" cxnId="{E8498C42-E87B-4C75-807F-C81EAE6C079F}">
      <dgm:prSet/>
      <dgm:spPr/>
      <dgm:t>
        <a:bodyPr/>
        <a:lstStyle/>
        <a:p>
          <a:endParaRPr lang="ru-RU"/>
        </a:p>
      </dgm:t>
    </dgm:pt>
    <dgm:pt modelId="{40908878-6922-4FBD-A133-EB9AED10FBC3}" type="sibTrans" cxnId="{E8498C42-E87B-4C75-807F-C81EAE6C079F}">
      <dgm:prSet/>
      <dgm:spPr/>
      <dgm:t>
        <a:bodyPr/>
        <a:lstStyle/>
        <a:p>
          <a:endParaRPr lang="ru-RU"/>
        </a:p>
      </dgm:t>
    </dgm:pt>
    <dgm:pt modelId="{EF1AE50E-B1B4-4B7B-8542-A9161A4ADB7F}" type="pres">
      <dgm:prSet presAssocID="{6544C535-C3C1-4840-A370-8B00C7CAF8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B1D240-3047-4AAD-A8DE-F7DA5893D8FE}" type="pres">
      <dgm:prSet presAssocID="{7100AC11-FB68-4B4D-A0FC-1FED7042FDB2}" presName="node" presStyleLbl="node1" presStyleIdx="0" presStyleCnt="2" custLinFactX="-82048" custLinFactNeighborX="-100000" custLinFactNeighborY="31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5EE4C-DB1E-4065-B5E9-5D270CF4CAAB}" type="pres">
      <dgm:prSet presAssocID="{7D13D13C-5107-4864-9ED9-49DADC9485D6}" presName="sibTrans" presStyleCnt="0"/>
      <dgm:spPr/>
    </dgm:pt>
    <dgm:pt modelId="{BACA493C-40AB-4386-BDE2-5E3E6B5BDBF1}" type="pres">
      <dgm:prSet presAssocID="{33B6B22B-BF5D-444F-9A4A-491AC890BAF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FF126C-5A57-4F93-A68A-13BF2349965A}" srcId="{6544C535-C3C1-4840-A370-8B00C7CAF890}" destId="{7100AC11-FB68-4B4D-A0FC-1FED7042FDB2}" srcOrd="0" destOrd="0" parTransId="{29965B84-9DCB-4F1B-A806-C4ABF941C7E0}" sibTransId="{7D13D13C-5107-4864-9ED9-49DADC9485D6}"/>
    <dgm:cxn modelId="{F7AD801B-5E0D-4C03-93BD-2B05AD88AA26}" type="presOf" srcId="{33B6B22B-BF5D-444F-9A4A-491AC890BAFA}" destId="{BACA493C-40AB-4386-BDE2-5E3E6B5BDBF1}" srcOrd="0" destOrd="0" presId="urn:microsoft.com/office/officeart/2005/8/layout/hList6"/>
    <dgm:cxn modelId="{E8498C42-E87B-4C75-807F-C81EAE6C079F}" srcId="{6544C535-C3C1-4840-A370-8B00C7CAF890}" destId="{33B6B22B-BF5D-444F-9A4A-491AC890BAFA}" srcOrd="1" destOrd="0" parTransId="{1B91CE44-45BB-41D9-9D1A-801B6554C808}" sibTransId="{40908878-6922-4FBD-A133-EB9AED10FBC3}"/>
    <dgm:cxn modelId="{376400AC-C827-4E7E-AB37-5E45DC349227}" type="presOf" srcId="{6544C535-C3C1-4840-A370-8B00C7CAF890}" destId="{EF1AE50E-B1B4-4B7B-8542-A9161A4ADB7F}" srcOrd="0" destOrd="0" presId="urn:microsoft.com/office/officeart/2005/8/layout/hList6"/>
    <dgm:cxn modelId="{241CE329-C923-433C-8773-1FB041FE2FBC}" type="presOf" srcId="{7100AC11-FB68-4B4D-A0FC-1FED7042FDB2}" destId="{37B1D240-3047-4AAD-A8DE-F7DA5893D8FE}" srcOrd="0" destOrd="0" presId="urn:microsoft.com/office/officeart/2005/8/layout/hList6"/>
    <dgm:cxn modelId="{733CFAC7-1695-4B53-893E-F2A0D096E527}" type="presParOf" srcId="{EF1AE50E-B1B4-4B7B-8542-A9161A4ADB7F}" destId="{37B1D240-3047-4AAD-A8DE-F7DA5893D8FE}" srcOrd="0" destOrd="0" presId="urn:microsoft.com/office/officeart/2005/8/layout/hList6"/>
    <dgm:cxn modelId="{EBA39FDB-FDD1-4543-9068-0D569C319855}" type="presParOf" srcId="{EF1AE50E-B1B4-4B7B-8542-A9161A4ADB7F}" destId="{17C5EE4C-DB1E-4065-B5E9-5D270CF4CAAB}" srcOrd="1" destOrd="0" presId="urn:microsoft.com/office/officeart/2005/8/layout/hList6"/>
    <dgm:cxn modelId="{6A486964-D0CD-47F0-8597-58350C530C16}" type="presParOf" srcId="{EF1AE50E-B1B4-4B7B-8542-A9161A4ADB7F}" destId="{BACA493C-40AB-4386-BDE2-5E3E6B5BDBF1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1D240-3047-4AAD-A8DE-F7DA5893D8FE}">
      <dsp:nvSpPr>
        <dsp:cNvPr id="0" name=""/>
        <dsp:cNvSpPr/>
      </dsp:nvSpPr>
      <dsp:spPr>
        <a:xfrm rot="16200000">
          <a:off x="-465034" y="465034"/>
          <a:ext cx="4064000" cy="3133930"/>
        </a:xfrm>
        <a:prstGeom prst="flowChartManualOperation">
          <a:avLst/>
        </a:prstGeom>
        <a:gradFill rotWithShape="0">
          <a:gsLst>
            <a:gs pos="0">
              <a:srgbClr val="0070C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278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Базовые термоядерные технологии</a:t>
          </a:r>
          <a:endParaRPr lang="ru-RU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ИТЭР и поддерживающие эксперименты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Ключевые технологии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ДЕМО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/>
            <a:t>Безнейтронные</a:t>
          </a:r>
          <a:r>
            <a:rPr lang="ru-RU" sz="1700" kern="1200" dirty="0" smtClean="0"/>
            <a:t> реакции</a:t>
          </a:r>
          <a:endParaRPr lang="ru-RU" sz="1700" kern="1200" dirty="0"/>
        </a:p>
      </dsp:txBody>
      <dsp:txXfrm rot="5400000">
        <a:off x="1" y="812799"/>
        <a:ext cx="3133930" cy="2438400"/>
      </dsp:txXfrm>
    </dsp:sp>
    <dsp:sp modelId="{BACA493C-40AB-4386-BDE2-5E3E6B5BDBF1}">
      <dsp:nvSpPr>
        <dsp:cNvPr id="0" name=""/>
        <dsp:cNvSpPr/>
      </dsp:nvSpPr>
      <dsp:spPr>
        <a:xfrm rot="16200000">
          <a:off x="2905145" y="465034"/>
          <a:ext cx="4064000" cy="3133930"/>
        </a:xfrm>
        <a:prstGeom prst="flowChartManualOperation">
          <a:avLst/>
        </a:prstGeom>
        <a:gradFill rotWithShape="0">
          <a:gsLst>
            <a:gs pos="0">
              <a:srgbClr val="2A610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278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Гибридные технологии и системы</a:t>
          </a:r>
          <a:endParaRPr lang="ru-RU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«Зелёная ядерная энергетика»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/>
            <a:t>Трансмутация</a:t>
          </a:r>
          <a:r>
            <a:rPr lang="ru-RU" sz="1700" kern="1200" dirty="0" smtClean="0"/>
            <a:t> МА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/>
            <a:t>Бридинг</a:t>
          </a:r>
          <a:r>
            <a:rPr lang="ru-RU" sz="1700" kern="1200" dirty="0" smtClean="0"/>
            <a:t> ядерного топлива</a:t>
          </a:r>
          <a:endParaRPr lang="ru-RU" sz="1700" kern="1200" dirty="0"/>
        </a:p>
      </dsp:txBody>
      <dsp:txXfrm rot="5400000">
        <a:off x="3370180" y="812799"/>
        <a:ext cx="3133930" cy="2438400"/>
      </dsp:txXfrm>
    </dsp:sp>
    <dsp:sp modelId="{230973EA-1D10-454F-B6D6-3A02BA4C6A43}">
      <dsp:nvSpPr>
        <dsp:cNvPr id="0" name=""/>
        <dsp:cNvSpPr/>
      </dsp:nvSpPr>
      <dsp:spPr>
        <a:xfrm rot="16200000">
          <a:off x="6274120" y="465034"/>
          <a:ext cx="4064000" cy="3133930"/>
        </a:xfrm>
        <a:prstGeom prst="flowChartManualOperation">
          <a:avLst/>
        </a:prstGeom>
        <a:gradFill rotWithShape="0">
          <a:gsLst>
            <a:gs pos="0">
              <a:srgbClr val="FF00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278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Инновационные плазменные технологии</a:t>
          </a:r>
          <a:endParaRPr lang="ru-RU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Плазма и космос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Плазма и материалы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Плазменные источники</a:t>
          </a:r>
          <a:endParaRPr lang="ru-RU" sz="1700" kern="1200" dirty="0"/>
        </a:p>
      </dsp:txBody>
      <dsp:txXfrm rot="5400000">
        <a:off x="6739155" y="812799"/>
        <a:ext cx="3133930" cy="2438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1D240-3047-4AAD-A8DE-F7DA5893D8FE}">
      <dsp:nvSpPr>
        <dsp:cNvPr id="0" name=""/>
        <dsp:cNvSpPr/>
      </dsp:nvSpPr>
      <dsp:spPr>
        <a:xfrm rot="16200000">
          <a:off x="344965" y="-344965"/>
          <a:ext cx="4064000" cy="4753931"/>
        </a:xfrm>
        <a:prstGeom prst="flowChartManualOperation">
          <a:avLst/>
        </a:prstGeom>
        <a:gradFill rotWithShape="0">
          <a:gsLst>
            <a:gs pos="0">
              <a:srgbClr val="0070C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0" tIns="0" rIns="234063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Лазерный УТС и лазерные технологии </a:t>
          </a:r>
          <a:endParaRPr lang="ru-RU" sz="3700" kern="1200" dirty="0"/>
        </a:p>
      </dsp:txBody>
      <dsp:txXfrm rot="5400000">
        <a:off x="0" y="812800"/>
        <a:ext cx="4753931" cy="2438400"/>
      </dsp:txXfrm>
    </dsp:sp>
    <dsp:sp modelId="{BACA493C-40AB-4386-BDE2-5E3E6B5BDBF1}">
      <dsp:nvSpPr>
        <dsp:cNvPr id="0" name=""/>
        <dsp:cNvSpPr/>
      </dsp:nvSpPr>
      <dsp:spPr>
        <a:xfrm rot="16200000">
          <a:off x="5460383" y="-344965"/>
          <a:ext cx="4064000" cy="4753931"/>
        </a:xfrm>
        <a:prstGeom prst="flowChartManualOperation">
          <a:avLst/>
        </a:prstGeom>
        <a:gradFill rotWithShape="0">
          <a:gsLst>
            <a:gs pos="0">
              <a:srgbClr val="2A610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0" tIns="0" rIns="234063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Нормативная база, лицензии, кадровое и информационное обеспечение</a:t>
          </a:r>
          <a:endParaRPr lang="ru-RU" sz="3700" kern="1200" dirty="0"/>
        </a:p>
      </dsp:txBody>
      <dsp:txXfrm rot="5400000">
        <a:off x="5115418" y="812800"/>
        <a:ext cx="4753931" cy="243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F8B6-E674-48D9-8A72-A76287AEECC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130E6-854C-446D-856C-8976480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6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0C0A4E-4F72-4954-A413-56FC8A9608F6}" type="slidenum">
              <a:rPr lang="ru-RU" altLang="ru-RU"/>
              <a:pPr>
                <a:spcBef>
                  <a:spcPct val="0"/>
                </a:spcBef>
              </a:pPr>
              <a:t>1</a:t>
            </a:fld>
            <a:endParaRPr lang="ru-RU" altLang="ru-RU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6563" y="617538"/>
            <a:ext cx="8051801" cy="453072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327650"/>
            <a:ext cx="5926138" cy="3343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0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1801" y="293689"/>
            <a:ext cx="2233084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6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4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5623418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5A139-5750-4E79-A728-D6FD03C63A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22936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0867" y="0"/>
            <a:ext cx="2806700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8" y="0"/>
            <a:ext cx="8223249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92AE9-3447-4598-B188-9F5751EFD4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471067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BA72-4576-4D1C-9243-1EF3FA0113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443515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1" y="293689"/>
            <a:ext cx="2233084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6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4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0864430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4CB90-6E67-4310-9370-15CA4EAF41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86469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C9A8B-7123-45BA-B826-E314D985C6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40072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CDAD7-3AB1-4B2B-95AB-4510592702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47832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49314-AE43-44E5-8206-C62DACD53A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267506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BE866-8194-43A5-91A5-472873F391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421481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E8179-8DB6-48F3-9A07-3DC32A9990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04279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4CB90-6E67-4310-9370-15CA4EAF41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026699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B9D1A-78D1-4A5E-90A9-F1DCD13444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2518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65C4A-2C94-4C6C-9567-1ACBFC263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8116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5A139-5750-4E79-A728-D6FD03C63A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783569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0867" y="0"/>
            <a:ext cx="2806700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8" y="0"/>
            <a:ext cx="8223249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92AE9-3447-4598-B188-9F5751EFD4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48220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BA72-4576-4D1C-9243-1EF3FA0113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902404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457200"/>
            <a:ext cx="10972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D4F2C6E-5575-4EFB-B537-AAB502AC01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C28B5ED-E416-4333-88A5-C7738FC97F8D}" type="datetimeFigureOut">
              <a:rPr lang="ru-RU" altLang="ru-RU">
                <a:solidFill>
                  <a:srgbClr val="000000"/>
                </a:solidFill>
              </a:rPr>
              <a:pPr/>
              <a:t>25.10.2018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3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C9A8B-7123-45BA-B826-E314D985C6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34537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CDAD7-3AB1-4B2B-95AB-4510592702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57470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49314-AE43-44E5-8206-C62DACD53A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104108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BE866-8194-43A5-91A5-472873F391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15857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E8179-8DB6-48F3-9A07-3DC32A9990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937679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B9D1A-78D1-4A5E-90A9-F1DCD13444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19003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65C4A-2C94-4C6C-9567-1ACBFC263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45535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3017" y="6448426"/>
            <a:ext cx="83608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2200" b="1" i="0">
                <a:solidFill>
                  <a:schemeClr val="hlink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B3ACF47-E6DC-4738-BC09-1422F6C6D7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25538"/>
            <a:ext cx="11233149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0"/>
            <a:ext cx="10176933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9701" name="navigation8" descr="ujkm,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0674351" y="106363"/>
            <a:ext cx="1183216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913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3017" y="6448426"/>
            <a:ext cx="83608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2200" b="1" i="0">
                <a:solidFill>
                  <a:schemeClr val="hlink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B3ACF47-E6DC-4738-BC09-1422F6C6D7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25538"/>
            <a:ext cx="11233149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0"/>
            <a:ext cx="10176933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9701" name="navigation8" descr="ujkm,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674351" y="106363"/>
            <a:ext cx="1183216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627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emf"/><Relationship Id="rId5" Type="http://schemas.openxmlformats.org/officeDocument/2006/relationships/image" Target="../media/image38.jpeg"/><Relationship Id="rId10" Type="http://schemas.openxmlformats.org/officeDocument/2006/relationships/image" Target="../media/image35.emf"/><Relationship Id="rId4" Type="http://schemas.openxmlformats.org/officeDocument/2006/relationships/image" Target="../media/image37.jpe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23.pn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136775" y="2647701"/>
            <a:ext cx="83169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chemeClr val="tx2"/>
                </a:solidFill>
              </a:rPr>
              <a:t>Перспективы управляемого термоядерного синтеза</a:t>
            </a:r>
            <a:r>
              <a:rPr lang="ru-RU" altLang="ru-RU" sz="2000" b="1" dirty="0">
                <a:solidFill>
                  <a:schemeClr val="tx2"/>
                </a:solidFill>
              </a:rPr>
              <a:t/>
            </a:r>
            <a:br>
              <a:rPr lang="ru-RU" altLang="ru-RU" sz="2000" b="1" dirty="0">
                <a:solidFill>
                  <a:schemeClr val="tx2"/>
                </a:solidFill>
              </a:rPr>
            </a:br>
            <a:endParaRPr lang="ru-RU" altLang="ru-RU" sz="2000" b="1" i="1" dirty="0">
              <a:solidFill>
                <a:schemeClr val="tx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6775" y="4708525"/>
            <a:ext cx="5888038" cy="649288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ru-RU" altLang="ru-RU" sz="1800" dirty="0" smtClean="0">
                <a:solidFill>
                  <a:schemeClr val="hlink"/>
                </a:solidFill>
              </a:rPr>
              <a:t>В.И. </a:t>
            </a:r>
            <a:r>
              <a:rPr lang="ru-RU" altLang="ru-RU" sz="1800" dirty="0" err="1" smtClean="0">
                <a:solidFill>
                  <a:schemeClr val="hlink"/>
                </a:solidFill>
              </a:rPr>
              <a:t>Ильгисонис</a:t>
            </a:r>
            <a:endParaRPr lang="ru-RU" altLang="ru-RU" sz="1800" b="0" i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endParaRPr lang="ru-RU" altLang="ru-RU" sz="1800" dirty="0">
              <a:solidFill>
                <a:schemeClr val="tx2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altLang="ru-RU" sz="1800" i="1" dirty="0" smtClean="0">
                <a:solidFill>
                  <a:schemeClr val="hlink"/>
                </a:solidFill>
              </a:rPr>
              <a:t>25.10.2018</a:t>
            </a:r>
            <a:endParaRPr lang="ru-RU" altLang="ru-RU" sz="1800" i="1" dirty="0">
              <a:solidFill>
                <a:schemeClr val="hlink"/>
              </a:solidFill>
            </a:endParaRPr>
          </a:p>
        </p:txBody>
      </p:sp>
      <p:sp>
        <p:nvSpPr>
          <p:cNvPr id="4100" name="b--sw3tSuYwFh9d4syvsTVb" hidden="1"/>
          <p:cNvSpPr>
            <a:spLocks noChangeArrowheads="1"/>
          </p:cNvSpPr>
          <p:nvPr/>
        </p:nvSpPr>
        <p:spPr bwMode="auto">
          <a:xfrm>
            <a:off x="1587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/>
          </a:p>
        </p:txBody>
      </p:sp>
      <p:sp>
        <p:nvSpPr>
          <p:cNvPr id="4102" name="Rectangle 3"/>
          <p:cNvSpPr txBox="1">
            <a:spLocks noChangeArrowheads="1"/>
          </p:cNvSpPr>
          <p:nvPr/>
        </p:nvSpPr>
        <p:spPr bwMode="auto">
          <a:xfrm>
            <a:off x="3433012" y="708025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b="1" dirty="0" smtClean="0">
                <a:solidFill>
                  <a:schemeClr val="tx2"/>
                </a:solidFill>
              </a:rPr>
              <a:t>Совет </a:t>
            </a:r>
            <a:r>
              <a:rPr lang="ru-RU" altLang="ru-RU" sz="1400" b="1" dirty="0">
                <a:solidFill>
                  <a:schemeClr val="tx2"/>
                </a:solidFill>
              </a:rPr>
              <a:t>по приоритетному направлению Стратегии научно-технологического развития Российской Федерации </a:t>
            </a:r>
            <a:r>
              <a:rPr lang="ru-RU" altLang="ru-RU" sz="1400" dirty="0">
                <a:solidFill>
                  <a:schemeClr val="tx2"/>
                </a:solidFill>
              </a:rPr>
              <a:t>"Переход к экологически чистой и ресурсосберегающей </a:t>
            </a:r>
            <a:r>
              <a:rPr lang="ru-RU" altLang="ru-RU" sz="1400" dirty="0" smtClean="0">
                <a:solidFill>
                  <a:schemeClr val="tx2"/>
                </a:solidFill>
              </a:rPr>
              <a:t>энергетике, повышение эффективности добычи и глубокой переработке углеводородного сырья, формирование новых источников, способов транспортировки и хранения энергии»</a:t>
            </a:r>
            <a:endParaRPr lang="ru-RU" altLang="ru-RU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57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Прикладные плазменные </a:t>
            </a:r>
            <a:r>
              <a:rPr lang="ru-RU" altLang="ru-RU" dirty="0"/>
              <a:t>технологии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FDCDB5-3875-E24E-A48A-34A1EB9F9BB7}"/>
              </a:ext>
            </a:extLst>
          </p:cNvPr>
          <p:cNvSpPr/>
          <p:nvPr/>
        </p:nvSpPr>
        <p:spPr>
          <a:xfrm>
            <a:off x="323528" y="963710"/>
            <a:ext cx="596415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2060"/>
                </a:solidFill>
              </a:rPr>
              <a:t>Мировое годовое производство  &gt; 300 млрд </a:t>
            </a:r>
            <a:r>
              <a:rPr lang="en-US" b="1" i="0" dirty="0">
                <a:solidFill>
                  <a:srgbClr val="002060"/>
                </a:solidFill>
              </a:rPr>
              <a:t>USD </a:t>
            </a:r>
          </a:p>
          <a:p>
            <a:endParaRPr lang="en-US" sz="2000" b="0" i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Ионная имплантация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Пленочные покрытия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Микроэлектроника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Плазменные дисплеи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Плазмотроны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Медицинские технологии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Переработка отходов, очистка воды и продуктов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Источники света и излучений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Плазмохимические технологии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Конструкционные и</a:t>
            </a:r>
            <a:r>
              <a:rPr lang="en-US" sz="2000" b="0" i="0" dirty="0"/>
              <a:t> </a:t>
            </a:r>
            <a:r>
              <a:rPr lang="ru-RU" sz="2000" b="0" i="0" dirty="0"/>
              <a:t>функциональные материалы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МГД-генераторы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/>
              <a:t>Импульсная магнитная сварка и</a:t>
            </a:r>
            <a:r>
              <a:rPr lang="en-US" sz="2000" b="0" i="0" dirty="0"/>
              <a:t> </a:t>
            </a:r>
            <a:r>
              <a:rPr lang="ru-RU" sz="2000" b="0" i="0" dirty="0" err="1"/>
              <a:t>компактирование</a:t>
            </a:r>
            <a:endParaRPr lang="ru-RU" sz="2000" b="0" i="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5521A94-C9EC-6749-814F-158387B8ACFD}"/>
              </a:ext>
            </a:extLst>
          </p:cNvPr>
          <p:cNvGrpSpPr/>
          <p:nvPr/>
        </p:nvGrpSpPr>
        <p:grpSpPr>
          <a:xfrm>
            <a:off x="7222754" y="1137577"/>
            <a:ext cx="3841896" cy="5256584"/>
            <a:chOff x="4427538" y="404813"/>
            <a:chExt cx="4716462" cy="6453187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A172F2F-347E-1F43-A57B-FB608D5F9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9879" r="8626"/>
            <a:stretch>
              <a:fillRect/>
            </a:stretch>
          </p:blipFill>
          <p:spPr bwMode="auto">
            <a:xfrm>
              <a:off x="6767513" y="4943475"/>
              <a:ext cx="2376487" cy="191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C:\Documents and Settings\Andranik Sarkissian\My Documents\My Webs\NewWeb2001\Contra4.jpg">
              <a:extLst>
                <a:ext uri="{FF2B5EF4-FFF2-40B4-BE49-F238E27FC236}">
                  <a16:creationId xmlns:a16="http://schemas.microsoft.com/office/drawing/2014/main" id="{B34A911F-66CB-6545-9B24-582AD5B32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32588" y="404813"/>
              <a:ext cx="2411412" cy="160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C:\Users\toshiba\Documents\Работа\ANDREEV on Room232\Новые файлы\Спецкурсы\ФГР\Рисунки\green_tank_small.jpg">
              <a:extLst>
                <a:ext uri="{FF2B5EF4-FFF2-40B4-BE49-F238E27FC236}">
                  <a16:creationId xmlns:a16="http://schemas.microsoft.com/office/drawing/2014/main" id="{22BC27D6-3581-3742-A93C-ADA277D86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43700" y="1989138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Рисунок 10">
              <a:extLst>
                <a:ext uri="{FF2B5EF4-FFF2-40B4-BE49-F238E27FC236}">
                  <a16:creationId xmlns:a16="http://schemas.microsoft.com/office/drawing/2014/main" id="{8CEBB720-847A-CA46-925E-7AFAD7F11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t="35596" b="37859"/>
            <a:stretch>
              <a:fillRect/>
            </a:stretch>
          </p:blipFill>
          <p:spPr bwMode="auto">
            <a:xfrm>
              <a:off x="4481513" y="5013325"/>
              <a:ext cx="2322512" cy="184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ACD360A9-A6AA-B44C-AEEE-D840C0F3D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675438" y="3429000"/>
              <a:ext cx="2468562" cy="1622425"/>
            </a:xfrm>
            <a:prstGeom prst="rect">
              <a:avLst/>
            </a:prstGeom>
            <a:noFill/>
            <a:ln w="19050">
              <a:solidFill>
                <a:srgbClr val="71778F"/>
              </a:solidFill>
              <a:miter lim="800000"/>
              <a:headEnd/>
              <a:tailEnd/>
            </a:ln>
          </p:spPr>
        </p:pic>
        <p:pic>
          <p:nvPicPr>
            <p:cNvPr id="11" name="Picture 6" descr="C:\Documents and Settings\Andranik Sarkissian\My Documents\My Webs\torch2.jpg">
              <a:extLst>
                <a:ext uri="{FF2B5EF4-FFF2-40B4-BE49-F238E27FC236}">
                  <a16:creationId xmlns:a16="http://schemas.microsoft.com/office/drawing/2014/main" id="{EDAEA78F-06F2-E144-AFC2-CBA53749D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27538" y="1412875"/>
              <a:ext cx="2314575" cy="2160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2" name="Object 10">
              <a:extLst>
                <a:ext uri="{FF2B5EF4-FFF2-40B4-BE49-F238E27FC236}">
                  <a16:creationId xmlns:a16="http://schemas.microsoft.com/office/drawing/2014/main" id="{66928716-9399-D74B-A6CA-78568B34972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9197473"/>
                </p:ext>
              </p:extLst>
            </p:nvPr>
          </p:nvGraphicFramePr>
          <p:xfrm>
            <a:off x="4430713" y="3284538"/>
            <a:ext cx="2335212" cy="187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1" name="Слайд" r:id="rId9" imgW="4572139" imgH="3429123" progId="PowerPoint.Slide.8">
                    <p:embed/>
                  </p:oleObj>
                </mc:Choice>
                <mc:Fallback>
                  <p:oleObj name="Слайд" r:id="rId9" imgW="4572139" imgH="3429123" progId="PowerPoint.Slide.8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66928716-9399-D74B-A6CA-78568B34972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30713" y="3284538"/>
                          <a:ext cx="2335212" cy="187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98729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lum bright="63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182"/>
            <a:ext cx="12190531" cy="529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96" name="Text Box 32"/>
          <p:cNvSpPr txBox="1">
            <a:spLocks noChangeArrowheads="1"/>
          </p:cNvSpPr>
          <p:nvPr/>
        </p:nvSpPr>
        <p:spPr bwMode="auto">
          <a:xfrm>
            <a:off x="910167" y="86874"/>
            <a:ext cx="292193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NRC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“Kurchatov Institute”</a:t>
            </a:r>
            <a:endParaRPr kumimoji="0" lang="ru-RU" alt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15049" y="941479"/>
            <a:ext cx="10363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Tx/>
              <a:buNone/>
              <a:tabLst/>
              <a:defRPr/>
            </a:pPr>
            <a:endParaRPr kumimoji="0" lang="ru-RU" alt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E46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903791377"/>
              </p:ext>
            </p:extLst>
          </p:nvPr>
        </p:nvGraphicFramePr>
        <p:xfrm>
          <a:off x="1238216" y="1785926"/>
          <a:ext cx="987429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11010143" y="6445671"/>
            <a:ext cx="83608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9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9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ru-RU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086" y="272630"/>
            <a:ext cx="8765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kern="0" dirty="0" smtClean="0">
                <a:solidFill>
                  <a:srgbClr val="003274"/>
                </a:solidFill>
                <a:ea typeface="+mj-ea"/>
              </a:rPr>
              <a:t>Национальная программа развития УТС и плазменных технологий</a:t>
            </a:r>
            <a:endParaRPr lang="ru-RU" altLang="ru-RU" sz="2000" b="1" kern="0" dirty="0">
              <a:solidFill>
                <a:srgbClr val="003274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784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lum bright="63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182"/>
            <a:ext cx="12190531" cy="529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96" name="Text Box 32"/>
          <p:cNvSpPr txBox="1">
            <a:spLocks noChangeArrowheads="1"/>
          </p:cNvSpPr>
          <p:nvPr/>
        </p:nvSpPr>
        <p:spPr bwMode="auto">
          <a:xfrm>
            <a:off x="910167" y="86874"/>
            <a:ext cx="292193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NRC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“Kurchatov Institute”</a:t>
            </a:r>
            <a:endParaRPr kumimoji="0" lang="ru-RU" alt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15049" y="941479"/>
            <a:ext cx="10363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Tx/>
              <a:buNone/>
              <a:tabLst/>
              <a:defRPr/>
            </a:pPr>
            <a:endParaRPr kumimoji="0" lang="ru-RU" alt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E46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466439801"/>
              </p:ext>
            </p:extLst>
          </p:nvPr>
        </p:nvGraphicFramePr>
        <p:xfrm>
          <a:off x="1238216" y="1785926"/>
          <a:ext cx="987429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11010143" y="6445671"/>
            <a:ext cx="83608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9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9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ru-RU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086" y="272630"/>
            <a:ext cx="8765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kern="0" dirty="0" smtClean="0">
                <a:solidFill>
                  <a:srgbClr val="003274"/>
                </a:solidFill>
                <a:ea typeface="+mj-ea"/>
              </a:rPr>
              <a:t>Национальная программа развития УТС и плазменных технологий</a:t>
            </a:r>
            <a:endParaRPr lang="ru-RU" altLang="ru-RU" sz="2000" b="1" kern="0" dirty="0">
              <a:solidFill>
                <a:srgbClr val="003274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424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553" y="6897"/>
            <a:ext cx="7413625" cy="8810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ru-RU" sz="3600" dirty="0">
                <a:latin typeface="+mn-lt"/>
              </a:rPr>
              <a:t>PRO:</a:t>
            </a:r>
            <a:endParaRPr lang="ru-RU" altLang="ru-RU" sz="1800" dirty="0">
              <a:latin typeface="+mn-lt"/>
            </a:endParaRPr>
          </a:p>
        </p:txBody>
      </p:sp>
      <p:sp>
        <p:nvSpPr>
          <p:cNvPr id="207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0357" y="1105517"/>
            <a:ext cx="8964612" cy="4606793"/>
          </a:xfrm>
        </p:spPr>
        <p:txBody>
          <a:bodyPr/>
          <a:lstStyle/>
          <a:p>
            <a:pPr eaLnBrk="1" hangingPunct="1">
              <a:spcAft>
                <a:spcPct val="120000"/>
              </a:spcAft>
              <a:buClr>
                <a:srgbClr val="D88100"/>
              </a:buClr>
              <a:buFont typeface="Wingdings" pitchFamily="2" charset="2"/>
              <a:buBlip>
                <a:blip r:embed="rId2"/>
              </a:buBlip>
            </a:pPr>
            <a:r>
              <a:rPr lang="ru-RU" altLang="ru-RU" sz="2800" dirty="0">
                <a:solidFill>
                  <a:schemeClr val="tx2"/>
                </a:solidFill>
                <a:latin typeface="Arial" charset="0"/>
                <a:cs typeface="Arial" charset="0"/>
              </a:rPr>
              <a:t>«Все разумное – действительно»    </a:t>
            </a:r>
            <a:r>
              <a:rPr lang="ru-RU" altLang="ru-RU" sz="2800" i="1" dirty="0">
                <a:solidFill>
                  <a:schemeClr val="tx2"/>
                </a:solidFill>
                <a:latin typeface="Arial" charset="0"/>
                <a:cs typeface="Arial" charset="0"/>
              </a:rPr>
              <a:t>Г.В.Ф. Гегель</a:t>
            </a:r>
            <a:r>
              <a:rPr lang="ru-RU" altLang="ru-RU" sz="2800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spcAft>
                <a:spcPct val="120000"/>
              </a:spcAft>
              <a:buClr>
                <a:srgbClr val="D88100"/>
              </a:buClr>
              <a:buFont typeface="Wingdings" pitchFamily="2" charset="2"/>
              <a:buBlip>
                <a:blip r:embed="rId2"/>
              </a:buBlip>
            </a:pPr>
            <a:r>
              <a:rPr lang="ru-RU" altLang="ru-RU" sz="2800" dirty="0">
                <a:solidFill>
                  <a:schemeClr val="tx2"/>
                </a:solidFill>
                <a:latin typeface="Arial" charset="0"/>
                <a:cs typeface="Arial" charset="0"/>
              </a:rPr>
              <a:t>Сложная и интересная </a:t>
            </a:r>
            <a:r>
              <a:rPr lang="ru-RU" altLang="ru-RU" sz="28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физика, </a:t>
            </a:r>
          </a:p>
          <a:p>
            <a:pPr eaLnBrk="1" hangingPunct="1">
              <a:spcAft>
                <a:spcPct val="120000"/>
              </a:spcAft>
              <a:buClr>
                <a:srgbClr val="D88100"/>
              </a:buClr>
              <a:buFont typeface="Wingdings" pitchFamily="2" charset="2"/>
              <a:buBlip>
                <a:blip r:embed="rId2"/>
              </a:buBlip>
            </a:pPr>
            <a:r>
              <a:rPr lang="ru-RU" altLang="ru-RU" sz="28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Самая передовая инженерия </a:t>
            </a:r>
            <a:endParaRPr lang="en-GB" altLang="ru-RU" sz="2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spcAft>
                <a:spcPct val="120000"/>
              </a:spcAft>
              <a:buClr>
                <a:srgbClr val="D88100"/>
              </a:buClr>
              <a:buFont typeface="Wingdings" pitchFamily="2" charset="2"/>
              <a:buBlip>
                <a:blip r:embed="rId2"/>
              </a:buBlip>
            </a:pPr>
            <a:r>
              <a:rPr lang="ru-RU" altLang="ru-RU" sz="2800" dirty="0">
                <a:solidFill>
                  <a:schemeClr val="tx2"/>
                </a:solidFill>
                <a:latin typeface="Arial" charset="0"/>
                <a:cs typeface="Arial" charset="0"/>
              </a:rPr>
              <a:t>Значительные технологические выходы</a:t>
            </a:r>
            <a:endParaRPr lang="ru-RU" altLang="ru-RU" sz="28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Aft>
                <a:spcPct val="120000"/>
              </a:spcAft>
              <a:buClr>
                <a:srgbClr val="D88100"/>
              </a:buClr>
              <a:buFont typeface="Wingdings" pitchFamily="2" charset="2"/>
              <a:buBlip>
                <a:blip r:embed="rId2"/>
              </a:buBlip>
            </a:pPr>
            <a:r>
              <a:rPr lang="ru-RU" altLang="ru-RU" sz="2800" dirty="0">
                <a:solidFill>
                  <a:schemeClr val="tx2"/>
                </a:solidFill>
                <a:latin typeface="Arial" charset="0"/>
                <a:cs typeface="Arial" charset="0"/>
              </a:rPr>
              <a:t>Политическое значение  </a:t>
            </a:r>
            <a:r>
              <a:rPr lang="ru-RU" altLang="ru-RU" sz="2800" dirty="0">
                <a:solidFill>
                  <a:schemeClr val="tx2"/>
                </a:solidFill>
                <a:latin typeface="Arial" charset="0"/>
              </a:rPr>
              <a:t>                       </a:t>
            </a:r>
            <a:endParaRPr lang="en-GB" altLang="ru-RU" sz="28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83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УТС и плазменные технологии – комплексное научное направление</a:t>
            </a:r>
            <a:endParaRPr lang="ru-RU" altLang="ru-RU" dirty="0" smtClean="0"/>
          </a:p>
        </p:txBody>
      </p:sp>
      <p:sp>
        <p:nvSpPr>
          <p:cNvPr id="614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11497F8C-AAA3-4805-A519-8834579A44D6}" type="slidenum">
              <a:rPr lang="ru-RU" altLang="ru-RU" sz="2200">
                <a:solidFill>
                  <a:schemeClr val="hlink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ru-RU" altLang="ru-RU" sz="2200">
              <a:solidFill>
                <a:schemeClr val="hlink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836739" y="1331428"/>
            <a:ext cx="8964612" cy="302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Aft>
                <a:spcPct val="120000"/>
              </a:spcAft>
              <a:buClr>
                <a:srgbClr val="D88100"/>
              </a:buClr>
              <a:buFont typeface="Wingdings" pitchFamily="2" charset="2"/>
              <a:buBlip>
                <a:blip r:embed="rId4"/>
              </a:buBlip>
            </a:pPr>
            <a:r>
              <a:rPr lang="ru-RU" altLang="ru-RU" sz="2800" kern="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Наукоёмкость</a:t>
            </a:r>
            <a:endParaRPr lang="ru-RU" altLang="ru-RU" sz="2800" kern="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eaLnBrk="1" hangingPunct="1">
              <a:spcAft>
                <a:spcPct val="120000"/>
              </a:spcAft>
              <a:buClr>
                <a:srgbClr val="D88100"/>
              </a:buClr>
              <a:buFont typeface="Wingdings" pitchFamily="2" charset="2"/>
              <a:buBlip>
                <a:blip r:embed="rId4"/>
              </a:buBlip>
            </a:pPr>
            <a:r>
              <a:rPr lang="ru-RU" altLang="ru-RU" sz="2800" kern="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Междисциплинарность</a:t>
            </a:r>
            <a:endParaRPr lang="ru-RU" altLang="ru-RU" sz="2800" kern="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eaLnBrk="1" hangingPunct="1">
              <a:spcAft>
                <a:spcPct val="120000"/>
              </a:spcAft>
              <a:buClr>
                <a:srgbClr val="D88100"/>
              </a:buClr>
              <a:buFont typeface="Wingdings" pitchFamily="2" charset="2"/>
              <a:buBlip>
                <a:blip r:embed="rId4"/>
              </a:buBlip>
            </a:pPr>
            <a:r>
              <a:rPr lang="ru-RU" altLang="ru-RU" sz="2800" kern="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Межведомственность</a:t>
            </a:r>
            <a:r>
              <a:rPr lang="ru-RU" altLang="ru-RU" sz="2800" kern="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     </a:t>
            </a:r>
          </a:p>
          <a:p>
            <a:pPr marL="0" indent="0" algn="ctr" eaLnBrk="1" hangingPunct="1">
              <a:spcAft>
                <a:spcPct val="120000"/>
              </a:spcAft>
              <a:buClr>
                <a:srgbClr val="D88100"/>
              </a:buClr>
              <a:buNone/>
            </a:pPr>
            <a:r>
              <a:rPr lang="ru-RU" altLang="ru-RU" sz="2800" kern="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УТС – кандидат в КНТП</a:t>
            </a:r>
            <a:endParaRPr lang="en-GB" altLang="ru-RU" sz="2800" kern="0" dirty="0" smtClean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290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5" y="962025"/>
            <a:ext cx="11504855" cy="5393615"/>
          </a:xfrm>
          <a:prstGeom prst="rect">
            <a:avLst/>
          </a:prstGeom>
        </p:spPr>
      </p:pic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/>
              <a:t>Зачем нужен </a:t>
            </a:r>
            <a:r>
              <a:rPr lang="ru-RU" altLang="ru-RU" dirty="0" err="1"/>
              <a:t>термояд</a:t>
            </a:r>
            <a:r>
              <a:rPr lang="ru-RU" altLang="ru-RU" dirty="0"/>
              <a:t>?</a:t>
            </a:r>
          </a:p>
        </p:txBody>
      </p:sp>
      <p:sp>
        <p:nvSpPr>
          <p:cNvPr id="6246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68E6F6-BCD5-404C-9BD9-CA2A59660012}" type="slidenum">
              <a:rPr lang="ru-RU" altLang="ru-RU">
                <a:solidFill>
                  <a:srgbClr val="003274"/>
                </a:solidFill>
                <a:latin typeface="Arial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>
              <a:solidFill>
                <a:srgbClr val="003274"/>
              </a:solidFill>
              <a:latin typeface="Arial" charset="0"/>
              <a:cs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DFDE57-BA37-8A4D-B917-9473AB12AA2F}"/>
              </a:ext>
            </a:extLst>
          </p:cNvPr>
          <p:cNvSpPr/>
          <p:nvPr/>
        </p:nvSpPr>
        <p:spPr>
          <a:xfrm>
            <a:off x="624418" y="1484784"/>
            <a:ext cx="856329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Ограниченность ископаемых энергоресурсов</a:t>
            </a: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14142"/>
                </a:solidFill>
                <a:latin typeface="Arial" charset="0"/>
                <a:cs typeface="Arial" charset="0"/>
              </a:rPr>
              <a:t>В мире ежесекундно потребляется: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14142"/>
                </a:solidFill>
                <a:latin typeface="Arial" charset="0"/>
                <a:cs typeface="Arial" charset="0"/>
              </a:rPr>
              <a:t>~ 1000 </a:t>
            </a:r>
            <a:r>
              <a:rPr lang="en-US" b="1" dirty="0" err="1">
                <a:solidFill>
                  <a:srgbClr val="414142"/>
                </a:solidFill>
                <a:latin typeface="Arial" charset="0"/>
                <a:cs typeface="Arial" charset="0"/>
              </a:rPr>
              <a:t>bbl</a:t>
            </a:r>
            <a:r>
              <a:rPr lang="en-US" b="1" dirty="0">
                <a:solidFill>
                  <a:srgbClr val="414142"/>
                </a:solidFill>
                <a:latin typeface="Arial" charset="0"/>
                <a:cs typeface="Arial" charset="0"/>
              </a:rPr>
              <a:t> (0,2 </a:t>
            </a:r>
            <a:r>
              <a:rPr lang="ru-RU" b="1" dirty="0">
                <a:solidFill>
                  <a:srgbClr val="414142"/>
                </a:solidFill>
                <a:latin typeface="Arial" charset="0"/>
                <a:cs typeface="Arial" charset="0"/>
              </a:rPr>
              <a:t>млн л) нефти,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14142"/>
                </a:solidFill>
                <a:latin typeface="Arial" charset="0"/>
                <a:cs typeface="Arial" charset="0"/>
              </a:rPr>
              <a:t>~ 200 т угля</a:t>
            </a:r>
            <a:r>
              <a:rPr lang="ru-RU" b="1" dirty="0" smtClean="0">
                <a:solidFill>
                  <a:srgbClr val="414142"/>
                </a:solidFill>
                <a:latin typeface="Arial" charset="0"/>
                <a:cs typeface="Arial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414142"/>
                </a:solidFill>
                <a:latin typeface="Arial" charset="0"/>
                <a:cs typeface="Arial" charset="0"/>
              </a:rPr>
              <a:t>~ </a:t>
            </a:r>
            <a:r>
              <a:rPr lang="ru-RU" b="1" dirty="0" smtClean="0">
                <a:solidFill>
                  <a:srgbClr val="414142"/>
                </a:solidFill>
                <a:latin typeface="Arial" charset="0"/>
                <a:cs typeface="Arial" charset="0"/>
              </a:rPr>
              <a:t>2,2 т урана</a:t>
            </a: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Углеродсодержащие выбросы</a:t>
            </a: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14142"/>
                </a:solidFill>
                <a:latin typeface="Arial" charset="0"/>
                <a:cs typeface="Arial" charset="0"/>
              </a:rPr>
              <a:t>ежесекундно в атмосферу выбрасывается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14142"/>
                </a:solidFill>
                <a:latin typeface="Arial" charset="0"/>
                <a:cs typeface="Arial" charset="0"/>
              </a:rPr>
              <a:t>~ 1000 т </a:t>
            </a:r>
            <a:r>
              <a:rPr lang="ru-RU" b="1" dirty="0" smtClean="0">
                <a:solidFill>
                  <a:srgbClr val="414142"/>
                </a:solidFill>
                <a:latin typeface="Arial" charset="0"/>
                <a:cs typeface="Arial" charset="0"/>
              </a:rPr>
              <a:t>СО2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96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/>
              <a:t>Зачем нужен </a:t>
            </a:r>
            <a:r>
              <a:rPr lang="ru-RU" altLang="ru-RU" dirty="0" err="1"/>
              <a:t>термояд</a:t>
            </a:r>
            <a:r>
              <a:rPr lang="ru-RU" altLang="ru-RU" dirty="0"/>
              <a:t>?</a:t>
            </a:r>
          </a:p>
        </p:txBody>
      </p:sp>
      <p:sp>
        <p:nvSpPr>
          <p:cNvPr id="6246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68E6F6-BCD5-404C-9BD9-CA2A59660012}" type="slidenum">
              <a:rPr lang="ru-RU" altLang="ru-RU">
                <a:solidFill>
                  <a:srgbClr val="003274"/>
                </a:solidFill>
                <a:latin typeface="Arial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altLang="ru-RU">
              <a:solidFill>
                <a:srgbClr val="003274"/>
              </a:solidFill>
              <a:latin typeface="Arial" charset="0"/>
              <a:cs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EC77EC-0ECB-1A45-A468-1F5EC23C95A1}"/>
              </a:ext>
            </a:extLst>
          </p:cNvPr>
          <p:cNvSpPr/>
          <p:nvPr/>
        </p:nvSpPr>
        <p:spPr>
          <a:xfrm>
            <a:off x="1775520" y="1124744"/>
            <a:ext cx="60486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14142"/>
                </a:solidFill>
                <a:latin typeface="Arial" charset="0"/>
                <a:cs typeface="Arial" charset="0"/>
              </a:rPr>
              <a:t>Неограниченные запасы топлива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14142"/>
                </a:solidFill>
                <a:latin typeface="Arial" charset="0"/>
                <a:cs typeface="Arial" charset="0"/>
              </a:rPr>
              <a:t>Невозможность «разгона» (не цепная реакция)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14142"/>
                </a:solidFill>
                <a:latin typeface="Arial" charset="0"/>
                <a:cs typeface="Arial" charset="0"/>
              </a:rPr>
              <a:t>Возможность масштабирования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414142"/>
                </a:solidFill>
                <a:latin typeface="Arial" charset="0"/>
                <a:cs typeface="Arial" charset="0"/>
              </a:rPr>
              <a:t>Наукоемкость</a:t>
            </a: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414142"/>
                </a:solidFill>
                <a:latin typeface="Arial" charset="0"/>
                <a:cs typeface="Arial" charset="0"/>
              </a:rPr>
              <a:t>Экологичность</a:t>
            </a: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" name="Object 23">
            <a:extLst>
              <a:ext uri="{FF2B5EF4-FFF2-40B4-BE49-F238E27FC236}">
                <a16:creationId xmlns:a16="http://schemas.microsoft.com/office/drawing/2014/main" id="{BA1BCB29-4F91-7045-9CDD-8513597B264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67609" y="4149786"/>
          <a:ext cx="1296987" cy="158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Bitmap Image" r:id="rId3" imgW="4000847" imgH="4900085" progId="PBrush">
                  <p:embed/>
                </p:oleObj>
              </mc:Choice>
              <mc:Fallback>
                <p:oleObj name="Bitmap Image" r:id="rId3" imgW="4000847" imgH="4900085" progId="PBrush">
                  <p:embed/>
                  <p:pic>
                    <p:nvPicPr>
                      <p:cNvPr id="6" name="Object 23">
                        <a:extLst>
                          <a:ext uri="{FF2B5EF4-FFF2-40B4-BE49-F238E27FC236}">
                            <a16:creationId xmlns:a16="http://schemas.microsoft.com/office/drawing/2014/main" id="{BA1BCB29-4F91-7045-9CDD-8513597B26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609" y="4149786"/>
                        <a:ext cx="1296987" cy="158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4">
            <a:extLst>
              <a:ext uri="{FF2B5EF4-FFF2-40B4-BE49-F238E27FC236}">
                <a16:creationId xmlns:a16="http://schemas.microsoft.com/office/drawing/2014/main" id="{E71BADDD-C76F-0D43-98EC-D0FA11C9774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608169" y="1268761"/>
          <a:ext cx="2608263" cy="4987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Bitmap Image" r:id="rId5" imgW="3193057" imgH="6104149" progId="PBrush">
                  <p:embed/>
                </p:oleObj>
              </mc:Choice>
              <mc:Fallback>
                <p:oleObj name="Bitmap Image" r:id="rId5" imgW="3193057" imgH="6104149" progId="PBrush">
                  <p:embed/>
                  <p:pic>
                    <p:nvPicPr>
                      <p:cNvPr id="7" name="Object 24">
                        <a:extLst>
                          <a:ext uri="{FF2B5EF4-FFF2-40B4-BE49-F238E27FC236}">
                            <a16:creationId xmlns:a16="http://schemas.microsoft.com/office/drawing/2014/main" id="{E71BADDD-C76F-0D43-98EC-D0FA11C977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169" y="1268761"/>
                        <a:ext cx="2608263" cy="49878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">
            <a:extLst>
              <a:ext uri="{FF2B5EF4-FFF2-40B4-BE49-F238E27FC236}">
                <a16:creationId xmlns:a16="http://schemas.microsoft.com/office/drawing/2014/main" id="{7CC887CE-04FC-BD40-9572-9EEA44438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5868987"/>
            <a:ext cx="8151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414142"/>
                </a:solidFill>
                <a:latin typeface="Arial" charset="0"/>
                <a:cs typeface="Arial" charset="0"/>
              </a:rPr>
              <a:t>         </a:t>
            </a:r>
            <a:r>
              <a:rPr lang="en-US" altLang="ru-RU" dirty="0">
                <a:solidFill>
                  <a:srgbClr val="414142"/>
                </a:solidFill>
                <a:latin typeface="Arial" charset="0"/>
                <a:cs typeface="Arial" charset="0"/>
              </a:rPr>
              <a:t>C</a:t>
            </a:r>
            <a:r>
              <a:rPr lang="ru-RU" altLang="ru-RU" dirty="0" err="1">
                <a:solidFill>
                  <a:srgbClr val="414142"/>
                </a:solidFill>
                <a:latin typeface="Arial" charset="0"/>
                <a:cs typeface="Arial" charset="0"/>
              </a:rPr>
              <a:t>такан</a:t>
            </a:r>
            <a:r>
              <a:rPr lang="ru-RU" altLang="ru-RU" dirty="0">
                <a:solidFill>
                  <a:srgbClr val="414142"/>
                </a:solidFill>
                <a:latin typeface="Arial" charset="0"/>
                <a:cs typeface="Arial" charset="0"/>
              </a:rPr>
              <a:t> воды                                </a:t>
            </a:r>
            <a:r>
              <a:rPr lang="ru-RU" altLang="ru-RU" sz="3200" dirty="0">
                <a:solidFill>
                  <a:srgbClr val="414142"/>
                </a:solidFill>
                <a:latin typeface="Arial" charset="0"/>
                <a:cs typeface="Arial" charset="0"/>
                <a:sym typeface="Symbol" pitchFamily="18" charset="2"/>
              </a:rPr>
              <a:t>  </a:t>
            </a:r>
            <a:r>
              <a:rPr lang="ru-RU" altLang="ru-RU" dirty="0">
                <a:solidFill>
                  <a:srgbClr val="414142"/>
                </a:solidFill>
                <a:latin typeface="Arial" charset="0"/>
                <a:cs typeface="Arial" charset="0"/>
                <a:sym typeface="Symbol" pitchFamily="18" charset="2"/>
              </a:rPr>
              <a:t>       </a:t>
            </a:r>
            <a:r>
              <a:rPr lang="ru-RU" altLang="ru-RU" dirty="0">
                <a:solidFill>
                  <a:srgbClr val="414142"/>
                </a:solidFill>
                <a:latin typeface="Arial" charset="0"/>
                <a:cs typeface="Arial" charset="0"/>
              </a:rPr>
              <a:t>                200 л бензина      </a:t>
            </a:r>
            <a:endParaRPr lang="en-US" altLang="ru-RU" dirty="0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04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Простейшая реакция УТС</a:t>
            </a:r>
            <a:endParaRPr lang="ru-RU" altLang="ru-RU" dirty="0"/>
          </a:p>
        </p:txBody>
      </p:sp>
      <p:sp>
        <p:nvSpPr>
          <p:cNvPr id="6246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68E6F6-BCD5-404C-9BD9-CA2A59660012}" type="slidenum">
              <a:rPr lang="ru-RU" altLang="ru-RU" smtClean="0">
                <a:latin typeface="Arial" charset="0"/>
              </a:rPr>
              <a:pPr>
                <a:defRPr/>
              </a:pPr>
              <a:t>4</a:t>
            </a:fld>
            <a:endParaRPr lang="ru-RU" altLang="ru-RU">
              <a:latin typeface="Arial" charset="0"/>
            </a:endParaRPr>
          </a:p>
        </p:txBody>
      </p:sp>
      <p:pic>
        <p:nvPicPr>
          <p:cNvPr id="9" name="Picture 2" descr="fusion small">
            <a:extLst>
              <a:ext uri="{FF2B5EF4-FFF2-40B4-BE49-F238E27FC236}">
                <a16:creationId xmlns:a16="http://schemas.microsoft.com/office/drawing/2014/main" id="{91B20ADD-D76A-954E-8D5D-BCCECC54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5520" y="1124745"/>
            <a:ext cx="4259262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6ACC7BE5-D2A8-5F4D-AD9E-90DB2BB86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562" y="1492846"/>
            <a:ext cx="340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altLang="ru-RU"/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0FA612E2-C08F-5345-9177-2729FEC74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059" y="1648656"/>
            <a:ext cx="5755041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3600" dirty="0"/>
              <a:t>Критерий </a:t>
            </a:r>
            <a:r>
              <a:rPr lang="ru-RU" altLang="ru-RU" sz="3600" dirty="0" err="1"/>
              <a:t>Лоусона</a:t>
            </a:r>
            <a:r>
              <a:rPr lang="ru-RU" altLang="ru-RU" sz="3600" dirty="0"/>
              <a:t>:</a:t>
            </a:r>
          </a:p>
          <a:p>
            <a:pPr algn="ctr" eaLnBrk="0" hangingPunct="0"/>
            <a:endParaRPr lang="ru-RU" altLang="ru-RU" sz="3600" dirty="0"/>
          </a:p>
          <a:p>
            <a:pPr algn="ctr" eaLnBrk="0" hangingPunct="0"/>
            <a:r>
              <a:rPr lang="en-US" altLang="ru-RU" sz="3600" dirty="0"/>
              <a:t>T </a:t>
            </a:r>
            <a:r>
              <a:rPr lang="en-US" altLang="ru-RU" sz="3600" dirty="0">
                <a:sym typeface="Symbol" pitchFamily="18" charset="2"/>
              </a:rPr>
              <a:t> 10 </a:t>
            </a:r>
            <a:r>
              <a:rPr lang="ru-RU" altLang="ru-RU" sz="3600" dirty="0">
                <a:sym typeface="Symbol" pitchFamily="18" charset="2"/>
              </a:rPr>
              <a:t>кэВ</a:t>
            </a:r>
          </a:p>
          <a:p>
            <a:pPr algn="ctr" eaLnBrk="0" hangingPunct="0"/>
            <a:endParaRPr lang="ru-RU" altLang="ru-RU" sz="3600" dirty="0">
              <a:sym typeface="Symbol" pitchFamily="18" charset="2"/>
            </a:endParaRPr>
          </a:p>
          <a:p>
            <a:pPr algn="ctr" eaLnBrk="0" hangingPunct="0"/>
            <a:r>
              <a:rPr lang="en-US" altLang="ru-RU" sz="3600" dirty="0">
                <a:sym typeface="Symbol" pitchFamily="18" charset="2"/>
              </a:rPr>
              <a:t>n</a:t>
            </a:r>
            <a:r>
              <a:rPr lang="en-US" altLang="ru-RU" sz="4000" dirty="0">
                <a:sym typeface="Symbol" pitchFamily="18" charset="2"/>
              </a:rPr>
              <a:t></a:t>
            </a:r>
            <a:r>
              <a:rPr lang="en-US" altLang="ru-RU" sz="3600" dirty="0">
                <a:sym typeface="Symbol" pitchFamily="18" charset="2"/>
              </a:rPr>
              <a:t>  10</a:t>
            </a:r>
            <a:r>
              <a:rPr lang="en-US" altLang="ru-RU" sz="3600" baseline="30000" dirty="0">
                <a:sym typeface="Symbol" pitchFamily="18" charset="2"/>
              </a:rPr>
              <a:t>14</a:t>
            </a:r>
            <a:r>
              <a:rPr lang="en-US" altLang="ru-RU" sz="3600" dirty="0">
                <a:sym typeface="Symbol" pitchFamily="18" charset="2"/>
              </a:rPr>
              <a:t> c</a:t>
            </a:r>
            <a:r>
              <a:rPr lang="ru-RU" altLang="ru-RU" sz="3600" dirty="0" smtClean="0">
                <a:sym typeface="Symbol" pitchFamily="18" charset="2"/>
              </a:rPr>
              <a:t>см</a:t>
            </a:r>
            <a:r>
              <a:rPr lang="ru-RU" altLang="ru-RU" sz="3600" baseline="30000" dirty="0" smtClean="0">
                <a:sym typeface="Symbol" pitchFamily="18" charset="2"/>
              </a:rPr>
              <a:t>-3</a:t>
            </a:r>
            <a:endParaRPr lang="en-US" altLang="ru-RU" sz="3600" baseline="30000" dirty="0" smtClean="0">
              <a:sym typeface="Symbol" pitchFamily="18" charset="2"/>
            </a:endParaRPr>
          </a:p>
          <a:p>
            <a:pPr algn="ctr" eaLnBrk="0" hangingPunct="0"/>
            <a:endParaRPr lang="en-US" altLang="ru-RU" sz="3600" baseline="30000" dirty="0">
              <a:sym typeface="Symbol" pitchFamily="18" charset="2"/>
            </a:endParaRPr>
          </a:p>
          <a:p>
            <a:pPr algn="ctr" eaLnBrk="0" hangingPunct="0"/>
            <a:r>
              <a:rPr lang="en-US" altLang="ru-RU" sz="3600" dirty="0" err="1" smtClean="0">
                <a:sym typeface="Symbol" pitchFamily="18" charset="2"/>
              </a:rPr>
              <a:t>nT</a:t>
            </a:r>
            <a:r>
              <a:rPr lang="en-US" altLang="ru-RU" sz="4000" dirty="0" smtClean="0">
                <a:sym typeface="Symbol" pitchFamily="18" charset="2"/>
              </a:rPr>
              <a:t></a:t>
            </a:r>
            <a:r>
              <a:rPr lang="en-US" altLang="ru-RU" sz="3600" dirty="0" smtClean="0">
                <a:sym typeface="Symbol" pitchFamily="18" charset="2"/>
              </a:rPr>
              <a:t> </a:t>
            </a:r>
            <a:r>
              <a:rPr lang="en-US" altLang="ru-RU" sz="3600" dirty="0">
                <a:sym typeface="Symbol" pitchFamily="18" charset="2"/>
              </a:rPr>
              <a:t> </a:t>
            </a:r>
            <a:r>
              <a:rPr lang="en-US" altLang="ru-RU" sz="3600" dirty="0" smtClean="0">
                <a:sym typeface="Symbol" pitchFamily="18" charset="2"/>
              </a:rPr>
              <a:t>10</a:t>
            </a:r>
            <a:r>
              <a:rPr lang="en-US" altLang="ru-RU" sz="3600" baseline="30000" dirty="0" smtClean="0">
                <a:sym typeface="Symbol" pitchFamily="18" charset="2"/>
              </a:rPr>
              <a:t>15</a:t>
            </a:r>
            <a:r>
              <a:rPr lang="en-US" altLang="ru-RU" sz="3600" dirty="0" smtClean="0">
                <a:sym typeface="Symbol" pitchFamily="18" charset="2"/>
              </a:rPr>
              <a:t> </a:t>
            </a:r>
            <a:r>
              <a:rPr lang="ru-RU" altLang="ru-RU" sz="3600" dirty="0" smtClean="0">
                <a:sym typeface="Symbol" pitchFamily="18" charset="2"/>
              </a:rPr>
              <a:t>кэВ</a:t>
            </a:r>
            <a:r>
              <a:rPr lang="en-US" altLang="ru-RU" sz="3600" dirty="0" smtClean="0">
                <a:sym typeface="Symbol" pitchFamily="18" charset="2"/>
              </a:rPr>
              <a:t>c</a:t>
            </a:r>
            <a:r>
              <a:rPr lang="en-US" altLang="ru-RU" sz="3600" dirty="0">
                <a:sym typeface="Symbol" pitchFamily="18" charset="2"/>
              </a:rPr>
              <a:t></a:t>
            </a:r>
            <a:r>
              <a:rPr lang="ru-RU" altLang="ru-RU" sz="3600" dirty="0">
                <a:sym typeface="Symbol" pitchFamily="18" charset="2"/>
              </a:rPr>
              <a:t>см</a:t>
            </a:r>
            <a:r>
              <a:rPr lang="ru-RU" altLang="ru-RU" sz="3600" baseline="30000" dirty="0">
                <a:sym typeface="Symbol" pitchFamily="18" charset="2"/>
              </a:rPr>
              <a:t>-3</a:t>
            </a:r>
            <a:endParaRPr lang="en-US" altLang="ru-RU" sz="3600" baseline="30000" dirty="0">
              <a:sym typeface="Symbol" pitchFamily="18" charset="2"/>
            </a:endParaRPr>
          </a:p>
          <a:p>
            <a:pPr algn="ctr" eaLnBrk="0" hangingPunct="0"/>
            <a:endParaRPr lang="en-US" altLang="ru-RU" sz="3600" dirty="0">
              <a:sym typeface="Symbol" pitchFamily="18" charset="2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279577" y="4854422"/>
            <a:ext cx="5400675" cy="1548761"/>
            <a:chOff x="755576" y="4854421"/>
            <a:chExt cx="5400675" cy="1548761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EEB3F19C-032E-0E45-9F40-9EA596F57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576" y="4854421"/>
              <a:ext cx="5400675" cy="1008063"/>
              <a:chOff x="158" y="3430"/>
              <a:chExt cx="3288" cy="635"/>
            </a:xfrm>
          </p:grpSpPr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EBD49D31-7580-3F4C-B794-5133FA0F91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" y="3430"/>
                <a:ext cx="3288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GB" altLang="ru-RU" sz="4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Line 5">
                <a:extLst>
                  <a:ext uri="{FF2B5EF4-FFF2-40B4-BE49-F238E27FC236}">
                    <a16:creationId xmlns:a16="http://schemas.microsoft.com/office/drawing/2014/main" id="{A27EDEE2-842F-2340-80DE-CAAADD506B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56" y="3838"/>
                <a:ext cx="290" cy="227"/>
              </a:xfrm>
              <a:prstGeom prst="line">
                <a:avLst/>
              </a:prstGeom>
              <a:ln w="76200">
                <a:headEnd/>
                <a:tailEnd type="triangl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Line 6">
                <a:extLst>
                  <a:ext uri="{FF2B5EF4-FFF2-40B4-BE49-F238E27FC236}">
                    <a16:creationId xmlns:a16="http://schemas.microsoft.com/office/drawing/2014/main" id="{E6D8317E-1DB2-1049-BA0B-20D8D89FC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4" y="3838"/>
                <a:ext cx="361" cy="227"/>
              </a:xfrm>
              <a:prstGeom prst="line">
                <a:avLst/>
              </a:prstGeom>
              <a:ln w="76200">
                <a:headEnd/>
                <a:tailEnd type="triangl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A2C968F6-F124-5543-A37C-B3D35EE81DFF}"/>
                </a:ext>
              </a:extLst>
            </p:cNvPr>
            <p:cNvSpPr/>
            <p:nvPr/>
          </p:nvSpPr>
          <p:spPr>
            <a:xfrm>
              <a:off x="1711090" y="4945872"/>
              <a:ext cx="21723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tx2"/>
                  </a:solidFill>
                </a:rPr>
                <a:t>D+T=He + n</a:t>
              </a: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F047833-9658-2F49-B0AE-64E9FBB05EEF}"/>
                </a:ext>
              </a:extLst>
            </p:cNvPr>
            <p:cNvSpPr/>
            <p:nvPr/>
          </p:nvSpPr>
          <p:spPr>
            <a:xfrm>
              <a:off x="3184131" y="5879962"/>
              <a:ext cx="17427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chemeClr val="tx2"/>
                  </a:solidFill>
                </a:rPr>
                <a:t>14.1 </a:t>
              </a:r>
              <a:r>
                <a:rPr lang="en-US" sz="2800" dirty="0">
                  <a:solidFill>
                    <a:schemeClr val="tx2"/>
                  </a:solidFill>
                </a:rPr>
                <a:t>M</a:t>
              </a:r>
              <a:r>
                <a:rPr lang="ru-RU" sz="2800" dirty="0">
                  <a:solidFill>
                    <a:schemeClr val="tx2"/>
                  </a:solidFill>
                </a:rPr>
                <a:t>эВ</a:t>
              </a: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F8C2D29-5FCE-E64B-AFBE-AF3273A28A98}"/>
                </a:ext>
              </a:extLst>
            </p:cNvPr>
            <p:cNvSpPr/>
            <p:nvPr/>
          </p:nvSpPr>
          <p:spPr>
            <a:xfrm>
              <a:off x="890192" y="5862484"/>
              <a:ext cx="16417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tx2"/>
                  </a:solidFill>
                </a:rPr>
                <a:t>3.5 M</a:t>
              </a:r>
              <a:r>
                <a:rPr lang="ru-RU" sz="2800" dirty="0">
                  <a:solidFill>
                    <a:schemeClr val="tx2"/>
                  </a:solidFill>
                </a:rPr>
                <a:t>эВ 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2665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ИТЭР – крупнейший научный проект современности</a:t>
            </a:r>
          </a:p>
        </p:txBody>
      </p:sp>
      <p:sp>
        <p:nvSpPr>
          <p:cNvPr id="614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11497F8C-AAA3-4805-A519-8834579A44D6}" type="slidenum">
              <a:rPr lang="ru-RU" altLang="ru-RU" sz="2200">
                <a:solidFill>
                  <a:schemeClr val="hlink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ru-RU" altLang="ru-RU" sz="2200">
              <a:solidFill>
                <a:schemeClr val="hlink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5304" y="623944"/>
            <a:ext cx="7917629" cy="5658521"/>
            <a:chOff x="2724" y="1457647"/>
            <a:chExt cx="9482138" cy="4841515"/>
          </a:xfrm>
        </p:grpSpPr>
        <p:pic>
          <p:nvPicPr>
            <p:cNvPr id="5" name="Picture 2" descr="J:\0_En cours\EUROPEAN MPs 16_05\Tokamak n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465" y="2447926"/>
              <a:ext cx="7013575" cy="3383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7012" y="3227785"/>
              <a:ext cx="3111500" cy="45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Toroidal Field Coils (18)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PAs signed</a:t>
              </a:r>
              <a:endParaRPr lang="en-GB" altLang="ja-JP" sz="14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724" y="3999311"/>
              <a:ext cx="2555875" cy="45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Poloidal Field Coils (6)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PAs signed</a:t>
              </a:r>
              <a:endParaRPr lang="en-GB" altLang="ja-JP" sz="14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6460675" y="2069306"/>
              <a:ext cx="2735262" cy="414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Cryostat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1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(PA signed)</a:t>
              </a:r>
              <a:endParaRPr lang="en-GB" altLang="ja-JP" sz="11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6975025" y="3044428"/>
              <a:ext cx="2501900" cy="45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Thermal Shield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PA signed</a:t>
              </a:r>
              <a:endParaRPr lang="en-GB" altLang="ja-JP" sz="14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7224262" y="3636169"/>
              <a:ext cx="2260600" cy="45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Vacuum Vessel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PAs signed</a:t>
              </a:r>
              <a:endParaRPr lang="en-GB" altLang="ja-JP" sz="14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6749602" y="5136357"/>
              <a:ext cx="2384425" cy="45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Blanket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4 of 6 PAs signed</a:t>
              </a: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2014087" y="4923924"/>
              <a:ext cx="1490663" cy="87220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V="1">
              <a:off x="4120700" y="4815426"/>
              <a:ext cx="427037" cy="969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V="1">
              <a:off x="1769612" y="3855860"/>
              <a:ext cx="803275" cy="14231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1280662" y="2730024"/>
              <a:ext cx="498475" cy="3325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H="1" flipV="1">
              <a:off x="5617712" y="4327893"/>
              <a:ext cx="2103438" cy="90320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H="1" flipV="1">
              <a:off x="5282750" y="4766110"/>
              <a:ext cx="765175" cy="91588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5617712" y="2436940"/>
              <a:ext cx="939800" cy="29026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 flipH="1">
              <a:off x="5868537" y="3855860"/>
              <a:ext cx="1377950" cy="20713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348925" y="3531777"/>
              <a:ext cx="2155825" cy="10427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>
              <a:off x="6047925" y="3203466"/>
              <a:ext cx="1033462" cy="887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51938" y="4976813"/>
              <a:ext cx="1801813" cy="414601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In-</a:t>
              </a:r>
              <a:r>
                <a:rPr lang="en-US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Vessel</a:t>
              </a: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 Coils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1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(FDR 2015)</a:t>
              </a:r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V="1">
              <a:off x="2014087" y="4244759"/>
              <a:ext cx="1544638" cy="73270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244025" y="2294335"/>
              <a:ext cx="2647950" cy="414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Feeders (31)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1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(PA signed)</a:t>
              </a:r>
              <a:endParaRPr lang="en-GB" altLang="ja-JP" sz="11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1280662" y="2730024"/>
              <a:ext cx="2100263" cy="39030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5812978" y="5843588"/>
              <a:ext cx="1411287" cy="45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Divertor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PAs signed</a:t>
              </a:r>
            </a:p>
          </p:txBody>
        </p:sp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2772912" y="5742385"/>
              <a:ext cx="2717800" cy="45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Central Solenoid (6)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PA signed</a:t>
              </a:r>
              <a:endParaRPr lang="en-GB" altLang="ja-JP" sz="14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190050" y="5742385"/>
              <a:ext cx="2527300" cy="45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Correction Coils (18)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400">
                  <a:solidFill>
                    <a:srgbClr val="0000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PA signed</a:t>
              </a:r>
              <a:endParaRPr lang="en-GB" altLang="ja-JP" sz="14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1280662" y="2727206"/>
              <a:ext cx="2100263" cy="3917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629" tIns="40815" rIns="81629" bIns="40815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pic>
          <p:nvPicPr>
            <p:cNvPr id="30" name="Picture 5" descr="C:\Documents and Settings\Administrateur.A0A2C2765BD24BA\Bureau\euflag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71" y="3721895"/>
              <a:ext cx="429381" cy="2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14" y="4585175"/>
              <a:ext cx="509914" cy="31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5" descr="C:\Documents and Settings\Administrateur.A0A2C2765BD24BA\Bureau\euflag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71" y="4585175"/>
              <a:ext cx="476511" cy="31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929" y="5992417"/>
              <a:ext cx="420685" cy="263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8786" y="5947019"/>
              <a:ext cx="531614" cy="308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5" descr="C:\Documents and Settings\Administrateur.A0A2C2765BD24BA\Bureau\euflag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025" y="5961460"/>
              <a:ext cx="488950" cy="294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"/>
            <p:cNvPicPr preferRelativeResize="0"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915" y="5961461"/>
              <a:ext cx="417513" cy="2667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/>
            <p:cNvPicPr preferRelativeResize="0"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1702" y="3203973"/>
              <a:ext cx="470694" cy="32742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8"/>
            <p:cNvPicPr preferRelativeResize="0"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290" y="5977976"/>
              <a:ext cx="411162" cy="277723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8"/>
            <p:cNvPicPr preferRelativeResize="0"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88" y="3721895"/>
              <a:ext cx="374192" cy="25702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51" descr="C:\Documents and Settings\Administrateur.A0A2C2765BD24BA\Bureau\Untitled-6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673" y="2368156"/>
              <a:ext cx="409204" cy="313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0705" y="4086179"/>
              <a:ext cx="328586" cy="241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57" descr="C:\Documents and Settings\Administrateur.A0A2C2765BD24BA\Bureau\euflag.gif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6500" y="4076702"/>
              <a:ext cx="379414" cy="241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5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575" y="4062415"/>
              <a:ext cx="280987" cy="255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526" y="2727722"/>
              <a:ext cx="470377" cy="256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090" y="5676902"/>
              <a:ext cx="504825" cy="284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5" descr="C:\Documents and Settings\Administrateur.A0A2C2765BD24BA\Bureau\euflag.gif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037" y="5674520"/>
              <a:ext cx="476253" cy="286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/>
            <p:cNvPicPr preferRelativeResize="0"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291" y="5669757"/>
              <a:ext cx="411162" cy="291703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6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313" y="5674367"/>
              <a:ext cx="406284" cy="291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ectangle 1"/>
            <p:cNvSpPr>
              <a:spLocks noChangeArrowheads="1"/>
            </p:cNvSpPr>
            <p:nvPr/>
          </p:nvSpPr>
          <p:spPr bwMode="auto">
            <a:xfrm>
              <a:off x="65512" y="1457647"/>
              <a:ext cx="164917" cy="455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29" tIns="40815" rIns="81629" bIns="408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 sz="2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0" name="Picture 51" descr="C:\Documents and Settings\Administrateur.A0A2C2765BD24BA\Bureau\Untitled-6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4830" y="4064925"/>
              <a:ext cx="301625" cy="253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9" name="Picture 1" descr="https://www.iterrf.ru/dlya_zagruzki/Present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247" y="1464636"/>
            <a:ext cx="3960154" cy="489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801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68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2135188" y="333376"/>
            <a:ext cx="7340600" cy="531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>
                <a:solidFill>
                  <a:srgbClr val="00327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ИТЭР</a:t>
            </a:r>
            <a:r>
              <a:rPr lang="en-US" altLang="ru-RU" sz="2800" b="1">
                <a:solidFill>
                  <a:srgbClr val="00327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</a:t>
            </a:r>
            <a:r>
              <a:rPr lang="ru-RU" altLang="ru-RU" sz="2800" b="1">
                <a:solidFill>
                  <a:srgbClr val="00327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строится</a:t>
            </a:r>
            <a:endParaRPr lang="en-US" altLang="ru-RU" sz="2800">
              <a:solidFill>
                <a:srgbClr val="003274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/>
            </a:endParaRPr>
          </a:p>
        </p:txBody>
      </p:sp>
      <p:grpSp>
        <p:nvGrpSpPr>
          <p:cNvPr id="139275" name="Group 11"/>
          <p:cNvGrpSpPr>
            <a:grpSpLocks/>
          </p:cNvGrpSpPr>
          <p:nvPr/>
        </p:nvGrpSpPr>
        <p:grpSpPr bwMode="auto">
          <a:xfrm>
            <a:off x="1524001" y="1025526"/>
            <a:ext cx="9396413" cy="5832475"/>
            <a:chOff x="-2" y="646"/>
            <a:chExt cx="5762" cy="3674"/>
          </a:xfrm>
        </p:grpSpPr>
        <p:pic>
          <p:nvPicPr>
            <p:cNvPr id="139265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" y="646"/>
              <a:ext cx="5762" cy="3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274" name="Text Box 10"/>
            <p:cNvSpPr txBox="1">
              <a:spLocks noChangeArrowheads="1"/>
            </p:cNvSpPr>
            <p:nvPr/>
          </p:nvSpPr>
          <p:spPr bwMode="auto">
            <a:xfrm>
              <a:off x="0" y="4014"/>
              <a:ext cx="4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>
                  <a:solidFill>
                    <a:srgbClr val="025EA1"/>
                  </a:solidFill>
                  <a:latin typeface="Arial" charset="0"/>
                  <a:cs typeface="Arial" charset="0"/>
                </a:rPr>
                <a:t>2007</a:t>
              </a:r>
              <a:endParaRPr lang="ru-RU" b="1" i="1">
                <a:solidFill>
                  <a:srgbClr val="025EA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39273" name="Group 9"/>
          <p:cNvGrpSpPr>
            <a:grpSpLocks/>
          </p:cNvGrpSpPr>
          <p:nvPr/>
        </p:nvGrpSpPr>
        <p:grpSpPr bwMode="auto">
          <a:xfrm>
            <a:off x="1524001" y="981076"/>
            <a:ext cx="9324975" cy="5876925"/>
            <a:chOff x="0" y="543"/>
            <a:chExt cx="5874" cy="3777"/>
          </a:xfrm>
        </p:grpSpPr>
        <p:pic>
          <p:nvPicPr>
            <p:cNvPr id="139271" name="Picture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43"/>
              <a:ext cx="5874" cy="3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272" name="Text Box 8"/>
            <p:cNvSpPr txBox="1">
              <a:spLocks noChangeArrowheads="1"/>
            </p:cNvSpPr>
            <p:nvPr/>
          </p:nvSpPr>
          <p:spPr bwMode="auto">
            <a:xfrm>
              <a:off x="0" y="4014"/>
              <a:ext cx="436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>
                  <a:solidFill>
                    <a:srgbClr val="025EA1"/>
                  </a:solidFill>
                  <a:latin typeface="Arial" charset="0"/>
                  <a:cs typeface="Arial" charset="0"/>
                </a:rPr>
                <a:t>2013</a:t>
              </a:r>
              <a:endParaRPr lang="ru-RU" b="1" i="1">
                <a:solidFill>
                  <a:srgbClr val="025EA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39277" name="Group 13"/>
          <p:cNvGrpSpPr>
            <a:grpSpLocks/>
          </p:cNvGrpSpPr>
          <p:nvPr/>
        </p:nvGrpSpPr>
        <p:grpSpPr bwMode="auto">
          <a:xfrm>
            <a:off x="1524000" y="981076"/>
            <a:ext cx="9234488" cy="5876925"/>
            <a:chOff x="249" y="0"/>
            <a:chExt cx="5817" cy="3667"/>
          </a:xfrm>
        </p:grpSpPr>
        <p:pic>
          <p:nvPicPr>
            <p:cNvPr id="47107" name="Picture 3" descr="ITER-2015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9" y="0"/>
              <a:ext cx="5817" cy="3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276" name="Text Box 12"/>
            <p:cNvSpPr txBox="1">
              <a:spLocks noChangeArrowheads="1"/>
            </p:cNvSpPr>
            <p:nvPr/>
          </p:nvSpPr>
          <p:spPr bwMode="auto">
            <a:xfrm>
              <a:off x="249" y="3402"/>
              <a:ext cx="43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>
                  <a:solidFill>
                    <a:srgbClr val="025EA1"/>
                  </a:solidFill>
                  <a:latin typeface="Arial" charset="0"/>
                  <a:cs typeface="Arial" charset="0"/>
                </a:rPr>
                <a:t>2015</a:t>
              </a:r>
              <a:endParaRPr lang="ru-RU" b="1" i="1">
                <a:solidFill>
                  <a:srgbClr val="025EA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39279" name="Group 15"/>
          <p:cNvGrpSpPr>
            <a:grpSpLocks/>
          </p:cNvGrpSpPr>
          <p:nvPr/>
        </p:nvGrpSpPr>
        <p:grpSpPr bwMode="auto">
          <a:xfrm>
            <a:off x="1416050" y="908050"/>
            <a:ext cx="9251950" cy="5949950"/>
            <a:chOff x="0" y="646"/>
            <a:chExt cx="5828" cy="3674"/>
          </a:xfrm>
        </p:grpSpPr>
        <p:pic>
          <p:nvPicPr>
            <p:cNvPr id="83972" name="Picture 4" descr="ITER-2015-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" y="646"/>
              <a:ext cx="5760" cy="3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278" name="Text Box 14"/>
            <p:cNvSpPr txBox="1">
              <a:spLocks noChangeArrowheads="1"/>
            </p:cNvSpPr>
            <p:nvPr/>
          </p:nvSpPr>
          <p:spPr bwMode="auto">
            <a:xfrm>
              <a:off x="0" y="4014"/>
              <a:ext cx="43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>
                  <a:solidFill>
                    <a:srgbClr val="025EA1"/>
                  </a:solidFill>
                  <a:latin typeface="Arial" charset="0"/>
                  <a:cs typeface="Arial" charset="0"/>
                </a:rPr>
                <a:t>2016</a:t>
              </a:r>
              <a:endParaRPr lang="ru-RU" b="1" i="1">
                <a:solidFill>
                  <a:srgbClr val="025EA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39281" name="Group 17"/>
          <p:cNvGrpSpPr>
            <a:grpSpLocks/>
          </p:cNvGrpSpPr>
          <p:nvPr/>
        </p:nvGrpSpPr>
        <p:grpSpPr bwMode="auto">
          <a:xfrm>
            <a:off x="1524000" y="908050"/>
            <a:ext cx="9144000" cy="5949950"/>
            <a:chOff x="0" y="650"/>
            <a:chExt cx="5760" cy="367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650"/>
              <a:ext cx="5760" cy="3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280" name="Text Box 16"/>
            <p:cNvSpPr txBox="1">
              <a:spLocks noChangeArrowheads="1"/>
            </p:cNvSpPr>
            <p:nvPr/>
          </p:nvSpPr>
          <p:spPr bwMode="auto">
            <a:xfrm>
              <a:off x="0" y="4014"/>
              <a:ext cx="436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>
                  <a:solidFill>
                    <a:srgbClr val="025EA1"/>
                  </a:solidFill>
                  <a:latin typeface="Arial" charset="0"/>
                  <a:cs typeface="Arial" charset="0"/>
                </a:rPr>
                <a:t>2017</a:t>
              </a:r>
              <a:endParaRPr lang="ru-RU" b="1" i="1" dirty="0">
                <a:solidFill>
                  <a:srgbClr val="025EA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340727" y="923132"/>
            <a:ext cx="9762960" cy="5992811"/>
            <a:chOff x="1340727" y="923132"/>
            <a:chExt cx="9762960" cy="599281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727" y="923132"/>
              <a:ext cx="9762960" cy="5992811"/>
            </a:xfrm>
            <a:prstGeom prst="rect">
              <a:avLst/>
            </a:prstGeom>
          </p:spPr>
        </p:pic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1676400" y="6514301"/>
              <a:ext cx="6976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smtClean="0">
                  <a:solidFill>
                    <a:srgbClr val="FFFF00"/>
                  </a:solidFill>
                  <a:latin typeface="Arial" charset="0"/>
                  <a:cs typeface="Arial" charset="0"/>
                </a:rPr>
                <a:t>201</a:t>
              </a:r>
              <a:r>
                <a:rPr lang="ru-RU" b="1" i="1" dirty="0" smtClean="0">
                  <a:solidFill>
                    <a:srgbClr val="FFFF00"/>
                  </a:solidFill>
                  <a:latin typeface="Arial" charset="0"/>
                  <a:cs typeface="Arial" charset="0"/>
                </a:rPr>
                <a:t>8</a:t>
              </a:r>
              <a:endParaRPr lang="ru-RU" b="1" i="1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16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УТС как драйвер технологического развития</a:t>
            </a:r>
          </a:p>
        </p:txBody>
      </p:sp>
      <p:sp>
        <p:nvSpPr>
          <p:cNvPr id="614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11497F8C-AAA3-4805-A519-8834579A44D6}" type="slidenum">
              <a:rPr lang="ru-RU" altLang="ru-RU" sz="2200">
                <a:solidFill>
                  <a:schemeClr val="hlink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</a:t>
            </a:fld>
            <a:endParaRPr lang="ru-RU" altLang="ru-RU" sz="2200">
              <a:solidFill>
                <a:schemeClr val="hlin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829462"/>
              </p:ext>
            </p:extLst>
          </p:nvPr>
        </p:nvGraphicFramePr>
        <p:xfrm>
          <a:off x="367644" y="998494"/>
          <a:ext cx="11481455" cy="541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4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0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76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Системы ИТЭР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Результат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 </a:t>
                      </a:r>
                      <a:r>
                        <a:rPr lang="ru-RU" sz="1600" baseline="0" dirty="0" smtClean="0"/>
                        <a:t>Кооперация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1.&amp;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2.   Nb</a:t>
                      </a:r>
                      <a:r>
                        <a:rPr lang="en-US" sz="1400" baseline="-250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3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Sn 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и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 NbTi 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Сверхпроводники 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Создано производство </a:t>
                      </a:r>
                      <a:r>
                        <a:rPr lang="ru-RU" sz="1400" b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лучших в мире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низкотемпературных 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Nb</a:t>
                      </a:r>
                      <a:r>
                        <a:rPr lang="ru-RU" sz="1400" baseline="-250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3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Sn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 и 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NbTi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сверхпроводников (изготовлено 225 т)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ВНИИНМ, ТВЭЛ, ЧМЗ, ВНИИКП, ИФВЭ, НИЦ Курчатовский институт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3.   Обмотка 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PF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1 полоидального поля 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Разработана и начато изготовление сверхпроводящей полоидальной катушки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НИИЭФА, СНСЗ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4.   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Верхние патрубки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Разработана конструкция и начато изготовление верхних патрубков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НИИЭФА, М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AN Turbo Diesel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5.   Первая стенка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Разработана конструкция и начато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изготовле-ние</a:t>
                      </a: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самых </a:t>
                      </a:r>
                      <a:r>
                        <a:rPr lang="ru-RU" sz="1400" b="1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энергонапряжённых</a:t>
                      </a: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40% ПС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НИИЭФА, НИКИЭТ, ВНИИНМ, «Базальт»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6.   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Соединители модулей бланкета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Разработаны и создано производство механических и электрических соединителей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НИКИЭТ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7.   Центральная сборка дивертора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Разработаны и создано производство модулей центральной сборки дивертора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НИИЭФА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1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8.   Испытания элементов первой стенки и дивертора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Созданы стенды и начаты испытания элементов дивертора и первой стенки из России, Японии и Европейского Союза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НИИЭФА, ГНЦ РФ ТРИНИТИ, ВНИИНМ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9. Коммутирующая аппаратура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                                    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Разработаны и начато изготовление 100% коммутирующей аппаратуры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НИИЭФА,  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Siemens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10. Гиротроны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Изготовлены и испытаны </a:t>
                      </a:r>
                      <a:r>
                        <a:rPr lang="ru-RU" sz="1400" b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лучшие в мире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гиротроны (170 ГГц, &gt;1 МВт, 1000 сек)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ИПФ РАН, Гиком, НИЦ Курчатовский институт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675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УТС как драйвер технологического развития</a:t>
            </a:r>
            <a:endParaRPr lang="ru-RU" altLang="ru-RU" dirty="0" smtClean="0"/>
          </a:p>
        </p:txBody>
      </p:sp>
      <p:sp>
        <p:nvSpPr>
          <p:cNvPr id="614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11497F8C-AAA3-4805-A519-8834579A44D6}" type="slidenum">
              <a:rPr lang="ru-RU" altLang="ru-RU" sz="2200">
                <a:solidFill>
                  <a:schemeClr val="hlink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ru-RU" altLang="ru-RU" sz="2200">
              <a:solidFill>
                <a:schemeClr val="hlink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476888"/>
              </p:ext>
            </p:extLst>
          </p:nvPr>
        </p:nvGraphicFramePr>
        <p:xfrm>
          <a:off x="377070" y="962025"/>
          <a:ext cx="11472031" cy="5476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6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9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6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806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Системы ИТЭР</a:t>
                      </a:r>
                      <a:endParaRPr lang="ru-RU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Результаты </a:t>
                      </a:r>
                      <a:endParaRPr lang="ru-RU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Кооперация</a:t>
                      </a:r>
                      <a:endParaRPr lang="ru-RU" sz="18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426">
                <a:tc>
                  <a:txBody>
                    <a:bodyPr/>
                    <a:lstStyle/>
                    <a:p>
                      <a:pPr indent="-762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11. Рефлектометрия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Разработан рефлектометр / рефрактометр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УТС–Центр, НИЦ «КИ»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730">
                <a:tc>
                  <a:txBody>
                    <a:bodyPr/>
                    <a:lstStyle/>
                    <a:p>
                      <a:pPr indent="-762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12.  Анализатор атомов перезарядки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Созданы</a:t>
                      </a:r>
                      <a:r>
                        <a:rPr lang="ru-RU" sz="1400" b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лучшие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в мире анализаторы атомов, спектрометры нейтронов и гамма-квантов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ФТИ РАН, «Техноэксан» ИТЭР-Центр, НИИЭФА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730">
                <a:tc>
                  <a:txBody>
                    <a:bodyPr/>
                    <a:lstStyle/>
                    <a:p>
                      <a:pPr indent="-762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13.  Монитор потока нейтронов 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Разработаны мониторы потока нейтронов с U-235 и U-238 для управления горением 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ИТЭР-Центр, ТРИНИТИ, НИИТФА, ИЯФ СО РАН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730">
                <a:tc>
                  <a:txBody>
                    <a:bodyPr/>
                    <a:lstStyle/>
                    <a:p>
                      <a:pPr indent="-762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14. 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Томсоновское</a:t>
                      </a: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рассеяние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Созданы </a:t>
                      </a:r>
                      <a:r>
                        <a:rPr lang="ru-RU" sz="1400" b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уникальные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лазеры, первое зеркало, полихроматоры.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ФТИ РАН, «Техноэксан»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730">
                <a:tc>
                  <a:txBody>
                    <a:bodyPr/>
                    <a:lstStyle/>
                    <a:p>
                      <a:pPr indent="-762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15.  Спектроскопия водородных линий 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Создано уникальное </a:t>
                      </a:r>
                      <a:r>
                        <a:rPr lang="ru-RU" sz="1400" b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первое зеркало из монокристаллического молибдена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УТС-Центр», «Луч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», </a:t>
                      </a: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НИЦ Курчатовский институт 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730">
                <a:tc>
                  <a:txBody>
                    <a:bodyPr/>
                    <a:lstStyle/>
                    <a:p>
                      <a:pPr indent="-7620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16.  Активная спектроскопия 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Созданы </a:t>
                      </a:r>
                      <a:r>
                        <a:rPr lang="ru-RU" sz="1400" b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уникальные спектрометры, Мо первое зеркало, оптоволоконные жгуты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ИТЭР-Центр, «Солар», ТРИНИТИ, ГИПО, «Луч»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730">
                <a:tc>
                  <a:txBody>
                    <a:bodyPr/>
                    <a:lstStyle/>
                    <a:p>
                      <a:pPr indent="-762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17.  Вертикальная нейтронная камера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Созданы 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лучшие</a:t>
                      </a: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алмазные спектрометры нейтронов, U-238 камеры деления, MI-кабели.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ИТЭР-Центр, ТРИНИТИ, ИЯФ СО РАН, НИИТФА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426">
                <a:tc>
                  <a:txBody>
                    <a:bodyPr/>
                    <a:lstStyle/>
                    <a:p>
                      <a:pPr indent="-762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18. </a:t>
                      </a:r>
                      <a:r>
                        <a:rPr lang="en-US" sz="1400">
                          <a:effectLst/>
                          <a:latin typeface="Symbol"/>
                          <a:ea typeface="ＭＳ 明朝"/>
                          <a:cs typeface="Times New Roman"/>
                        </a:rPr>
                        <a:t>g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-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спектрометрия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Созданы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лучшие</a:t>
                      </a: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спектрометры </a:t>
                      </a:r>
                      <a:r>
                        <a:rPr lang="en-US" sz="1400" b="1" dirty="0">
                          <a:effectLst/>
                          <a:latin typeface="Symbol"/>
                          <a:ea typeface="SimSun-ExtB"/>
                          <a:cs typeface="Apple Symbols"/>
                        </a:rPr>
                        <a:t>g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-квантов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ФТИ РАН, «Техноэксан»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426">
                <a:tc>
                  <a:txBody>
                    <a:bodyPr/>
                    <a:lstStyle/>
                    <a:p>
                      <a:pPr indent="-762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19. ЛИФ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Созданы </a:t>
                      </a:r>
                      <a:r>
                        <a:rPr lang="ru-RU" sz="1400" b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уникальные лазеры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ФТИ РАН, «Техноэксан»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9730">
                <a:tc>
                  <a:txBody>
                    <a:bodyPr/>
                    <a:lstStyle/>
                    <a:p>
                      <a:pPr marL="3048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20. Стенды испыта-ний порт-плагов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Разработаны технологии испытания порт-плагов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«Криогенмаш»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97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21-25.    Порт-плаги    Е-11, 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U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- 2,7,8, </a:t>
                      </a:r>
                      <a:r>
                        <a:rPr lang="en-US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L</a:t>
                      </a:r>
                      <a:r>
                        <a:rPr lang="ru-RU" sz="14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-8  </a:t>
                      </a:r>
                      <a:endParaRPr lang="ru-RU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Разработаны технологии  изготовления порт-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плагов</a:t>
                      </a: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, начата интеграция диагностик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ИЯФ СО РАН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Техноэксан</a:t>
                      </a:r>
                      <a:r>
                        <a:rPr lang="ru-RU" sz="14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»</a:t>
                      </a:r>
                      <a:endParaRPr lang="ru-RU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27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Плазменные технологии – побочный продукт термоядерных исследований</a:t>
            </a:r>
            <a:endParaRPr lang="ru-RU" altLang="ru-RU" dirty="0"/>
          </a:p>
        </p:txBody>
      </p:sp>
      <p:sp>
        <p:nvSpPr>
          <p:cNvPr id="6246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68E6F6-BCD5-404C-9BD9-CA2A59660012}" type="slidenum">
              <a:rPr lang="ru-RU" altLang="ru-RU">
                <a:solidFill>
                  <a:srgbClr val="003274"/>
                </a:solidFill>
                <a:latin typeface="Arial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altLang="ru-RU">
              <a:solidFill>
                <a:srgbClr val="003274"/>
              </a:solidFill>
              <a:latin typeface="Arial" charset="0"/>
              <a:cs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3F981F-7CCC-354A-BD28-286E24757596}"/>
              </a:ext>
            </a:extLst>
          </p:cNvPr>
          <p:cNvSpPr/>
          <p:nvPr/>
        </p:nvSpPr>
        <p:spPr>
          <a:xfrm>
            <a:off x="200980" y="1189365"/>
            <a:ext cx="88393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3600" b="0" i="0" dirty="0">
                <a:solidFill>
                  <a:schemeClr val="tx2"/>
                </a:solidFill>
              </a:rPr>
              <a:t>Мощные генераторы э/м излучения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3600" b="0" i="0" dirty="0">
                <a:solidFill>
                  <a:schemeClr val="tx2"/>
                </a:solidFill>
              </a:rPr>
              <a:t>Источники потоков частиц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3600" b="0" i="0" dirty="0">
                <a:solidFill>
                  <a:schemeClr val="tx2"/>
                </a:solidFill>
              </a:rPr>
              <a:t>Плазменные ракетные </a:t>
            </a:r>
            <a:r>
              <a:rPr lang="ru-RU" altLang="ru-RU" sz="3600" b="0" i="0" dirty="0" smtClean="0">
                <a:solidFill>
                  <a:schemeClr val="tx2"/>
                </a:solidFill>
              </a:rPr>
              <a:t>двигатели</a:t>
            </a:r>
            <a:endParaRPr lang="ru-RU" altLang="ru-RU" sz="3600" b="0" i="0" dirty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3600" b="0" i="0" dirty="0">
                <a:solidFill>
                  <a:schemeClr val="tx2"/>
                </a:solidFill>
              </a:rPr>
              <a:t>МГД-генераторы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F633D27-D38A-CC40-BEA2-0B8D92EDC7BC}"/>
              </a:ext>
            </a:extLst>
          </p:cNvPr>
          <p:cNvGrpSpPr>
            <a:grpSpLocks/>
          </p:cNvGrpSpPr>
          <p:nvPr/>
        </p:nvGrpSpPr>
        <p:grpSpPr bwMode="auto">
          <a:xfrm>
            <a:off x="5246834" y="3401740"/>
            <a:ext cx="6945166" cy="2980382"/>
            <a:chOff x="1160" y="1026"/>
            <a:chExt cx="4600" cy="1974"/>
          </a:xfrm>
        </p:grpSpPr>
        <p:pic>
          <p:nvPicPr>
            <p:cNvPr id="7" name="Picture 5" descr="СПД">
              <a:extLst>
                <a:ext uri="{FF2B5EF4-FFF2-40B4-BE49-F238E27FC236}">
                  <a16:creationId xmlns:a16="http://schemas.microsoft.com/office/drawing/2014/main" id="{09D13222-A004-DE45-BA30-792EC3D29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02" y="1026"/>
              <a:ext cx="4558" cy="1879"/>
            </a:xfrm>
            <a:prstGeom prst="rect">
              <a:avLst/>
            </a:prstGeom>
            <a:noFill/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0FB5A309-93BE-2A40-8FAF-502DD0302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" y="2769"/>
              <a:ext cx="4600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i="0"/>
                <a:t>Линейка СПД производства ОКБ «Факел» (СПД-70, СПД-100, СПД-200)</a:t>
              </a:r>
              <a:r>
                <a:rPr lang="ru-RU" i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029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869</Words>
  <Application>Microsoft Office PowerPoint</Application>
  <PresentationFormat>Широкоэкранный</PresentationFormat>
  <Paragraphs>200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8" baseType="lpstr">
      <vt:lpstr>MS Mincho</vt:lpstr>
      <vt:lpstr>MS PGothic</vt:lpstr>
      <vt:lpstr>SimSun-ExtB</vt:lpstr>
      <vt:lpstr>Apple Symbols</vt:lpstr>
      <vt:lpstr>Arial</vt:lpstr>
      <vt:lpstr>Calibri</vt:lpstr>
      <vt:lpstr>Cambria</vt:lpstr>
      <vt:lpstr>Symbol</vt:lpstr>
      <vt:lpstr>Times New Roman</vt:lpstr>
      <vt:lpstr>Wingdings</vt:lpstr>
      <vt:lpstr>b-default</vt:lpstr>
      <vt:lpstr>1_b-default</vt:lpstr>
      <vt:lpstr>Bitmap Image</vt:lpstr>
      <vt:lpstr>Слайд</vt:lpstr>
      <vt:lpstr>Презентация PowerPoint</vt:lpstr>
      <vt:lpstr>Зачем нужен термояд?</vt:lpstr>
      <vt:lpstr>Зачем нужен термояд?</vt:lpstr>
      <vt:lpstr>Простейшая реакция УТС</vt:lpstr>
      <vt:lpstr>ИТЭР – крупнейший научный проект современности</vt:lpstr>
      <vt:lpstr>Презентация PowerPoint</vt:lpstr>
      <vt:lpstr>УТС как драйвер технологического развития</vt:lpstr>
      <vt:lpstr>УТС как драйвер технологического развития</vt:lpstr>
      <vt:lpstr>Плазменные технологии – побочный продукт термоядерных исследований</vt:lpstr>
      <vt:lpstr>Прикладные плазменные технологии</vt:lpstr>
      <vt:lpstr>Презентация PowerPoint</vt:lpstr>
      <vt:lpstr>Презентация PowerPoint</vt:lpstr>
      <vt:lpstr>PRO:</vt:lpstr>
      <vt:lpstr>УТС и плазменные технологии – комплексное научное направление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2018-10-24T06:05:40Z</dcterms:created>
  <dcterms:modified xsi:type="dcterms:W3CDTF">2018-10-25T06:14:48Z</dcterms:modified>
</cp:coreProperties>
</file>