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99" r:id="rId5"/>
    <p:sldMasterId id="2147488129" r:id="rId6"/>
    <p:sldMasterId id="2147488144" r:id="rId7"/>
    <p:sldMasterId id="2147491082" r:id="rId8"/>
    <p:sldMasterId id="2147491094" r:id="rId9"/>
    <p:sldMasterId id="2147491371" r:id="rId10"/>
    <p:sldMasterId id="2147492924" r:id="rId11"/>
    <p:sldMasterId id="2147492938" r:id="rId12"/>
    <p:sldMasterId id="2147492950" r:id="rId13"/>
    <p:sldMasterId id="2147495650" r:id="rId14"/>
    <p:sldMasterId id="2147496823" r:id="rId15"/>
    <p:sldMasterId id="2147499421" r:id="rId16"/>
  </p:sldMasterIdLst>
  <p:notesMasterIdLst>
    <p:notesMasterId r:id="rId47"/>
  </p:notesMasterIdLst>
  <p:handoutMasterIdLst>
    <p:handoutMasterId r:id="rId48"/>
  </p:handoutMasterIdLst>
  <p:sldIdLst>
    <p:sldId id="974" r:id="rId17"/>
    <p:sldId id="1093" r:id="rId18"/>
    <p:sldId id="1090" r:id="rId19"/>
    <p:sldId id="1109" r:id="rId20"/>
    <p:sldId id="1101" r:id="rId21"/>
    <p:sldId id="1122" r:id="rId22"/>
    <p:sldId id="1058" r:id="rId23"/>
    <p:sldId id="1123" r:id="rId24"/>
    <p:sldId id="1124" r:id="rId25"/>
    <p:sldId id="1061" r:id="rId26"/>
    <p:sldId id="1070" r:id="rId27"/>
    <p:sldId id="1071" r:id="rId28"/>
    <p:sldId id="1076" r:id="rId29"/>
    <p:sldId id="1078" r:id="rId30"/>
    <p:sldId id="1119" r:id="rId31"/>
    <p:sldId id="1083" r:id="rId32"/>
    <p:sldId id="1102" r:id="rId33"/>
    <p:sldId id="1085" r:id="rId34"/>
    <p:sldId id="1103" r:id="rId35"/>
    <p:sldId id="1098" r:id="rId36"/>
    <p:sldId id="1096" r:id="rId37"/>
    <p:sldId id="1110" r:id="rId38"/>
    <p:sldId id="1100" r:id="rId39"/>
    <p:sldId id="1094" r:id="rId40"/>
    <p:sldId id="1108" r:id="rId41"/>
    <p:sldId id="1097" r:id="rId42"/>
    <p:sldId id="1107" r:id="rId43"/>
    <p:sldId id="1111" r:id="rId44"/>
    <p:sldId id="1104" r:id="rId45"/>
    <p:sldId id="1120" r:id="rId46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ианова Марина Сергеевна" initials="АМ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CCECFF"/>
    <a:srgbClr val="00FFFF"/>
    <a:srgbClr val="9999FF"/>
    <a:srgbClr val="99CCFF"/>
    <a:srgbClr val="FFFF01"/>
    <a:srgbClr val="0066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1799" autoAdjust="0"/>
  </p:normalViewPr>
  <p:slideViewPr>
    <p:cSldViewPr>
      <p:cViewPr>
        <p:scale>
          <a:sx n="100" d="100"/>
          <a:sy n="100" d="100"/>
        </p:scale>
        <p:origin x="-189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9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1188480"/>
        <c:axId val="141198464"/>
      </c:barChart>
      <c:catAx>
        <c:axId val="141188480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141198464"/>
        <c:crosses val="autoZero"/>
        <c:auto val="1"/>
        <c:lblAlgn val="ctr"/>
        <c:lblOffset val="100"/>
        <c:noMultiLvlLbl val="0"/>
      </c:catAx>
      <c:valAx>
        <c:axId val="141198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188480"/>
        <c:crosses val="autoZero"/>
        <c:crossBetween val="between"/>
      </c:valAx>
      <c:spPr>
        <a:noFill/>
        <a:ln w="25400"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656EC-E689-45A2-B7AC-3EBA273EBD0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8567844-0BFD-4EB0-8CB5-67DB609E7EF7}">
      <dgm:prSet phldrT="[Текст]" custT="1"/>
      <dgm:spPr/>
      <dgm:t>
        <a:bodyPr/>
        <a:lstStyle/>
        <a:p>
          <a:r>
            <a:rPr lang="en-US" sz="1800" b="0" dirty="0" smtClean="0">
              <a:cs typeface="Times New Roman" pitchFamily="18" charset="0"/>
            </a:rPr>
            <a:t>1.</a:t>
          </a:r>
          <a:r>
            <a:rPr lang="ru-RU" sz="1800" b="0" dirty="0" smtClean="0">
              <a:cs typeface="Times New Roman" pitchFamily="18" charset="0"/>
            </a:rPr>
            <a:t>Традиционные  технологии позволяют убрать грубые несоответствия </a:t>
          </a:r>
          <a:endParaRPr lang="ru-RU" sz="1800" b="0" dirty="0"/>
        </a:p>
      </dgm:t>
    </dgm:pt>
    <dgm:pt modelId="{E2E63E9D-33AB-4323-ADA9-84CB48040809}" type="parTrans" cxnId="{7ECCBC93-8D66-41E9-8423-212F19F8E73E}">
      <dgm:prSet/>
      <dgm:spPr/>
      <dgm:t>
        <a:bodyPr/>
        <a:lstStyle/>
        <a:p>
          <a:endParaRPr lang="ru-RU" sz="1800"/>
        </a:p>
      </dgm:t>
    </dgm:pt>
    <dgm:pt modelId="{F6CA5321-2802-44F2-8804-A0C5F920BE91}" type="sibTrans" cxnId="{7ECCBC93-8D66-41E9-8423-212F19F8E73E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endParaRPr lang="ru-RU" sz="1800"/>
        </a:p>
      </dgm:t>
    </dgm:pt>
    <dgm:pt modelId="{1228DFA1-8F5E-425F-98B2-C3842B7B8292}">
      <dgm:prSet phldrT="[Текст]" custT="1"/>
      <dgm:spPr/>
      <dgm:t>
        <a:bodyPr/>
        <a:lstStyle/>
        <a:p>
          <a:r>
            <a:rPr lang="en-US" sz="1800" b="0" dirty="0" smtClean="0"/>
            <a:t>2. </a:t>
          </a:r>
          <a:r>
            <a:rPr lang="ru-RU" sz="1800" b="0" dirty="0" smtClean="0"/>
            <a:t>Связь «микро-мезо-макро» параметров структуры материалов, закладываемых от самого начала технологической цепочки производства</a:t>
          </a:r>
        </a:p>
      </dgm:t>
    </dgm:pt>
    <dgm:pt modelId="{048AB8A0-F365-4ED5-BD6C-70A1012CD1EE}" type="parTrans" cxnId="{D9EA1DAD-AADA-4552-9B67-EB7DF83D8707}">
      <dgm:prSet/>
      <dgm:spPr/>
      <dgm:t>
        <a:bodyPr/>
        <a:lstStyle/>
        <a:p>
          <a:endParaRPr lang="ru-RU" sz="1800"/>
        </a:p>
      </dgm:t>
    </dgm:pt>
    <dgm:pt modelId="{2B607371-730F-4FF8-88BA-9E086A0631EC}" type="sibTrans" cxnId="{D9EA1DAD-AADA-4552-9B67-EB7DF83D8707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endParaRPr lang="ru-RU" sz="1800"/>
        </a:p>
      </dgm:t>
    </dgm:pt>
    <dgm:pt modelId="{CFBDE1CD-41F7-4D81-9DF1-AB0E5E93DEDC}">
      <dgm:prSet phldrT="[Текст]" custT="1"/>
      <dgm:spPr/>
      <dgm:t>
        <a:bodyPr/>
        <a:lstStyle/>
        <a:p>
          <a:r>
            <a:rPr lang="en-US" sz="1800" b="0" dirty="0" smtClean="0"/>
            <a:t>3. </a:t>
          </a:r>
          <a:r>
            <a:rPr lang="ru-RU" sz="1800" b="0" dirty="0" smtClean="0"/>
            <a:t>Повышается роль «локальных» взаимодействий/равновесий </a:t>
          </a:r>
          <a:endParaRPr lang="en-US" sz="1800" b="0" dirty="0" smtClean="0"/>
        </a:p>
        <a:p>
          <a:r>
            <a:rPr lang="ru-RU" sz="1800" b="0" dirty="0" smtClean="0"/>
            <a:t>(Состав - концентрации + распределение;                  Структура, время и энергия)</a:t>
          </a:r>
        </a:p>
      </dgm:t>
    </dgm:pt>
    <dgm:pt modelId="{9D8E519C-3D14-4357-9842-41859DF70079}" type="parTrans" cxnId="{1BDAC767-B206-45F1-BBAB-0B1B6B164208}">
      <dgm:prSet/>
      <dgm:spPr/>
      <dgm:t>
        <a:bodyPr/>
        <a:lstStyle/>
        <a:p>
          <a:endParaRPr lang="ru-RU" sz="1800"/>
        </a:p>
      </dgm:t>
    </dgm:pt>
    <dgm:pt modelId="{51C3171D-E676-4FBD-97BC-8E050F2969A5}" type="sibTrans" cxnId="{1BDAC767-B206-45F1-BBAB-0B1B6B164208}">
      <dgm:prSet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ru-RU" sz="1800"/>
        </a:p>
      </dgm:t>
    </dgm:pt>
    <dgm:pt modelId="{48D35A65-8432-498A-9609-1D4EF3778A6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cs typeface="Times New Roman" pitchFamily="18" charset="0"/>
            </a:rPr>
            <a:t>Новые требования по надежности требуют  использования новых технологических и материаловедческих принципов</a:t>
          </a:r>
          <a:endParaRPr lang="ru-RU" sz="1800" dirty="0">
            <a:solidFill>
              <a:schemeClr val="tx1"/>
            </a:solidFill>
          </a:endParaRPr>
        </a:p>
      </dgm:t>
    </dgm:pt>
    <dgm:pt modelId="{0B933C77-464E-434C-9487-A5F6711142E0}" type="parTrans" cxnId="{1BEB94EE-0749-49B7-9C9F-25141CD4DB25}">
      <dgm:prSet/>
      <dgm:spPr/>
      <dgm:t>
        <a:bodyPr/>
        <a:lstStyle/>
        <a:p>
          <a:endParaRPr lang="ru-RU" sz="1800"/>
        </a:p>
      </dgm:t>
    </dgm:pt>
    <dgm:pt modelId="{88C9D3CD-3A10-425A-9148-1017441AFF91}" type="sibTrans" cxnId="{1BEB94EE-0749-49B7-9C9F-25141CD4DB25}">
      <dgm:prSet/>
      <dgm:spPr/>
      <dgm:t>
        <a:bodyPr/>
        <a:lstStyle/>
        <a:p>
          <a:endParaRPr lang="ru-RU" sz="1800"/>
        </a:p>
      </dgm:t>
    </dgm:pt>
    <dgm:pt modelId="{9223BDD6-1DDB-4D9B-839F-B25CD7AA4C45}" type="pres">
      <dgm:prSet presAssocID="{EE8656EC-E689-45A2-B7AC-3EBA273EBD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23366-4D28-4E41-B361-23AC060C3C96}" type="pres">
      <dgm:prSet presAssocID="{EE8656EC-E689-45A2-B7AC-3EBA273EBD03}" presName="dummyMaxCanvas" presStyleCnt="0">
        <dgm:presLayoutVars/>
      </dgm:prSet>
      <dgm:spPr/>
    </dgm:pt>
    <dgm:pt modelId="{6B4031AF-B0CA-4740-9DEF-832C5AC731D9}" type="pres">
      <dgm:prSet presAssocID="{EE8656EC-E689-45A2-B7AC-3EBA273EBD0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F4AE-B67E-42D1-997F-3742B94F1305}" type="pres">
      <dgm:prSet presAssocID="{EE8656EC-E689-45A2-B7AC-3EBA273EBD0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906DE-5E71-4446-8F2E-8218D01BA3A6}" type="pres">
      <dgm:prSet presAssocID="{EE8656EC-E689-45A2-B7AC-3EBA273EBD0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03DCE-FA74-440D-84B2-76C305186BB9}" type="pres">
      <dgm:prSet presAssocID="{EE8656EC-E689-45A2-B7AC-3EBA273EBD0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9FB71-54CB-4350-B9C4-1A9726245A29}" type="pres">
      <dgm:prSet presAssocID="{EE8656EC-E689-45A2-B7AC-3EBA273EBD03}" presName="FourConn_1-2" presStyleLbl="fgAccFollowNode1" presStyleIdx="0" presStyleCnt="3" custLinFactX="72885" custLinFactNeighborX="100000" custLinFactNeighborY="-68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14BDB-E7B2-416A-BD68-29945FDB1196}" type="pres">
      <dgm:prSet presAssocID="{EE8656EC-E689-45A2-B7AC-3EBA273EBD03}" presName="FourConn_2-3" presStyleLbl="fgAccFollowNode1" presStyleIdx="1" presStyleCnt="3" custLinFactY="-100000" custLinFactNeighborX="92426" custLinFactNeighborY="-14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C266F-F5D4-4CD9-8557-1508853B84F7}" type="pres">
      <dgm:prSet presAssocID="{EE8656EC-E689-45A2-B7AC-3EBA273EBD0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9C736-D3DA-4FB2-BD1F-D00A1A4704FC}" type="pres">
      <dgm:prSet presAssocID="{EE8656EC-E689-45A2-B7AC-3EBA273EBD0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1B042-AE1E-47AE-8CF0-FD396A2F20D3}" type="pres">
      <dgm:prSet presAssocID="{EE8656EC-E689-45A2-B7AC-3EBA273EBD0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9FF6-1751-4CD8-85C0-6C9B49277DFB}" type="pres">
      <dgm:prSet presAssocID="{EE8656EC-E689-45A2-B7AC-3EBA273EBD0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2CFF-39EE-417F-9A83-4230631FBD82}" type="pres">
      <dgm:prSet presAssocID="{EE8656EC-E689-45A2-B7AC-3EBA273EBD0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D13D7-102F-4936-9A11-EB49B96435FD}" type="presOf" srcId="{1228DFA1-8F5E-425F-98B2-C3842B7B8292}" destId="{B181B042-AE1E-47AE-8CF0-FD396A2F20D3}" srcOrd="1" destOrd="0" presId="urn:microsoft.com/office/officeart/2005/8/layout/vProcess5"/>
    <dgm:cxn modelId="{D9EA1DAD-AADA-4552-9B67-EB7DF83D8707}" srcId="{EE8656EC-E689-45A2-B7AC-3EBA273EBD03}" destId="{1228DFA1-8F5E-425F-98B2-C3842B7B8292}" srcOrd="1" destOrd="0" parTransId="{048AB8A0-F365-4ED5-BD6C-70A1012CD1EE}" sibTransId="{2B607371-730F-4FF8-88BA-9E086A0631EC}"/>
    <dgm:cxn modelId="{965D4F2B-A391-40C1-838E-C2D78CE6173B}" type="presOf" srcId="{48D35A65-8432-498A-9609-1D4EF3778A6F}" destId="{CD303DCE-FA74-440D-84B2-76C305186BB9}" srcOrd="0" destOrd="0" presId="urn:microsoft.com/office/officeart/2005/8/layout/vProcess5"/>
    <dgm:cxn modelId="{7ECCBC93-8D66-41E9-8423-212F19F8E73E}" srcId="{EE8656EC-E689-45A2-B7AC-3EBA273EBD03}" destId="{F8567844-0BFD-4EB0-8CB5-67DB609E7EF7}" srcOrd="0" destOrd="0" parTransId="{E2E63E9D-33AB-4323-ADA9-84CB48040809}" sibTransId="{F6CA5321-2802-44F2-8804-A0C5F920BE91}"/>
    <dgm:cxn modelId="{1BDAC767-B206-45F1-BBAB-0B1B6B164208}" srcId="{EE8656EC-E689-45A2-B7AC-3EBA273EBD03}" destId="{CFBDE1CD-41F7-4D81-9DF1-AB0E5E93DEDC}" srcOrd="2" destOrd="0" parTransId="{9D8E519C-3D14-4357-9842-41859DF70079}" sibTransId="{51C3171D-E676-4FBD-97BC-8E050F2969A5}"/>
    <dgm:cxn modelId="{8446F57C-F260-423F-943E-E15C40675575}" type="presOf" srcId="{51C3171D-E676-4FBD-97BC-8E050F2969A5}" destId="{C06C266F-F5D4-4CD9-8557-1508853B84F7}" srcOrd="0" destOrd="0" presId="urn:microsoft.com/office/officeart/2005/8/layout/vProcess5"/>
    <dgm:cxn modelId="{9AEB4C4E-3E29-4E89-9CD6-E56DADE5D360}" type="presOf" srcId="{F8567844-0BFD-4EB0-8CB5-67DB609E7EF7}" destId="{6B4031AF-B0CA-4740-9DEF-832C5AC731D9}" srcOrd="0" destOrd="0" presId="urn:microsoft.com/office/officeart/2005/8/layout/vProcess5"/>
    <dgm:cxn modelId="{1BEB94EE-0749-49B7-9C9F-25141CD4DB25}" srcId="{EE8656EC-E689-45A2-B7AC-3EBA273EBD03}" destId="{48D35A65-8432-498A-9609-1D4EF3778A6F}" srcOrd="3" destOrd="0" parTransId="{0B933C77-464E-434C-9487-A5F6711142E0}" sibTransId="{88C9D3CD-3A10-425A-9148-1017441AFF91}"/>
    <dgm:cxn modelId="{B63B15FC-6846-4101-92EB-BC1DA96BF76C}" type="presOf" srcId="{48D35A65-8432-498A-9609-1D4EF3778A6F}" destId="{0CF72CFF-39EE-417F-9A83-4230631FBD82}" srcOrd="1" destOrd="0" presId="urn:microsoft.com/office/officeart/2005/8/layout/vProcess5"/>
    <dgm:cxn modelId="{33648985-0865-4E62-80A1-EDABFB60AA04}" type="presOf" srcId="{1228DFA1-8F5E-425F-98B2-C3842B7B8292}" destId="{E84FF4AE-B67E-42D1-997F-3742B94F1305}" srcOrd="0" destOrd="0" presId="urn:microsoft.com/office/officeart/2005/8/layout/vProcess5"/>
    <dgm:cxn modelId="{CCD68EE1-D331-4A90-8150-33B77DF1E17D}" type="presOf" srcId="{F8567844-0BFD-4EB0-8CB5-67DB609E7EF7}" destId="{DEA9C736-D3DA-4FB2-BD1F-D00A1A4704FC}" srcOrd="1" destOrd="0" presId="urn:microsoft.com/office/officeart/2005/8/layout/vProcess5"/>
    <dgm:cxn modelId="{EF7846B6-2835-45AB-8D22-20F630F15F8A}" type="presOf" srcId="{F6CA5321-2802-44F2-8804-A0C5F920BE91}" destId="{A3D9FB71-54CB-4350-B9C4-1A9726245A29}" srcOrd="0" destOrd="0" presId="urn:microsoft.com/office/officeart/2005/8/layout/vProcess5"/>
    <dgm:cxn modelId="{B10ADA79-3C86-4A50-98FA-761F087342FE}" type="presOf" srcId="{2B607371-730F-4FF8-88BA-9E086A0631EC}" destId="{8C214BDB-E7B2-416A-BD68-29945FDB1196}" srcOrd="0" destOrd="0" presId="urn:microsoft.com/office/officeart/2005/8/layout/vProcess5"/>
    <dgm:cxn modelId="{1864F6BB-7919-416A-91DE-21C18A03230F}" type="presOf" srcId="{CFBDE1CD-41F7-4D81-9DF1-AB0E5E93DEDC}" destId="{AFD906DE-5E71-4446-8F2E-8218D01BA3A6}" srcOrd="0" destOrd="0" presId="urn:microsoft.com/office/officeart/2005/8/layout/vProcess5"/>
    <dgm:cxn modelId="{E3DE612C-75B1-4C3A-A6FC-1747564FA28C}" type="presOf" srcId="{EE8656EC-E689-45A2-B7AC-3EBA273EBD03}" destId="{9223BDD6-1DDB-4D9B-839F-B25CD7AA4C45}" srcOrd="0" destOrd="0" presId="urn:microsoft.com/office/officeart/2005/8/layout/vProcess5"/>
    <dgm:cxn modelId="{FFCBC41A-67BF-4FC6-9188-DD3D7C24A3AB}" type="presOf" srcId="{CFBDE1CD-41F7-4D81-9DF1-AB0E5E93DEDC}" destId="{95909FF6-1751-4CD8-85C0-6C9B49277DFB}" srcOrd="1" destOrd="0" presId="urn:microsoft.com/office/officeart/2005/8/layout/vProcess5"/>
    <dgm:cxn modelId="{14383CCE-1993-47B7-95C4-F9411174C1BF}" type="presParOf" srcId="{9223BDD6-1DDB-4D9B-839F-B25CD7AA4C45}" destId="{BB423366-4D28-4E41-B361-23AC060C3C96}" srcOrd="0" destOrd="0" presId="urn:microsoft.com/office/officeart/2005/8/layout/vProcess5"/>
    <dgm:cxn modelId="{1420C197-A8DB-40E6-A6F4-EF4766C71A2B}" type="presParOf" srcId="{9223BDD6-1DDB-4D9B-839F-B25CD7AA4C45}" destId="{6B4031AF-B0CA-4740-9DEF-832C5AC731D9}" srcOrd="1" destOrd="0" presId="urn:microsoft.com/office/officeart/2005/8/layout/vProcess5"/>
    <dgm:cxn modelId="{88EED65E-50F1-45E3-B4C4-8FB7CFF17E1E}" type="presParOf" srcId="{9223BDD6-1DDB-4D9B-839F-B25CD7AA4C45}" destId="{E84FF4AE-B67E-42D1-997F-3742B94F1305}" srcOrd="2" destOrd="0" presId="urn:microsoft.com/office/officeart/2005/8/layout/vProcess5"/>
    <dgm:cxn modelId="{24D734F9-A244-4D1A-8683-866BBDD05A04}" type="presParOf" srcId="{9223BDD6-1DDB-4D9B-839F-B25CD7AA4C45}" destId="{AFD906DE-5E71-4446-8F2E-8218D01BA3A6}" srcOrd="3" destOrd="0" presId="urn:microsoft.com/office/officeart/2005/8/layout/vProcess5"/>
    <dgm:cxn modelId="{B023B39F-02AC-42DE-BFE8-F71BBBE4BF0A}" type="presParOf" srcId="{9223BDD6-1DDB-4D9B-839F-B25CD7AA4C45}" destId="{CD303DCE-FA74-440D-84B2-76C305186BB9}" srcOrd="4" destOrd="0" presId="urn:microsoft.com/office/officeart/2005/8/layout/vProcess5"/>
    <dgm:cxn modelId="{542745CB-680F-4F85-B8B2-5058DE421051}" type="presParOf" srcId="{9223BDD6-1DDB-4D9B-839F-B25CD7AA4C45}" destId="{A3D9FB71-54CB-4350-B9C4-1A9726245A29}" srcOrd="5" destOrd="0" presId="urn:microsoft.com/office/officeart/2005/8/layout/vProcess5"/>
    <dgm:cxn modelId="{BA56D738-5EA9-4CB2-BBEB-7B75C653FE38}" type="presParOf" srcId="{9223BDD6-1DDB-4D9B-839F-B25CD7AA4C45}" destId="{8C214BDB-E7B2-416A-BD68-29945FDB1196}" srcOrd="6" destOrd="0" presId="urn:microsoft.com/office/officeart/2005/8/layout/vProcess5"/>
    <dgm:cxn modelId="{D542DE31-CA5D-4729-A298-66C9F748617E}" type="presParOf" srcId="{9223BDD6-1DDB-4D9B-839F-B25CD7AA4C45}" destId="{C06C266F-F5D4-4CD9-8557-1508853B84F7}" srcOrd="7" destOrd="0" presId="urn:microsoft.com/office/officeart/2005/8/layout/vProcess5"/>
    <dgm:cxn modelId="{233F5CFD-4DA9-488F-A838-66097D86DDB0}" type="presParOf" srcId="{9223BDD6-1DDB-4D9B-839F-B25CD7AA4C45}" destId="{DEA9C736-D3DA-4FB2-BD1F-D00A1A4704FC}" srcOrd="8" destOrd="0" presId="urn:microsoft.com/office/officeart/2005/8/layout/vProcess5"/>
    <dgm:cxn modelId="{A33374A6-E416-4599-8C74-DDF5C779EEDE}" type="presParOf" srcId="{9223BDD6-1DDB-4D9B-839F-B25CD7AA4C45}" destId="{B181B042-AE1E-47AE-8CF0-FD396A2F20D3}" srcOrd="9" destOrd="0" presId="urn:microsoft.com/office/officeart/2005/8/layout/vProcess5"/>
    <dgm:cxn modelId="{F6D9FD6A-652F-4D45-884D-30204112C078}" type="presParOf" srcId="{9223BDD6-1DDB-4D9B-839F-B25CD7AA4C45}" destId="{95909FF6-1751-4CD8-85C0-6C9B49277DFB}" srcOrd="10" destOrd="0" presId="urn:microsoft.com/office/officeart/2005/8/layout/vProcess5"/>
    <dgm:cxn modelId="{85B11E8C-AC1C-468F-840A-19AAF6B5F058}" type="presParOf" srcId="{9223BDD6-1DDB-4D9B-839F-B25CD7AA4C45}" destId="{0CF72CFF-39EE-417F-9A83-4230631FBD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DAEE2-A1B0-4D99-BF7B-0D92E38BBE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0D9E0-3BE0-47CE-896B-B30B589ACEAD}">
      <dgm:prSet phldrT="[Текст]" custT="1"/>
      <dgm:spPr>
        <a:solidFill>
          <a:schemeClr val="bg1"/>
        </a:solidFill>
        <a:ln w="3175"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Замена</a:t>
          </a:r>
          <a:r>
            <a:rPr lang="en-US" sz="1200" b="1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карбидных частиц </a:t>
          </a:r>
          <a:r>
            <a:rPr lang="en-US" sz="1200" b="1" dirty="0" smtClean="0">
              <a:solidFill>
                <a:schemeClr val="tx2"/>
              </a:solidFill>
              <a:cs typeface="Times New Roman" charset="0"/>
            </a:rPr>
            <a:t>M</a:t>
          </a:r>
          <a:r>
            <a:rPr lang="en-US" sz="1200" b="1" baseline="-25000" dirty="0" smtClean="0">
              <a:solidFill>
                <a:schemeClr val="tx2"/>
              </a:solidFill>
              <a:cs typeface="Times New Roman" charset="0"/>
            </a:rPr>
            <a:t>23</a:t>
          </a:r>
          <a:r>
            <a:rPr lang="en-US" sz="1200" b="1" dirty="0" smtClean="0">
              <a:solidFill>
                <a:schemeClr val="tx2"/>
              </a:solidFill>
              <a:cs typeface="Times New Roman" charset="0"/>
            </a:rPr>
            <a:t>C</a:t>
          </a:r>
          <a:r>
            <a:rPr lang="en-US" sz="1200" b="1" baseline="-25000" dirty="0" smtClean="0">
              <a:solidFill>
                <a:schemeClr val="tx2"/>
              </a:solidFill>
              <a:cs typeface="Times New Roman" charset="0"/>
            </a:rPr>
            <a:t>6</a:t>
          </a:r>
          <a:r>
            <a:rPr lang="ru-RU" sz="1200" b="1" baseline="-250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(снижение содержания С)</a:t>
          </a:r>
          <a:r>
            <a:rPr lang="ru-RU" sz="1200" b="1" baseline="-250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частицами </a:t>
          </a:r>
          <a:r>
            <a:rPr lang="en-US" sz="1200" b="1" dirty="0" smtClean="0">
              <a:solidFill>
                <a:schemeClr val="tx2"/>
              </a:solidFill>
              <a:cs typeface="Times New Roman" charset="0"/>
            </a:rPr>
            <a:t>MN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 (легирование азотом), устойчивыми при Т=650</a:t>
          </a:r>
          <a:r>
            <a:rPr lang="ru-RU" sz="1200" b="1" baseline="30000" dirty="0" smtClean="0">
              <a:solidFill>
                <a:schemeClr val="tx2"/>
              </a:solidFill>
              <a:cs typeface="Times New Roman" charset="0"/>
            </a:rPr>
            <a:t>0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С .</a:t>
          </a:r>
          <a:endParaRPr lang="ru-RU" sz="1200" b="1" dirty="0">
            <a:solidFill>
              <a:schemeClr val="tx2"/>
            </a:solidFill>
          </a:endParaRPr>
        </a:p>
      </dgm:t>
    </dgm:pt>
    <dgm:pt modelId="{599D7C64-C751-416B-8D4F-5FAE89261E42}" type="parTrans" cxnId="{7A816538-36E9-4FEC-ACBB-BC195A22AD4A}">
      <dgm:prSet/>
      <dgm:spPr/>
      <dgm:t>
        <a:bodyPr/>
        <a:lstStyle/>
        <a:p>
          <a:endParaRPr lang="ru-RU" sz="1200"/>
        </a:p>
      </dgm:t>
    </dgm:pt>
    <dgm:pt modelId="{63039F5B-8093-4ABD-A9FD-D84A9AC8BAC4}" type="sibTrans" cxnId="{7A816538-36E9-4FEC-ACBB-BC195A22AD4A}">
      <dgm:prSet/>
      <dgm:spPr/>
      <dgm:t>
        <a:bodyPr/>
        <a:lstStyle/>
        <a:p>
          <a:endParaRPr lang="ru-RU" sz="1200"/>
        </a:p>
      </dgm:t>
    </dgm:pt>
    <dgm:pt modelId="{32869444-74BB-4D8D-95EF-78B341FBEFA0}">
      <dgm:prSet phldrT="[Текст]" custT="1"/>
      <dgm:spPr>
        <a:solidFill>
          <a:schemeClr val="bg1"/>
        </a:solidFill>
        <a:ln w="3175"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</a:rPr>
            <a:t>Упрочнение границ зерен и уменьшение скорости коагуляции карбидов М</a:t>
          </a:r>
          <a:r>
            <a:rPr lang="ru-RU" sz="1200" b="1" baseline="-25000" dirty="0" smtClean="0">
              <a:solidFill>
                <a:schemeClr val="tx2"/>
              </a:solidFill>
            </a:rPr>
            <a:t>23</a:t>
          </a:r>
          <a:r>
            <a:rPr lang="ru-RU" sz="1200" b="1" dirty="0" smtClean="0">
              <a:solidFill>
                <a:schemeClr val="tx2"/>
              </a:solidFill>
            </a:rPr>
            <a:t>С</a:t>
          </a:r>
          <a:r>
            <a:rPr lang="ru-RU" sz="1200" b="1" baseline="-25000" dirty="0" smtClean="0">
              <a:solidFill>
                <a:schemeClr val="tx2"/>
              </a:solidFill>
            </a:rPr>
            <a:t>6</a:t>
          </a:r>
          <a:r>
            <a:rPr lang="ru-RU" sz="1200" b="1" dirty="0" smtClean="0">
              <a:solidFill>
                <a:schemeClr val="tx2"/>
              </a:solidFill>
            </a:rPr>
            <a:t> за счет микролегирование бором</a:t>
          </a:r>
          <a:endParaRPr lang="ru-RU" sz="1200" b="1" dirty="0">
            <a:solidFill>
              <a:schemeClr val="tx2"/>
            </a:solidFill>
          </a:endParaRPr>
        </a:p>
      </dgm:t>
    </dgm:pt>
    <dgm:pt modelId="{77B41A17-8EF5-4D35-9BC6-B6F54FC0D723}" type="parTrans" cxnId="{5118DFEE-FE8A-404F-904D-E4BE75F018A2}">
      <dgm:prSet/>
      <dgm:spPr/>
      <dgm:t>
        <a:bodyPr/>
        <a:lstStyle/>
        <a:p>
          <a:endParaRPr lang="ru-RU" sz="1200"/>
        </a:p>
      </dgm:t>
    </dgm:pt>
    <dgm:pt modelId="{FE2BC0D6-BEB6-469B-A517-36D3E3DEA2D0}" type="sibTrans" cxnId="{5118DFEE-FE8A-404F-904D-E4BE75F018A2}">
      <dgm:prSet/>
      <dgm:spPr/>
      <dgm:t>
        <a:bodyPr/>
        <a:lstStyle/>
        <a:p>
          <a:endParaRPr lang="ru-RU" sz="1200"/>
        </a:p>
      </dgm:t>
    </dgm:pt>
    <dgm:pt modelId="{8B029931-C53E-4BF7-B233-718C6808389E}">
      <dgm:prSet custT="1"/>
      <dgm:spPr>
        <a:solidFill>
          <a:schemeClr val="bg1"/>
        </a:solidFill>
        <a:ln w="3175"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Снижение диффузионной подвижности элементов</a:t>
          </a:r>
          <a:r>
            <a:rPr lang="en-US" sz="1200" b="1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dirty="0" smtClean="0">
              <a:solidFill>
                <a:schemeClr val="tx2"/>
              </a:solidFill>
              <a:cs typeface="Times New Roman" charset="0"/>
            </a:rPr>
            <a:t>упрочняющих фаз (легирование кобальтом)</a:t>
          </a:r>
          <a:endParaRPr lang="ru-RU" sz="1200" b="1" dirty="0">
            <a:solidFill>
              <a:schemeClr val="tx2"/>
            </a:solidFill>
          </a:endParaRPr>
        </a:p>
      </dgm:t>
    </dgm:pt>
    <dgm:pt modelId="{CC97A0F4-6AA8-44A9-AAFC-32295EA57CA5}" type="parTrans" cxnId="{F9711FE8-C00C-476B-A345-248ABFCEEAB4}">
      <dgm:prSet/>
      <dgm:spPr/>
      <dgm:t>
        <a:bodyPr/>
        <a:lstStyle/>
        <a:p>
          <a:endParaRPr lang="ru-RU" sz="1200"/>
        </a:p>
      </dgm:t>
    </dgm:pt>
    <dgm:pt modelId="{DF865344-5328-4B42-B51F-7F80B772F76B}" type="sibTrans" cxnId="{F9711FE8-C00C-476B-A345-248ABFCEEAB4}">
      <dgm:prSet/>
      <dgm:spPr/>
      <dgm:t>
        <a:bodyPr/>
        <a:lstStyle/>
        <a:p>
          <a:endParaRPr lang="ru-RU" sz="1200"/>
        </a:p>
      </dgm:t>
    </dgm:pt>
    <dgm:pt modelId="{65C59EB8-2E3B-4DFB-A46C-D1ED90D4ED24}" type="pres">
      <dgm:prSet presAssocID="{625DAEE2-A1B0-4D99-BF7B-0D92E38BB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34B69-501E-49C0-9038-18D27CAD0106}" type="pres">
      <dgm:prSet presAssocID="{1EE0D9E0-3BE0-47CE-896B-B30B589ACEAD}" presName="parentText" presStyleLbl="node1" presStyleIdx="0" presStyleCnt="3" custScaleY="84913" custLinFactNeighborY="-60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425EB-5BD1-4311-8B07-397B94F5DB20}" type="pres">
      <dgm:prSet presAssocID="{63039F5B-8093-4ABD-A9FD-D84A9AC8BAC4}" presName="spacer" presStyleCnt="0"/>
      <dgm:spPr/>
    </dgm:pt>
    <dgm:pt modelId="{7A6DFE31-94B5-4C8B-B6A4-1B759FAD8CBF}" type="pres">
      <dgm:prSet presAssocID="{32869444-74BB-4D8D-95EF-78B341FBEFA0}" presName="parentText" presStyleLbl="node1" presStyleIdx="1" presStyleCnt="3" custScaleY="81046" custLinFactY="-26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50C27-0D1B-4AC0-97A3-B22C52AE3128}" type="pres">
      <dgm:prSet presAssocID="{FE2BC0D6-BEB6-469B-A517-36D3E3DEA2D0}" presName="spacer" presStyleCnt="0"/>
      <dgm:spPr/>
    </dgm:pt>
    <dgm:pt modelId="{650F2B2D-35D0-495B-AA11-5808EDCB9EBD}" type="pres">
      <dgm:prSet presAssocID="{8B029931-C53E-4BF7-B233-718C6808389E}" presName="parentText" presStyleLbl="node1" presStyleIdx="2" presStyleCnt="3" custScaleY="75974" custLinFactY="-139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66581-7D6E-410D-A374-CC1E68E575EC}" type="presOf" srcId="{32869444-74BB-4D8D-95EF-78B341FBEFA0}" destId="{7A6DFE31-94B5-4C8B-B6A4-1B759FAD8CBF}" srcOrd="0" destOrd="0" presId="urn:microsoft.com/office/officeart/2005/8/layout/vList2"/>
    <dgm:cxn modelId="{6AC8663F-6B52-4114-8825-F2E063A3E1E4}" type="presOf" srcId="{625DAEE2-A1B0-4D99-BF7B-0D92E38BBE08}" destId="{65C59EB8-2E3B-4DFB-A46C-D1ED90D4ED24}" srcOrd="0" destOrd="0" presId="urn:microsoft.com/office/officeart/2005/8/layout/vList2"/>
    <dgm:cxn modelId="{3119EA41-2AB5-44A8-9621-F2D87B7A32C1}" type="presOf" srcId="{1EE0D9E0-3BE0-47CE-896B-B30B589ACEAD}" destId="{FB734B69-501E-49C0-9038-18D27CAD0106}" srcOrd="0" destOrd="0" presId="urn:microsoft.com/office/officeart/2005/8/layout/vList2"/>
    <dgm:cxn modelId="{5118DFEE-FE8A-404F-904D-E4BE75F018A2}" srcId="{625DAEE2-A1B0-4D99-BF7B-0D92E38BBE08}" destId="{32869444-74BB-4D8D-95EF-78B341FBEFA0}" srcOrd="1" destOrd="0" parTransId="{77B41A17-8EF5-4D35-9BC6-B6F54FC0D723}" sibTransId="{FE2BC0D6-BEB6-469B-A517-36D3E3DEA2D0}"/>
    <dgm:cxn modelId="{731FADD9-2979-4800-8741-63D2F5C5BF06}" type="presOf" srcId="{8B029931-C53E-4BF7-B233-718C6808389E}" destId="{650F2B2D-35D0-495B-AA11-5808EDCB9EBD}" srcOrd="0" destOrd="0" presId="urn:microsoft.com/office/officeart/2005/8/layout/vList2"/>
    <dgm:cxn modelId="{F9711FE8-C00C-476B-A345-248ABFCEEAB4}" srcId="{625DAEE2-A1B0-4D99-BF7B-0D92E38BBE08}" destId="{8B029931-C53E-4BF7-B233-718C6808389E}" srcOrd="2" destOrd="0" parTransId="{CC97A0F4-6AA8-44A9-AAFC-32295EA57CA5}" sibTransId="{DF865344-5328-4B42-B51F-7F80B772F76B}"/>
    <dgm:cxn modelId="{7A816538-36E9-4FEC-ACBB-BC195A22AD4A}" srcId="{625DAEE2-A1B0-4D99-BF7B-0D92E38BBE08}" destId="{1EE0D9E0-3BE0-47CE-896B-B30B589ACEAD}" srcOrd="0" destOrd="0" parTransId="{599D7C64-C751-416B-8D4F-5FAE89261E42}" sibTransId="{63039F5B-8093-4ABD-A9FD-D84A9AC8BAC4}"/>
    <dgm:cxn modelId="{C843713B-5F86-4116-954A-CA19F5B7C916}" type="presParOf" srcId="{65C59EB8-2E3B-4DFB-A46C-D1ED90D4ED24}" destId="{FB734B69-501E-49C0-9038-18D27CAD0106}" srcOrd="0" destOrd="0" presId="urn:microsoft.com/office/officeart/2005/8/layout/vList2"/>
    <dgm:cxn modelId="{DEAEA899-0860-454C-8ACC-BF147A66B1A5}" type="presParOf" srcId="{65C59EB8-2E3B-4DFB-A46C-D1ED90D4ED24}" destId="{B4A425EB-5BD1-4311-8B07-397B94F5DB20}" srcOrd="1" destOrd="0" presId="urn:microsoft.com/office/officeart/2005/8/layout/vList2"/>
    <dgm:cxn modelId="{4365FF75-9AB2-4FE0-A11F-3952160B9717}" type="presParOf" srcId="{65C59EB8-2E3B-4DFB-A46C-D1ED90D4ED24}" destId="{7A6DFE31-94B5-4C8B-B6A4-1B759FAD8CBF}" srcOrd="2" destOrd="0" presId="urn:microsoft.com/office/officeart/2005/8/layout/vList2"/>
    <dgm:cxn modelId="{B167106A-9A82-46AA-A3C8-14DCB6F3ED58}" type="presParOf" srcId="{65C59EB8-2E3B-4DFB-A46C-D1ED90D4ED24}" destId="{FC650C27-0D1B-4AC0-97A3-B22C52AE3128}" srcOrd="3" destOrd="0" presId="urn:microsoft.com/office/officeart/2005/8/layout/vList2"/>
    <dgm:cxn modelId="{487C2665-C9C8-4A03-9381-84B0E77C3C41}" type="presParOf" srcId="{65C59EB8-2E3B-4DFB-A46C-D1ED90D4ED24}" destId="{650F2B2D-35D0-495B-AA11-5808EDCB9EBD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4924C-0F9B-4AEE-BFF0-A1FE2F4B5FF9}" type="doc">
      <dgm:prSet loTypeId="urn:microsoft.com/office/officeart/2005/8/layout/vList6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51F7559-FBFB-4F40-840C-0BECCF68FDF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Моноблочная крышка верхнего блока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065075CA-225C-40C3-B2E6-3B5AA44EF717}" type="parTrans" cxnId="{B3D217ED-405E-451A-BED1-60E5829C4801}">
      <dgm:prSet/>
      <dgm:spPr/>
      <dgm:t>
        <a:bodyPr/>
        <a:lstStyle/>
        <a:p>
          <a:endParaRPr lang="ru-RU"/>
        </a:p>
      </dgm:t>
    </dgm:pt>
    <dgm:pt modelId="{CFC09FB1-9617-4C12-9DE5-A6557885E7A7}" type="sibTrans" cxnId="{B3D217ED-405E-451A-BED1-60E5829C4801}">
      <dgm:prSet/>
      <dgm:spPr/>
      <dgm:t>
        <a:bodyPr/>
        <a:lstStyle/>
        <a:p>
          <a:endParaRPr lang="ru-RU"/>
        </a:p>
      </dgm:t>
    </dgm:pt>
    <dgm:pt modelId="{52738BEE-6C20-410D-BD31-459D3AB68A85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Днище корпуса</a:t>
          </a:r>
          <a:endParaRPr lang="ru-RU" sz="1400" b="1" dirty="0">
            <a:solidFill>
              <a:schemeClr val="tx2"/>
            </a:solidFill>
            <a:latin typeface="+mn-lt"/>
          </a:endParaRPr>
        </a:p>
      </dgm:t>
    </dgm:pt>
    <dgm:pt modelId="{CC0AC250-3E55-44EA-A67A-88A05F9EB3D4}" type="parTrans" cxnId="{ACF0DD0C-3E35-4A04-B239-99B28B3039F3}">
      <dgm:prSet/>
      <dgm:spPr/>
      <dgm:t>
        <a:bodyPr/>
        <a:lstStyle/>
        <a:p>
          <a:endParaRPr lang="ru-RU"/>
        </a:p>
      </dgm:t>
    </dgm:pt>
    <dgm:pt modelId="{E1A07800-8C60-46E9-80CE-657D1F80794D}" type="sibTrans" cxnId="{ACF0DD0C-3E35-4A04-B239-99B28B3039F3}">
      <dgm:prSet/>
      <dgm:spPr/>
      <dgm:t>
        <a:bodyPr/>
        <a:lstStyle/>
        <a:p>
          <a:endParaRPr lang="ru-RU"/>
        </a:p>
      </dgm:t>
    </dgm:pt>
    <dgm:pt modelId="{6FA1C62E-50E2-4477-AC7E-3061841DE855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Верхняя обечайка патрубковой зоны, объединенная с фланцем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A296511A-B6C0-43B1-99F1-C6C78066025E}" type="parTrans" cxnId="{3679F9E1-5208-4DD0-AC92-9685AAD9A22D}">
      <dgm:prSet/>
      <dgm:spPr/>
      <dgm:t>
        <a:bodyPr/>
        <a:lstStyle/>
        <a:p>
          <a:endParaRPr lang="ru-RU"/>
        </a:p>
      </dgm:t>
    </dgm:pt>
    <dgm:pt modelId="{0125CFD2-6E36-4920-A545-B8DAA1A98FAF}" type="sibTrans" cxnId="{3679F9E1-5208-4DD0-AC92-9685AAD9A22D}">
      <dgm:prSet/>
      <dgm:spPr/>
      <dgm:t>
        <a:bodyPr/>
        <a:lstStyle/>
        <a:p>
          <a:endParaRPr lang="ru-RU"/>
        </a:p>
      </dgm:t>
    </dgm:pt>
    <dgm:pt modelId="{BB439359-5351-4A16-A753-19CB5F56CFD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Нижняя обечайка </a:t>
          </a:r>
          <a:r>
            <a:rPr lang="ru-RU" sz="1400" b="1" dirty="0" err="1" smtClean="0">
              <a:solidFill>
                <a:schemeClr val="tx2"/>
              </a:solidFill>
              <a:latin typeface="+mn-lt"/>
              <a:cs typeface="Times New Roman" pitchFamily="18" charset="0"/>
            </a:rPr>
            <a:t>парубковой</a:t>
          </a:r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 зоны 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798FAF05-8C09-4945-87FC-1452A677D0F2}" type="parTrans" cxnId="{83F14348-CF04-4B6D-A362-5AAB75E89146}">
      <dgm:prSet/>
      <dgm:spPr/>
      <dgm:t>
        <a:bodyPr/>
        <a:lstStyle/>
        <a:p>
          <a:endParaRPr lang="ru-RU"/>
        </a:p>
      </dgm:t>
    </dgm:pt>
    <dgm:pt modelId="{F9C535DE-CCE6-4961-A27F-C19146E38BEF}" type="sibTrans" cxnId="{83F14348-CF04-4B6D-A362-5AAB75E89146}">
      <dgm:prSet/>
      <dgm:spPr/>
      <dgm:t>
        <a:bodyPr/>
        <a:lstStyle/>
        <a:p>
          <a:endParaRPr lang="ru-RU"/>
        </a:p>
      </dgm:t>
    </dgm:pt>
    <dgm:pt modelId="{0980D675-8E4A-482D-A8B9-68B197D1D491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Удлиненная обечайка </a:t>
          </a:r>
        </a:p>
        <a:p>
          <a:pPr algn="l"/>
          <a:r>
            <a:rPr 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активной зоны</a:t>
          </a:r>
          <a:endParaRPr lang="ru-RU" sz="1400" b="1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C032CA25-A74D-4AD5-B25B-EC7D6E282F33}" type="parTrans" cxnId="{3198D07B-E44F-4C3C-9011-C2AE26301668}">
      <dgm:prSet/>
      <dgm:spPr/>
      <dgm:t>
        <a:bodyPr/>
        <a:lstStyle/>
        <a:p>
          <a:endParaRPr lang="ru-RU"/>
        </a:p>
      </dgm:t>
    </dgm:pt>
    <dgm:pt modelId="{98BAA172-1D3C-4699-BDB4-67E7C7D624EE}" type="sibTrans" cxnId="{3198D07B-E44F-4C3C-9011-C2AE26301668}">
      <dgm:prSet/>
      <dgm:spPr/>
      <dgm:t>
        <a:bodyPr/>
        <a:lstStyle/>
        <a:p>
          <a:endParaRPr lang="ru-RU"/>
        </a:p>
      </dgm:t>
    </dgm:pt>
    <dgm:pt modelId="{12F7249B-8780-4B13-9240-24E34D4645CE}" type="pres">
      <dgm:prSet presAssocID="{7684924C-0F9B-4AEE-BFF0-A1FE2F4B5FF9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3B6F03-65C9-4438-8071-B5FBDCD33A90}" type="pres">
      <dgm:prSet presAssocID="{851F7559-FBFB-4F40-840C-0BECCF68FDFB}" presName="linNode" presStyleCnt="0"/>
      <dgm:spPr/>
    </dgm:pt>
    <dgm:pt modelId="{A5C37AE2-389D-45AC-9CB3-17E99D32F132}" type="pres">
      <dgm:prSet presAssocID="{851F7559-FBFB-4F40-840C-0BECCF68FDFB}" presName="parentShp" presStyleLbl="node1" presStyleIdx="0" presStyleCnt="5" custScaleX="96442" custScaleY="66434" custLinFactNeighborX="-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F52C-FFBD-4CB3-A0A0-CBF413B39CFF}" type="pres">
      <dgm:prSet presAssocID="{851F7559-FBFB-4F40-840C-0BECCF68FDFB}" presName="childShp" presStyleLbl="bgAccFollowNode1" presStyleIdx="0" presStyleCnt="5" custScaleX="34516" custScaleY="55015" custLinFactNeighborX="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213BE-9D5E-478A-B5DA-DB72B797ED25}" type="pres">
      <dgm:prSet presAssocID="{CFC09FB1-9617-4C12-9DE5-A6557885E7A7}" presName="spacing" presStyleCnt="0"/>
      <dgm:spPr/>
    </dgm:pt>
    <dgm:pt modelId="{F629DE5F-34B1-4948-9FC1-622AB9DBFCA6}" type="pres">
      <dgm:prSet presAssocID="{6FA1C62E-50E2-4477-AC7E-3061841DE855}" presName="linNode" presStyleCnt="0"/>
      <dgm:spPr/>
    </dgm:pt>
    <dgm:pt modelId="{69AB1599-A25B-4894-BB34-4B7128C54C8A}" type="pres">
      <dgm:prSet presAssocID="{6FA1C62E-50E2-4477-AC7E-3061841DE855}" presName="parentShp" presStyleLbl="node1" presStyleIdx="1" presStyleCnt="5" custScaleX="94285" custScaleY="76598" custLinFactNeighborY="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AA23B-2EC0-472D-AAF7-E40C63E72F19}" type="pres">
      <dgm:prSet presAssocID="{6FA1C62E-50E2-4477-AC7E-3061841DE855}" presName="childShp" presStyleLbl="bgAccFollowNode1" presStyleIdx="1" presStyleCnt="5" custScaleX="34516" custScaleY="57719">
        <dgm:presLayoutVars>
          <dgm:bulletEnabled val="1"/>
        </dgm:presLayoutVars>
      </dgm:prSet>
      <dgm:spPr/>
    </dgm:pt>
    <dgm:pt modelId="{6B1CE0BF-386E-4DEA-A905-E29BDC94FA49}" type="pres">
      <dgm:prSet presAssocID="{0125CFD2-6E36-4920-A545-B8DAA1A98FAF}" presName="spacing" presStyleCnt="0"/>
      <dgm:spPr/>
    </dgm:pt>
    <dgm:pt modelId="{BC462D42-C94D-4175-8502-28C153BB1181}" type="pres">
      <dgm:prSet presAssocID="{BB439359-5351-4A16-A753-19CB5F56CFD4}" presName="linNode" presStyleCnt="0"/>
      <dgm:spPr/>
    </dgm:pt>
    <dgm:pt modelId="{55FD9CA4-D47F-4648-B8BA-2A2425E6EBD7}" type="pres">
      <dgm:prSet presAssocID="{BB439359-5351-4A16-A753-19CB5F56CFD4}" presName="parentShp" presStyleLbl="node1" presStyleIdx="2" presStyleCnt="5" custScaleX="96266" custScaleY="72804" custLinFactNeighborX="-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75BB4-09B3-43AF-A5E9-BE07CE3DB953}" type="pres">
      <dgm:prSet presAssocID="{BB439359-5351-4A16-A753-19CB5F56CFD4}" presName="childShp" presStyleLbl="bgAccFollowNode1" presStyleIdx="2" presStyleCnt="5" custScaleX="35837" custScaleY="58652">
        <dgm:presLayoutVars>
          <dgm:bulletEnabled val="1"/>
        </dgm:presLayoutVars>
      </dgm:prSet>
      <dgm:spPr/>
    </dgm:pt>
    <dgm:pt modelId="{E4D1E5DD-2D5B-4DEB-95C5-65317062200A}" type="pres">
      <dgm:prSet presAssocID="{F9C535DE-CCE6-4961-A27F-C19146E38BEF}" presName="spacing" presStyleCnt="0"/>
      <dgm:spPr/>
    </dgm:pt>
    <dgm:pt modelId="{8716578E-851F-4154-8F85-4BEF419FF3D5}" type="pres">
      <dgm:prSet presAssocID="{0980D675-8E4A-482D-A8B9-68B197D1D491}" presName="linNode" presStyleCnt="0"/>
      <dgm:spPr/>
    </dgm:pt>
    <dgm:pt modelId="{E7661B73-5547-4518-87EC-E1DB9C654B04}" type="pres">
      <dgm:prSet presAssocID="{0980D675-8E4A-482D-A8B9-68B197D1D491}" presName="parentShp" presStyleLbl="node1" presStyleIdx="3" presStyleCnt="5" custScaleX="96952" custScaleY="72851" custLinFactNeighborX="-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BD927-6305-4D68-BCB9-AE10B6D969E6}" type="pres">
      <dgm:prSet presAssocID="{0980D675-8E4A-482D-A8B9-68B197D1D491}" presName="childShp" presStyleLbl="bgAccFollowNode1" presStyleIdx="3" presStyleCnt="5" custScaleX="35837" custScaleY="56266">
        <dgm:presLayoutVars>
          <dgm:bulletEnabled val="1"/>
        </dgm:presLayoutVars>
      </dgm:prSet>
      <dgm:spPr/>
    </dgm:pt>
    <dgm:pt modelId="{D2393473-39AF-4955-B68E-1ED93B4644FE}" type="pres">
      <dgm:prSet presAssocID="{98BAA172-1D3C-4699-BDB4-67E7C7D624EE}" presName="spacing" presStyleCnt="0"/>
      <dgm:spPr/>
    </dgm:pt>
    <dgm:pt modelId="{A5207DF2-491B-4B8F-8D37-FEF2AB07D544}" type="pres">
      <dgm:prSet presAssocID="{52738BEE-6C20-410D-BD31-459D3AB68A85}" presName="linNode" presStyleCnt="0"/>
      <dgm:spPr/>
    </dgm:pt>
    <dgm:pt modelId="{56437F6F-70B5-4ACE-9A24-5BF464BDE40E}" type="pres">
      <dgm:prSet presAssocID="{52738BEE-6C20-410D-BD31-459D3AB68A85}" presName="parentShp" presStyleLbl="node1" presStyleIdx="4" presStyleCnt="5" custScaleX="96952" custScaleY="74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66BC6-8A04-4C3A-8D05-73FFCFB8CBAD}" type="pres">
      <dgm:prSet presAssocID="{52738BEE-6C20-410D-BD31-459D3AB68A85}" presName="childShp" presStyleLbl="bgAccFollowNode1" presStyleIdx="4" presStyleCnt="5" custScaleX="35837" custScaleY="5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C3C10-8347-4BBA-AD56-908AD24B3B3A}" type="presOf" srcId="{7684924C-0F9B-4AEE-BFF0-A1FE2F4B5FF9}" destId="{12F7249B-8780-4B13-9240-24E34D4645CE}" srcOrd="0" destOrd="0" presId="urn:microsoft.com/office/officeart/2005/8/layout/vList6"/>
    <dgm:cxn modelId="{3198D07B-E44F-4C3C-9011-C2AE26301668}" srcId="{7684924C-0F9B-4AEE-BFF0-A1FE2F4B5FF9}" destId="{0980D675-8E4A-482D-A8B9-68B197D1D491}" srcOrd="3" destOrd="0" parTransId="{C032CA25-A74D-4AD5-B25B-EC7D6E282F33}" sibTransId="{98BAA172-1D3C-4699-BDB4-67E7C7D624EE}"/>
    <dgm:cxn modelId="{1DC85022-BBBC-4993-B144-FE5F1A0D4B99}" type="presOf" srcId="{6FA1C62E-50E2-4477-AC7E-3061841DE855}" destId="{69AB1599-A25B-4894-BB34-4B7128C54C8A}" srcOrd="0" destOrd="0" presId="urn:microsoft.com/office/officeart/2005/8/layout/vList6"/>
    <dgm:cxn modelId="{F130092F-FA0E-4C24-A44B-4289D36B6362}" type="presOf" srcId="{BB439359-5351-4A16-A753-19CB5F56CFD4}" destId="{55FD9CA4-D47F-4648-B8BA-2A2425E6EBD7}" srcOrd="0" destOrd="0" presId="urn:microsoft.com/office/officeart/2005/8/layout/vList6"/>
    <dgm:cxn modelId="{ACF0DD0C-3E35-4A04-B239-99B28B3039F3}" srcId="{7684924C-0F9B-4AEE-BFF0-A1FE2F4B5FF9}" destId="{52738BEE-6C20-410D-BD31-459D3AB68A85}" srcOrd="4" destOrd="0" parTransId="{CC0AC250-3E55-44EA-A67A-88A05F9EB3D4}" sibTransId="{E1A07800-8C60-46E9-80CE-657D1F80794D}"/>
    <dgm:cxn modelId="{83F14348-CF04-4B6D-A362-5AAB75E89146}" srcId="{7684924C-0F9B-4AEE-BFF0-A1FE2F4B5FF9}" destId="{BB439359-5351-4A16-A753-19CB5F56CFD4}" srcOrd="2" destOrd="0" parTransId="{798FAF05-8C09-4945-87FC-1452A677D0F2}" sibTransId="{F9C535DE-CCE6-4961-A27F-C19146E38BEF}"/>
    <dgm:cxn modelId="{B3D217ED-405E-451A-BED1-60E5829C4801}" srcId="{7684924C-0F9B-4AEE-BFF0-A1FE2F4B5FF9}" destId="{851F7559-FBFB-4F40-840C-0BECCF68FDFB}" srcOrd="0" destOrd="0" parTransId="{065075CA-225C-40C3-B2E6-3B5AA44EF717}" sibTransId="{CFC09FB1-9617-4C12-9DE5-A6557885E7A7}"/>
    <dgm:cxn modelId="{4AC59E95-6791-49F3-98B0-3B1846EA686F}" type="presOf" srcId="{52738BEE-6C20-410D-BD31-459D3AB68A85}" destId="{56437F6F-70B5-4ACE-9A24-5BF464BDE40E}" srcOrd="0" destOrd="0" presId="urn:microsoft.com/office/officeart/2005/8/layout/vList6"/>
    <dgm:cxn modelId="{3679F9E1-5208-4DD0-AC92-9685AAD9A22D}" srcId="{7684924C-0F9B-4AEE-BFF0-A1FE2F4B5FF9}" destId="{6FA1C62E-50E2-4477-AC7E-3061841DE855}" srcOrd="1" destOrd="0" parTransId="{A296511A-B6C0-43B1-99F1-C6C78066025E}" sibTransId="{0125CFD2-6E36-4920-A545-B8DAA1A98FAF}"/>
    <dgm:cxn modelId="{5523AF19-6BF1-4D09-85CE-D27C307F9B32}" type="presOf" srcId="{851F7559-FBFB-4F40-840C-0BECCF68FDFB}" destId="{A5C37AE2-389D-45AC-9CB3-17E99D32F132}" srcOrd="0" destOrd="0" presId="urn:microsoft.com/office/officeart/2005/8/layout/vList6"/>
    <dgm:cxn modelId="{7B4895AE-BDE8-4F4A-90D3-155282E2B328}" type="presOf" srcId="{0980D675-8E4A-482D-A8B9-68B197D1D491}" destId="{E7661B73-5547-4518-87EC-E1DB9C654B04}" srcOrd="0" destOrd="0" presId="urn:microsoft.com/office/officeart/2005/8/layout/vList6"/>
    <dgm:cxn modelId="{8BA543BC-C50E-4D5C-8936-430E3794748E}" type="presParOf" srcId="{12F7249B-8780-4B13-9240-24E34D4645CE}" destId="{E53B6F03-65C9-4438-8071-B5FBDCD33A90}" srcOrd="0" destOrd="0" presId="urn:microsoft.com/office/officeart/2005/8/layout/vList6"/>
    <dgm:cxn modelId="{877DBBD1-EBA5-4B7B-9380-B854C8824BDE}" type="presParOf" srcId="{E53B6F03-65C9-4438-8071-B5FBDCD33A90}" destId="{A5C37AE2-389D-45AC-9CB3-17E99D32F132}" srcOrd="0" destOrd="0" presId="urn:microsoft.com/office/officeart/2005/8/layout/vList6"/>
    <dgm:cxn modelId="{B335DB55-00C4-478D-87CB-1194E233B489}" type="presParOf" srcId="{E53B6F03-65C9-4438-8071-B5FBDCD33A90}" destId="{FA5BF52C-FFBD-4CB3-A0A0-CBF413B39CFF}" srcOrd="1" destOrd="0" presId="urn:microsoft.com/office/officeart/2005/8/layout/vList6"/>
    <dgm:cxn modelId="{B8423B65-4A6B-49AD-BF2E-66870709F9C1}" type="presParOf" srcId="{12F7249B-8780-4B13-9240-24E34D4645CE}" destId="{8B6213BE-9D5E-478A-B5DA-DB72B797ED25}" srcOrd="1" destOrd="0" presId="urn:microsoft.com/office/officeart/2005/8/layout/vList6"/>
    <dgm:cxn modelId="{45EAA2A8-69E5-4C71-BA37-F8C4D0F025EF}" type="presParOf" srcId="{12F7249B-8780-4B13-9240-24E34D4645CE}" destId="{F629DE5F-34B1-4948-9FC1-622AB9DBFCA6}" srcOrd="2" destOrd="0" presId="urn:microsoft.com/office/officeart/2005/8/layout/vList6"/>
    <dgm:cxn modelId="{B3E742D4-8BC4-4994-8625-9E0E926FAB75}" type="presParOf" srcId="{F629DE5F-34B1-4948-9FC1-622AB9DBFCA6}" destId="{69AB1599-A25B-4894-BB34-4B7128C54C8A}" srcOrd="0" destOrd="0" presId="urn:microsoft.com/office/officeart/2005/8/layout/vList6"/>
    <dgm:cxn modelId="{FB4B4796-C9DD-4229-86EC-46B77E4B289C}" type="presParOf" srcId="{F629DE5F-34B1-4948-9FC1-622AB9DBFCA6}" destId="{917AA23B-2EC0-472D-AAF7-E40C63E72F19}" srcOrd="1" destOrd="0" presId="urn:microsoft.com/office/officeart/2005/8/layout/vList6"/>
    <dgm:cxn modelId="{728DC84E-0713-4E64-97F0-6667026035E9}" type="presParOf" srcId="{12F7249B-8780-4B13-9240-24E34D4645CE}" destId="{6B1CE0BF-386E-4DEA-A905-E29BDC94FA49}" srcOrd="3" destOrd="0" presId="urn:microsoft.com/office/officeart/2005/8/layout/vList6"/>
    <dgm:cxn modelId="{AA30187C-B327-4F45-B40A-464FFB47E81C}" type="presParOf" srcId="{12F7249B-8780-4B13-9240-24E34D4645CE}" destId="{BC462D42-C94D-4175-8502-28C153BB1181}" srcOrd="4" destOrd="0" presId="urn:microsoft.com/office/officeart/2005/8/layout/vList6"/>
    <dgm:cxn modelId="{037A745B-9712-425C-AB6C-DE3CE8083BB1}" type="presParOf" srcId="{BC462D42-C94D-4175-8502-28C153BB1181}" destId="{55FD9CA4-D47F-4648-B8BA-2A2425E6EBD7}" srcOrd="0" destOrd="0" presId="urn:microsoft.com/office/officeart/2005/8/layout/vList6"/>
    <dgm:cxn modelId="{ABBBCB84-D491-489D-8D7E-3261C576436D}" type="presParOf" srcId="{BC462D42-C94D-4175-8502-28C153BB1181}" destId="{90775BB4-09B3-43AF-A5E9-BE07CE3DB953}" srcOrd="1" destOrd="0" presId="urn:microsoft.com/office/officeart/2005/8/layout/vList6"/>
    <dgm:cxn modelId="{49B69939-8C62-4E0C-B7A4-A3B487320A82}" type="presParOf" srcId="{12F7249B-8780-4B13-9240-24E34D4645CE}" destId="{E4D1E5DD-2D5B-4DEB-95C5-65317062200A}" srcOrd="5" destOrd="0" presId="urn:microsoft.com/office/officeart/2005/8/layout/vList6"/>
    <dgm:cxn modelId="{BA1C8FCF-2BA6-4701-9094-394DFBDE6EA7}" type="presParOf" srcId="{12F7249B-8780-4B13-9240-24E34D4645CE}" destId="{8716578E-851F-4154-8F85-4BEF419FF3D5}" srcOrd="6" destOrd="0" presId="urn:microsoft.com/office/officeart/2005/8/layout/vList6"/>
    <dgm:cxn modelId="{D4A7A8C2-734C-4CC6-A0A5-69E6C890E498}" type="presParOf" srcId="{8716578E-851F-4154-8F85-4BEF419FF3D5}" destId="{E7661B73-5547-4518-87EC-E1DB9C654B04}" srcOrd="0" destOrd="0" presId="urn:microsoft.com/office/officeart/2005/8/layout/vList6"/>
    <dgm:cxn modelId="{FE7672B7-948C-46DC-B2E2-8631C33C3FDE}" type="presParOf" srcId="{8716578E-851F-4154-8F85-4BEF419FF3D5}" destId="{DB7BD927-6305-4D68-BCB9-AE10B6D969E6}" srcOrd="1" destOrd="0" presId="urn:microsoft.com/office/officeart/2005/8/layout/vList6"/>
    <dgm:cxn modelId="{4DC4D5F1-794F-4C41-A33E-D972734BDA2D}" type="presParOf" srcId="{12F7249B-8780-4B13-9240-24E34D4645CE}" destId="{D2393473-39AF-4955-B68E-1ED93B4644FE}" srcOrd="7" destOrd="0" presId="urn:microsoft.com/office/officeart/2005/8/layout/vList6"/>
    <dgm:cxn modelId="{B2FFCD8C-2D93-451F-883E-0B3FF763BE8A}" type="presParOf" srcId="{12F7249B-8780-4B13-9240-24E34D4645CE}" destId="{A5207DF2-491B-4B8F-8D37-FEF2AB07D544}" srcOrd="8" destOrd="0" presId="urn:microsoft.com/office/officeart/2005/8/layout/vList6"/>
    <dgm:cxn modelId="{4B41D9CE-BA1D-467E-B50A-E5509DD36B75}" type="presParOf" srcId="{A5207DF2-491B-4B8F-8D37-FEF2AB07D544}" destId="{56437F6F-70B5-4ACE-9A24-5BF464BDE40E}" srcOrd="0" destOrd="0" presId="urn:microsoft.com/office/officeart/2005/8/layout/vList6"/>
    <dgm:cxn modelId="{B7F78D9B-F114-4579-91F1-85258CFEFEB4}" type="presParOf" srcId="{A5207DF2-491B-4B8F-8D37-FEF2AB07D544}" destId="{72166BC6-8A04-4C3A-8D05-73FFCFB8CB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B7B9C-CFEF-434D-90F6-D87329515CCE}" type="doc">
      <dgm:prSet loTypeId="urn:microsoft.com/office/officeart/2005/8/layout/cycle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03CEC9-F928-B44E-8DD2-1D99303ECDF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C694D309-FE8F-0E4A-ABBF-77ACA8C773B6}" type="parTrans" cxnId="{6E00161A-5B32-5D4B-90A0-5C0A93F80117}">
      <dgm:prSet/>
      <dgm:spPr/>
      <dgm:t>
        <a:bodyPr/>
        <a:lstStyle/>
        <a:p>
          <a:endParaRPr lang="ru-RU"/>
        </a:p>
      </dgm:t>
    </dgm:pt>
    <dgm:pt modelId="{67391582-42AD-6E46-AB4C-1E975B06B722}" type="sibTrans" cxnId="{6E00161A-5B32-5D4B-90A0-5C0A93F80117}">
      <dgm:prSet/>
      <dgm:spPr/>
      <dgm:t>
        <a:bodyPr/>
        <a:lstStyle/>
        <a:p>
          <a:endParaRPr lang="ru-RU"/>
        </a:p>
      </dgm:t>
    </dgm:pt>
    <dgm:pt modelId="{E6B58C01-1D56-694B-87E2-FB6A1344CAB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ru-RU" dirty="0"/>
        </a:p>
      </dgm:t>
    </dgm:pt>
    <dgm:pt modelId="{2224CF09-BA64-9246-B292-14A307B99B1A}" type="parTrans" cxnId="{FD6840C1-799F-0F4C-95B9-06023691E4ED}">
      <dgm:prSet/>
      <dgm:spPr/>
      <dgm:t>
        <a:bodyPr/>
        <a:lstStyle/>
        <a:p>
          <a:endParaRPr lang="ru-RU"/>
        </a:p>
      </dgm:t>
    </dgm:pt>
    <dgm:pt modelId="{0ADA3237-5391-0F4B-9A82-80DDF43C023E}" type="sibTrans" cxnId="{FD6840C1-799F-0F4C-95B9-06023691E4ED}">
      <dgm:prSet/>
      <dgm:spPr/>
      <dgm:t>
        <a:bodyPr/>
        <a:lstStyle/>
        <a:p>
          <a:endParaRPr lang="ru-RU"/>
        </a:p>
      </dgm:t>
    </dgm:pt>
    <dgm:pt modelId="{93E8CB46-F38A-6C4C-81AF-EE93A075435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EF3868F4-1C43-264F-928C-BEA2BFAF3627}" type="parTrans" cxnId="{2C96008A-8E8E-3D4B-9307-C563FD8881F9}">
      <dgm:prSet/>
      <dgm:spPr/>
      <dgm:t>
        <a:bodyPr/>
        <a:lstStyle/>
        <a:p>
          <a:endParaRPr lang="ru-RU"/>
        </a:p>
      </dgm:t>
    </dgm:pt>
    <dgm:pt modelId="{A9A72558-C74F-9247-9C4A-5C0A9FFCAF2B}" type="sibTrans" cxnId="{2C96008A-8E8E-3D4B-9307-C563FD8881F9}">
      <dgm:prSet/>
      <dgm:spPr/>
      <dgm:t>
        <a:bodyPr/>
        <a:lstStyle/>
        <a:p>
          <a:endParaRPr lang="ru-RU"/>
        </a:p>
      </dgm:t>
    </dgm:pt>
    <dgm:pt modelId="{CEF28CAB-B999-BA45-82D0-0E9FD95F9B4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8C62484-DA13-0441-A869-B592C89DA1C6}" type="parTrans" cxnId="{A57CDEA8-5BF1-624F-863B-45F9FE4C6485}">
      <dgm:prSet/>
      <dgm:spPr/>
      <dgm:t>
        <a:bodyPr/>
        <a:lstStyle/>
        <a:p>
          <a:endParaRPr lang="ru-RU"/>
        </a:p>
      </dgm:t>
    </dgm:pt>
    <dgm:pt modelId="{F1FB4ADF-EDC9-2443-A2AD-CEB273921350}" type="sibTrans" cxnId="{A57CDEA8-5BF1-624F-863B-45F9FE4C6485}">
      <dgm:prSet/>
      <dgm:spPr/>
      <dgm:t>
        <a:bodyPr/>
        <a:lstStyle/>
        <a:p>
          <a:endParaRPr lang="ru-RU"/>
        </a:p>
      </dgm:t>
    </dgm:pt>
    <dgm:pt modelId="{30F6883A-F174-8243-A480-34DFF26AC298}" type="pres">
      <dgm:prSet presAssocID="{3CFB7B9C-CFEF-434D-90F6-D87329515C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2C760-598B-C342-A7F7-865AF2A59E75}" type="pres">
      <dgm:prSet presAssocID="{3CFB7B9C-CFEF-434D-90F6-D87329515CCE}" presName="children" presStyleCnt="0"/>
      <dgm:spPr/>
    </dgm:pt>
    <dgm:pt modelId="{0D543A52-22CE-BC47-9E0A-759DC095BDFD}" type="pres">
      <dgm:prSet presAssocID="{3CFB7B9C-CFEF-434D-90F6-D87329515CCE}" presName="childPlaceholder" presStyleCnt="0"/>
      <dgm:spPr/>
    </dgm:pt>
    <dgm:pt modelId="{EAC94911-AB72-0648-A1FB-79F5555C938A}" type="pres">
      <dgm:prSet presAssocID="{3CFB7B9C-CFEF-434D-90F6-D87329515CCE}" presName="circle" presStyleCnt="0"/>
      <dgm:spPr/>
    </dgm:pt>
    <dgm:pt modelId="{2584C496-8038-0942-B1DB-5BF8B38EEEE0}" type="pres">
      <dgm:prSet presAssocID="{3CFB7B9C-CFEF-434D-90F6-D87329515CC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3A45-C1C1-D742-B7B1-498AD4481959}" type="pres">
      <dgm:prSet presAssocID="{3CFB7B9C-CFEF-434D-90F6-D87329515CC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B2F6-E3F7-084D-AF4C-BC0BDEB180A5}" type="pres">
      <dgm:prSet presAssocID="{3CFB7B9C-CFEF-434D-90F6-D87329515CC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DB369-F104-3C4E-9351-457A7B501334}" type="pres">
      <dgm:prSet presAssocID="{3CFB7B9C-CFEF-434D-90F6-D87329515CC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23444-6812-5644-9E9C-04DBD200556C}" type="pres">
      <dgm:prSet presAssocID="{3CFB7B9C-CFEF-434D-90F6-D87329515CCE}" presName="quadrantPlaceholder" presStyleCnt="0"/>
      <dgm:spPr/>
    </dgm:pt>
    <dgm:pt modelId="{CF82D3F5-248B-5248-B442-B81FD5137B38}" type="pres">
      <dgm:prSet presAssocID="{3CFB7B9C-CFEF-434D-90F6-D87329515CCE}" presName="center1" presStyleLbl="fgShp" presStyleIdx="0" presStyleCnt="2"/>
      <dgm:spPr>
        <a:noFill/>
        <a:ln>
          <a:noFill/>
        </a:ln>
      </dgm:spPr>
    </dgm:pt>
    <dgm:pt modelId="{F4648825-0025-3743-B786-257F4086FEF6}" type="pres">
      <dgm:prSet presAssocID="{3CFB7B9C-CFEF-434D-90F6-D87329515CCE}" presName="center2" presStyleLbl="fgShp" presStyleIdx="1" presStyleCnt="2"/>
      <dgm:spPr>
        <a:noFill/>
        <a:ln>
          <a:noFill/>
        </a:ln>
      </dgm:spPr>
    </dgm:pt>
  </dgm:ptLst>
  <dgm:cxnLst>
    <dgm:cxn modelId="{FD6840C1-799F-0F4C-95B9-06023691E4ED}" srcId="{3CFB7B9C-CFEF-434D-90F6-D87329515CCE}" destId="{E6B58C01-1D56-694B-87E2-FB6A1344CABD}" srcOrd="1" destOrd="0" parTransId="{2224CF09-BA64-9246-B292-14A307B99B1A}" sibTransId="{0ADA3237-5391-0F4B-9A82-80DDF43C023E}"/>
    <dgm:cxn modelId="{6E00161A-5B32-5D4B-90A0-5C0A93F80117}" srcId="{3CFB7B9C-CFEF-434D-90F6-D87329515CCE}" destId="{3003CEC9-F928-B44E-8DD2-1D99303ECDF5}" srcOrd="0" destOrd="0" parTransId="{C694D309-FE8F-0E4A-ABBF-77ACA8C773B6}" sibTransId="{67391582-42AD-6E46-AB4C-1E975B06B722}"/>
    <dgm:cxn modelId="{35BB05FB-90BA-46B0-92CE-505541A54D3A}" type="presOf" srcId="{E6B58C01-1D56-694B-87E2-FB6A1344CABD}" destId="{5DED3A45-C1C1-D742-B7B1-498AD4481959}" srcOrd="0" destOrd="0" presId="urn:microsoft.com/office/officeart/2005/8/layout/cycle4"/>
    <dgm:cxn modelId="{EEED3A61-CBFD-427B-815A-ACC749471EC1}" type="presOf" srcId="{93E8CB46-F38A-6C4C-81AF-EE93A0754353}" destId="{860BB2F6-E3F7-084D-AF4C-BC0BDEB180A5}" srcOrd="0" destOrd="0" presId="urn:microsoft.com/office/officeart/2005/8/layout/cycle4"/>
    <dgm:cxn modelId="{A57CDEA8-5BF1-624F-863B-45F9FE4C6485}" srcId="{3CFB7B9C-CFEF-434D-90F6-D87329515CCE}" destId="{CEF28CAB-B999-BA45-82D0-0E9FD95F9B4D}" srcOrd="3" destOrd="0" parTransId="{18C62484-DA13-0441-A869-B592C89DA1C6}" sibTransId="{F1FB4ADF-EDC9-2443-A2AD-CEB273921350}"/>
    <dgm:cxn modelId="{F45816A5-24D1-49D8-9AA7-7CE76F979CA6}" type="presOf" srcId="{CEF28CAB-B999-BA45-82D0-0E9FD95F9B4D}" destId="{0EEDB369-F104-3C4E-9351-457A7B501334}" srcOrd="0" destOrd="0" presId="urn:microsoft.com/office/officeart/2005/8/layout/cycle4"/>
    <dgm:cxn modelId="{8A8487E4-E85A-4755-B103-1938F7874B90}" type="presOf" srcId="{3003CEC9-F928-B44E-8DD2-1D99303ECDF5}" destId="{2584C496-8038-0942-B1DB-5BF8B38EEEE0}" srcOrd="0" destOrd="0" presId="urn:microsoft.com/office/officeart/2005/8/layout/cycle4"/>
    <dgm:cxn modelId="{0F4F9E77-E689-4F33-B031-B78B496C6027}" type="presOf" srcId="{3CFB7B9C-CFEF-434D-90F6-D87329515CCE}" destId="{30F6883A-F174-8243-A480-34DFF26AC298}" srcOrd="0" destOrd="0" presId="urn:microsoft.com/office/officeart/2005/8/layout/cycle4"/>
    <dgm:cxn modelId="{2C96008A-8E8E-3D4B-9307-C563FD8881F9}" srcId="{3CFB7B9C-CFEF-434D-90F6-D87329515CCE}" destId="{93E8CB46-F38A-6C4C-81AF-EE93A0754353}" srcOrd="2" destOrd="0" parTransId="{EF3868F4-1C43-264F-928C-BEA2BFAF3627}" sibTransId="{A9A72558-C74F-9247-9C4A-5C0A9FFCAF2B}"/>
    <dgm:cxn modelId="{35C5C2D4-894F-4D06-9B8F-8106AA47A451}" type="presParOf" srcId="{30F6883A-F174-8243-A480-34DFF26AC298}" destId="{E5C2C760-598B-C342-A7F7-865AF2A59E75}" srcOrd="0" destOrd="0" presId="urn:microsoft.com/office/officeart/2005/8/layout/cycle4"/>
    <dgm:cxn modelId="{EBE7ECA5-142A-4C1B-8CC1-C1F9619D6DAD}" type="presParOf" srcId="{E5C2C760-598B-C342-A7F7-865AF2A59E75}" destId="{0D543A52-22CE-BC47-9E0A-759DC095BDFD}" srcOrd="0" destOrd="0" presId="urn:microsoft.com/office/officeart/2005/8/layout/cycle4"/>
    <dgm:cxn modelId="{736BB92D-D915-4516-A112-7D3E7F0DCDE2}" type="presParOf" srcId="{30F6883A-F174-8243-A480-34DFF26AC298}" destId="{EAC94911-AB72-0648-A1FB-79F5555C938A}" srcOrd="1" destOrd="0" presId="urn:microsoft.com/office/officeart/2005/8/layout/cycle4"/>
    <dgm:cxn modelId="{93B70940-1D8C-4AAB-8385-C7055647043A}" type="presParOf" srcId="{EAC94911-AB72-0648-A1FB-79F5555C938A}" destId="{2584C496-8038-0942-B1DB-5BF8B38EEEE0}" srcOrd="0" destOrd="0" presId="urn:microsoft.com/office/officeart/2005/8/layout/cycle4"/>
    <dgm:cxn modelId="{72B03B1A-630C-4AA5-85C3-9ED9A405889D}" type="presParOf" srcId="{EAC94911-AB72-0648-A1FB-79F5555C938A}" destId="{5DED3A45-C1C1-D742-B7B1-498AD4481959}" srcOrd="1" destOrd="0" presId="urn:microsoft.com/office/officeart/2005/8/layout/cycle4"/>
    <dgm:cxn modelId="{AF4255B8-9645-4687-876A-BAED250D6491}" type="presParOf" srcId="{EAC94911-AB72-0648-A1FB-79F5555C938A}" destId="{860BB2F6-E3F7-084D-AF4C-BC0BDEB180A5}" srcOrd="2" destOrd="0" presId="urn:microsoft.com/office/officeart/2005/8/layout/cycle4"/>
    <dgm:cxn modelId="{3946B048-AB0D-4816-97D1-04D3C10F4E74}" type="presParOf" srcId="{EAC94911-AB72-0648-A1FB-79F5555C938A}" destId="{0EEDB369-F104-3C4E-9351-457A7B501334}" srcOrd="3" destOrd="0" presId="urn:microsoft.com/office/officeart/2005/8/layout/cycle4"/>
    <dgm:cxn modelId="{4E3A65EC-5BF8-4CDA-BE2B-245CC3EF996F}" type="presParOf" srcId="{EAC94911-AB72-0648-A1FB-79F5555C938A}" destId="{EB423444-6812-5644-9E9C-04DBD200556C}" srcOrd="4" destOrd="0" presId="urn:microsoft.com/office/officeart/2005/8/layout/cycle4"/>
    <dgm:cxn modelId="{6C6D2491-F2EB-41C8-8BEB-B4193B9643B1}" type="presParOf" srcId="{30F6883A-F174-8243-A480-34DFF26AC298}" destId="{CF82D3F5-248B-5248-B442-B81FD5137B38}" srcOrd="2" destOrd="0" presId="urn:microsoft.com/office/officeart/2005/8/layout/cycle4"/>
    <dgm:cxn modelId="{E6A40652-803A-4166-A353-9735B593C415}" type="presParOf" srcId="{30F6883A-F174-8243-A480-34DFF26AC298}" destId="{F4648825-0025-3743-B786-257F4086FEF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75C10-7DCE-4031-8BB8-CD337B674C6A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1E04E19-668D-447D-97EC-109F45302CD3}">
      <dgm:prSet phldrT="[Текст]" custT="1"/>
      <dgm:spPr/>
      <dgm:t>
        <a:bodyPr/>
        <a:lstStyle/>
        <a:p>
          <a:r>
            <a:rPr lang="en-US" sz="1200" dirty="0" smtClean="0"/>
            <a:t>Statement Monitoring System </a:t>
          </a:r>
          <a:endParaRPr lang="ru-RU" sz="1200" dirty="0"/>
        </a:p>
      </dgm:t>
    </dgm:pt>
    <dgm:pt modelId="{1F09032D-FD11-485C-BC9A-4DE4309CC6A2}" type="parTrans" cxnId="{7FCE7CC2-E43B-4C7E-BACB-B03F881A0565}">
      <dgm:prSet/>
      <dgm:spPr/>
      <dgm:t>
        <a:bodyPr/>
        <a:lstStyle/>
        <a:p>
          <a:endParaRPr lang="ru-RU"/>
        </a:p>
      </dgm:t>
    </dgm:pt>
    <dgm:pt modelId="{AC052ADE-2D55-42F8-B816-C7FAA518C732}" type="sibTrans" cxnId="{7FCE7CC2-E43B-4C7E-BACB-B03F881A0565}">
      <dgm:prSet/>
      <dgm:spPr/>
      <dgm:t>
        <a:bodyPr/>
        <a:lstStyle/>
        <a:p>
          <a:endParaRPr lang="ru-RU"/>
        </a:p>
      </dgm:t>
    </dgm:pt>
    <dgm:pt modelId="{7E17B6DC-F3E5-4652-ABE5-393B8F3568C0}">
      <dgm:prSet phldrT="[Текст]" custT="1"/>
      <dgm:spPr/>
      <dgm:t>
        <a:bodyPr/>
        <a:lstStyle/>
        <a:p>
          <a:r>
            <a:rPr lang="en-US" sz="1200" dirty="0" smtClean="0"/>
            <a:t>Industrial Internet </a:t>
          </a:r>
          <a:endParaRPr lang="ru-RU" sz="1200" dirty="0"/>
        </a:p>
      </dgm:t>
    </dgm:pt>
    <dgm:pt modelId="{626ED360-0BEE-4026-8068-96D6E2F6B29C}" type="parTrans" cxnId="{2A9AF464-2AB6-4E86-B71B-64A019419A8B}">
      <dgm:prSet/>
      <dgm:spPr/>
      <dgm:t>
        <a:bodyPr/>
        <a:lstStyle/>
        <a:p>
          <a:endParaRPr lang="ru-RU"/>
        </a:p>
      </dgm:t>
    </dgm:pt>
    <dgm:pt modelId="{560AC87C-230A-4B3F-9880-A2E1C56D76FC}" type="sibTrans" cxnId="{2A9AF464-2AB6-4E86-B71B-64A019419A8B}">
      <dgm:prSet/>
      <dgm:spPr/>
      <dgm:t>
        <a:bodyPr/>
        <a:lstStyle/>
        <a:p>
          <a:endParaRPr lang="ru-RU"/>
        </a:p>
      </dgm:t>
    </dgm:pt>
    <dgm:pt modelId="{A9846B02-85A5-404B-ABA8-FB79BF1258F9}">
      <dgm:prSet phldrT="[Текст]" custT="1"/>
      <dgm:spPr/>
      <dgm:t>
        <a:bodyPr/>
        <a:lstStyle/>
        <a:p>
          <a:r>
            <a:rPr lang="en-US" sz="1200" dirty="0" smtClean="0"/>
            <a:t>Big Data </a:t>
          </a:r>
          <a:endParaRPr lang="ru-RU" sz="1200" dirty="0"/>
        </a:p>
      </dgm:t>
    </dgm:pt>
    <dgm:pt modelId="{7BF5E7EF-3677-44FE-9974-D8DF7284068B}" type="parTrans" cxnId="{8129CEC4-FF4F-479A-AFD8-9D7F5D956E91}">
      <dgm:prSet/>
      <dgm:spPr/>
      <dgm:t>
        <a:bodyPr/>
        <a:lstStyle/>
        <a:p>
          <a:endParaRPr lang="ru-RU"/>
        </a:p>
      </dgm:t>
    </dgm:pt>
    <dgm:pt modelId="{E2E7B370-A199-46FA-9D93-C15EFA022F75}" type="sibTrans" cxnId="{8129CEC4-FF4F-479A-AFD8-9D7F5D956E91}">
      <dgm:prSet/>
      <dgm:spPr/>
      <dgm:t>
        <a:bodyPr/>
        <a:lstStyle/>
        <a:p>
          <a:endParaRPr lang="ru-RU"/>
        </a:p>
      </dgm:t>
    </dgm:pt>
    <dgm:pt modelId="{3976E491-2281-4BC3-A277-059F5D78D6D6}">
      <dgm:prSet phldrT="[Текст]" custT="1"/>
      <dgm:spPr/>
      <dgm:t>
        <a:bodyPr/>
        <a:lstStyle/>
        <a:p>
          <a:r>
            <a:rPr lang="en-US" sz="1200" dirty="0" smtClean="0"/>
            <a:t>(Smart Big Data)</a:t>
          </a:r>
          <a:r>
            <a:rPr lang="ru-RU" sz="1200" dirty="0" smtClean="0"/>
            <a:t> </a:t>
          </a:r>
          <a:r>
            <a:rPr lang="en-US" sz="1200" dirty="0" smtClean="0"/>
            <a:t>-</a:t>
          </a:r>
          <a:r>
            <a:rPr lang="ru-RU" sz="1200" dirty="0" smtClean="0"/>
            <a:t> </a:t>
          </a:r>
          <a:r>
            <a:rPr lang="en-US" sz="1200" dirty="0" smtClean="0"/>
            <a:t>Based Control</a:t>
          </a:r>
          <a:endParaRPr lang="ru-RU" sz="1200" dirty="0"/>
        </a:p>
      </dgm:t>
    </dgm:pt>
    <dgm:pt modelId="{F85A966A-AFC3-4DB3-BE36-BE79ACC76EA4}" type="parTrans" cxnId="{063B7ECB-3AF6-4442-A42B-F63B27FDFA2B}">
      <dgm:prSet/>
      <dgm:spPr/>
      <dgm:t>
        <a:bodyPr/>
        <a:lstStyle/>
        <a:p>
          <a:endParaRPr lang="ru-RU"/>
        </a:p>
      </dgm:t>
    </dgm:pt>
    <dgm:pt modelId="{1199FCE8-6F7E-42B6-AB5A-6786F94A0231}" type="sibTrans" cxnId="{063B7ECB-3AF6-4442-A42B-F63B27FDFA2B}">
      <dgm:prSet/>
      <dgm:spPr/>
      <dgm:t>
        <a:bodyPr/>
        <a:lstStyle/>
        <a:p>
          <a:endParaRPr lang="ru-RU"/>
        </a:p>
      </dgm:t>
    </dgm:pt>
    <dgm:pt modelId="{824A4676-B746-41E4-9AD3-5942DD7FC99B}">
      <dgm:prSet phldrT="[Текст]" custT="1"/>
      <dgm:spPr/>
      <dgm:t>
        <a:bodyPr/>
        <a:lstStyle/>
        <a:p>
          <a:r>
            <a:rPr lang="en-US" sz="1200" dirty="0" smtClean="0"/>
            <a:t>(Smart Big Data &amp; Advanced Simulation &amp; Optimization)-Driven Advanced (Design &amp; Product Development) </a:t>
          </a:r>
          <a:endParaRPr lang="ru-RU" sz="1200" dirty="0"/>
        </a:p>
      </dgm:t>
    </dgm:pt>
    <dgm:pt modelId="{9AA488AB-BC10-4896-BBA0-27D2486509B7}" type="parTrans" cxnId="{2B055877-F195-4303-BA09-300ED14CAB7D}">
      <dgm:prSet/>
      <dgm:spPr/>
      <dgm:t>
        <a:bodyPr/>
        <a:lstStyle/>
        <a:p>
          <a:endParaRPr lang="ru-RU"/>
        </a:p>
      </dgm:t>
    </dgm:pt>
    <dgm:pt modelId="{31D20EC3-12F8-466F-A85D-BD9C113B15D2}" type="sibTrans" cxnId="{2B055877-F195-4303-BA09-300ED14CAB7D}">
      <dgm:prSet/>
      <dgm:spPr/>
      <dgm:t>
        <a:bodyPr/>
        <a:lstStyle/>
        <a:p>
          <a:endParaRPr lang="ru-RU"/>
        </a:p>
      </dgm:t>
    </dgm:pt>
    <dgm:pt modelId="{FDFE12B3-8C54-4BE1-A006-006B41866DF9}" type="pres">
      <dgm:prSet presAssocID="{67175C10-7DCE-4031-8BB8-CD337B674C6A}" presName="Name0" presStyleCnt="0">
        <dgm:presLayoutVars>
          <dgm:dir/>
          <dgm:resizeHandles val="exact"/>
        </dgm:presLayoutVars>
      </dgm:prSet>
      <dgm:spPr/>
    </dgm:pt>
    <dgm:pt modelId="{42D91E48-3FB5-4EB3-8601-44720452B062}" type="pres">
      <dgm:prSet presAssocID="{51E04E19-668D-447D-97EC-109F45302CD3}" presName="node" presStyleLbl="node1" presStyleIdx="0" presStyleCnt="5" custScaleX="63355" custScaleY="106027" custLinFactNeighborY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A2AFA-94A3-4E23-9F00-C3670E583B53}" type="pres">
      <dgm:prSet presAssocID="{AC052ADE-2D55-42F8-B816-C7FAA518C73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76C7D8B-B5D7-44D6-8F80-A04F429C1C25}" type="pres">
      <dgm:prSet presAssocID="{AC052ADE-2D55-42F8-B816-C7FAA518C73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E706601-2C28-4189-81E8-58F17EB428E3}" type="pres">
      <dgm:prSet presAssocID="{7E17B6DC-F3E5-4652-ABE5-393B8F3568C0}" presName="node" presStyleLbl="node1" presStyleIdx="1" presStyleCnt="5" custScaleX="63355" custScaleY="106027" custLinFactNeighborY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D7EAB-1D0D-4A65-B558-84514D316AD4}" type="pres">
      <dgm:prSet presAssocID="{560AC87C-230A-4B3F-9880-A2E1C56D76F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7A6A5BA-113E-4510-A261-8A3AD6242BFF}" type="pres">
      <dgm:prSet presAssocID="{560AC87C-230A-4B3F-9880-A2E1C56D76F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6E9015E-E991-4150-9935-9A533E0C91F1}" type="pres">
      <dgm:prSet presAssocID="{A9846B02-85A5-404B-ABA8-FB79BF1258F9}" presName="node" presStyleLbl="node1" presStyleIdx="2" presStyleCnt="5" custScaleX="63355" custScaleY="106027" custLinFactNeighborY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D1495-9538-414C-8201-48F95373AB2F}" type="pres">
      <dgm:prSet presAssocID="{E2E7B370-A199-46FA-9D93-C15EFA022F7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63A001D-AB5E-444A-B743-60BB049C8FFE}" type="pres">
      <dgm:prSet presAssocID="{E2E7B370-A199-46FA-9D93-C15EFA022F7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4BCEB0-3D44-4BC7-8BC0-90A9546CFAE4}" type="pres">
      <dgm:prSet presAssocID="{3976E491-2281-4BC3-A277-059F5D78D6D6}" presName="node" presStyleLbl="node1" presStyleIdx="3" presStyleCnt="5" custScaleX="63355" custScaleY="106027" custLinFactNeighborY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6F08E-A475-4DD9-BA68-8658BE552316}" type="pres">
      <dgm:prSet presAssocID="{1199FCE8-6F7E-42B6-AB5A-6786F94A023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24F85B0-397D-428F-B437-30E34CC1AB0D}" type="pres">
      <dgm:prSet presAssocID="{1199FCE8-6F7E-42B6-AB5A-6786F94A023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7DFD0C5-E926-43A8-A7AD-044F65FA4EFD}" type="pres">
      <dgm:prSet presAssocID="{824A4676-B746-41E4-9AD3-5942DD7FC99B}" presName="node" presStyleLbl="node1" presStyleIdx="4" presStyleCnt="5" custScaleX="63355" custScaleY="106027" custLinFactNeighborY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20A34-55EB-46D9-8025-ACAD83BC5FE0}" type="presOf" srcId="{E2E7B370-A199-46FA-9D93-C15EFA022F75}" destId="{9D6D1495-9538-414C-8201-48F95373AB2F}" srcOrd="0" destOrd="0" presId="urn:microsoft.com/office/officeart/2005/8/layout/process1"/>
    <dgm:cxn modelId="{98B5C445-D5CB-4A63-9BEB-1A6D5BC55E72}" type="presOf" srcId="{3976E491-2281-4BC3-A277-059F5D78D6D6}" destId="{EE4BCEB0-3D44-4BC7-8BC0-90A9546CFAE4}" srcOrd="0" destOrd="0" presId="urn:microsoft.com/office/officeart/2005/8/layout/process1"/>
    <dgm:cxn modelId="{CD1ADB2C-CCC7-47C7-A68E-49DC2ECB38C4}" type="presOf" srcId="{E2E7B370-A199-46FA-9D93-C15EFA022F75}" destId="{C63A001D-AB5E-444A-B743-60BB049C8FFE}" srcOrd="1" destOrd="0" presId="urn:microsoft.com/office/officeart/2005/8/layout/process1"/>
    <dgm:cxn modelId="{ED962F95-D92D-43C4-9CFC-4A83905E0D0E}" type="presOf" srcId="{67175C10-7DCE-4031-8BB8-CD337B674C6A}" destId="{FDFE12B3-8C54-4BE1-A006-006B41866DF9}" srcOrd="0" destOrd="0" presId="urn:microsoft.com/office/officeart/2005/8/layout/process1"/>
    <dgm:cxn modelId="{2B055877-F195-4303-BA09-300ED14CAB7D}" srcId="{67175C10-7DCE-4031-8BB8-CD337B674C6A}" destId="{824A4676-B746-41E4-9AD3-5942DD7FC99B}" srcOrd="4" destOrd="0" parTransId="{9AA488AB-BC10-4896-BBA0-27D2486509B7}" sibTransId="{31D20EC3-12F8-466F-A85D-BD9C113B15D2}"/>
    <dgm:cxn modelId="{44200605-C6ED-4320-B474-036D5D0164EE}" type="presOf" srcId="{1199FCE8-6F7E-42B6-AB5A-6786F94A0231}" destId="{62F6F08E-A475-4DD9-BA68-8658BE552316}" srcOrd="0" destOrd="0" presId="urn:microsoft.com/office/officeart/2005/8/layout/process1"/>
    <dgm:cxn modelId="{48531BB2-0FF0-46AF-9939-19653CA687D9}" type="presOf" srcId="{7E17B6DC-F3E5-4652-ABE5-393B8F3568C0}" destId="{4E706601-2C28-4189-81E8-58F17EB428E3}" srcOrd="0" destOrd="0" presId="urn:microsoft.com/office/officeart/2005/8/layout/process1"/>
    <dgm:cxn modelId="{063B7ECB-3AF6-4442-A42B-F63B27FDFA2B}" srcId="{67175C10-7DCE-4031-8BB8-CD337B674C6A}" destId="{3976E491-2281-4BC3-A277-059F5D78D6D6}" srcOrd="3" destOrd="0" parTransId="{F85A966A-AFC3-4DB3-BE36-BE79ACC76EA4}" sibTransId="{1199FCE8-6F7E-42B6-AB5A-6786F94A0231}"/>
    <dgm:cxn modelId="{7FCE7CC2-E43B-4C7E-BACB-B03F881A0565}" srcId="{67175C10-7DCE-4031-8BB8-CD337B674C6A}" destId="{51E04E19-668D-447D-97EC-109F45302CD3}" srcOrd="0" destOrd="0" parTransId="{1F09032D-FD11-485C-BC9A-4DE4309CC6A2}" sibTransId="{AC052ADE-2D55-42F8-B816-C7FAA518C732}"/>
    <dgm:cxn modelId="{8BE267AB-9463-407A-BADD-A58C543B6F28}" type="presOf" srcId="{A9846B02-85A5-404B-ABA8-FB79BF1258F9}" destId="{F6E9015E-E991-4150-9935-9A533E0C91F1}" srcOrd="0" destOrd="0" presId="urn:microsoft.com/office/officeart/2005/8/layout/process1"/>
    <dgm:cxn modelId="{2A9AF464-2AB6-4E86-B71B-64A019419A8B}" srcId="{67175C10-7DCE-4031-8BB8-CD337B674C6A}" destId="{7E17B6DC-F3E5-4652-ABE5-393B8F3568C0}" srcOrd="1" destOrd="0" parTransId="{626ED360-0BEE-4026-8068-96D6E2F6B29C}" sibTransId="{560AC87C-230A-4B3F-9880-A2E1C56D76FC}"/>
    <dgm:cxn modelId="{778778C8-CA29-4EDB-AF7F-5418F8F3D98D}" type="presOf" srcId="{560AC87C-230A-4B3F-9880-A2E1C56D76FC}" destId="{F7A6A5BA-113E-4510-A261-8A3AD6242BFF}" srcOrd="1" destOrd="0" presId="urn:microsoft.com/office/officeart/2005/8/layout/process1"/>
    <dgm:cxn modelId="{0153DE63-396C-45E8-85AA-2B031577877E}" type="presOf" srcId="{51E04E19-668D-447D-97EC-109F45302CD3}" destId="{42D91E48-3FB5-4EB3-8601-44720452B062}" srcOrd="0" destOrd="0" presId="urn:microsoft.com/office/officeart/2005/8/layout/process1"/>
    <dgm:cxn modelId="{FFB4C08A-F1A2-4CBD-990B-737578CD913F}" type="presOf" srcId="{560AC87C-230A-4B3F-9880-A2E1C56D76FC}" destId="{D7BD7EAB-1D0D-4A65-B558-84514D316AD4}" srcOrd="0" destOrd="0" presId="urn:microsoft.com/office/officeart/2005/8/layout/process1"/>
    <dgm:cxn modelId="{D0EFD6E0-239D-4F56-9FA9-D5D3075E9130}" type="presOf" srcId="{AC052ADE-2D55-42F8-B816-C7FAA518C732}" destId="{876C7D8B-B5D7-44D6-8F80-A04F429C1C25}" srcOrd="1" destOrd="0" presId="urn:microsoft.com/office/officeart/2005/8/layout/process1"/>
    <dgm:cxn modelId="{8129CEC4-FF4F-479A-AFD8-9D7F5D956E91}" srcId="{67175C10-7DCE-4031-8BB8-CD337B674C6A}" destId="{A9846B02-85A5-404B-ABA8-FB79BF1258F9}" srcOrd="2" destOrd="0" parTransId="{7BF5E7EF-3677-44FE-9974-D8DF7284068B}" sibTransId="{E2E7B370-A199-46FA-9D93-C15EFA022F75}"/>
    <dgm:cxn modelId="{9E44D273-B33E-40AE-A356-3813F888473F}" type="presOf" srcId="{824A4676-B746-41E4-9AD3-5942DD7FC99B}" destId="{D7DFD0C5-E926-43A8-A7AD-044F65FA4EFD}" srcOrd="0" destOrd="0" presId="urn:microsoft.com/office/officeart/2005/8/layout/process1"/>
    <dgm:cxn modelId="{1B559C38-8934-4C70-B293-3A11835DE7C4}" type="presOf" srcId="{1199FCE8-6F7E-42B6-AB5A-6786F94A0231}" destId="{E24F85B0-397D-428F-B437-30E34CC1AB0D}" srcOrd="1" destOrd="0" presId="urn:microsoft.com/office/officeart/2005/8/layout/process1"/>
    <dgm:cxn modelId="{2C0E3436-2A5D-412A-92BE-ED24C4CB445D}" type="presOf" srcId="{AC052ADE-2D55-42F8-B816-C7FAA518C732}" destId="{7CDA2AFA-94A3-4E23-9F00-C3670E583B53}" srcOrd="0" destOrd="0" presId="urn:microsoft.com/office/officeart/2005/8/layout/process1"/>
    <dgm:cxn modelId="{E45BA875-7758-4016-A647-ECDCEC644034}" type="presParOf" srcId="{FDFE12B3-8C54-4BE1-A006-006B41866DF9}" destId="{42D91E48-3FB5-4EB3-8601-44720452B062}" srcOrd="0" destOrd="0" presId="urn:microsoft.com/office/officeart/2005/8/layout/process1"/>
    <dgm:cxn modelId="{DD8FD6DB-2093-4684-AEC0-15B1F4829905}" type="presParOf" srcId="{FDFE12B3-8C54-4BE1-A006-006B41866DF9}" destId="{7CDA2AFA-94A3-4E23-9F00-C3670E583B53}" srcOrd="1" destOrd="0" presId="urn:microsoft.com/office/officeart/2005/8/layout/process1"/>
    <dgm:cxn modelId="{672E42A0-1A43-4940-ABF0-007BC20197A7}" type="presParOf" srcId="{7CDA2AFA-94A3-4E23-9F00-C3670E583B53}" destId="{876C7D8B-B5D7-44D6-8F80-A04F429C1C25}" srcOrd="0" destOrd="0" presId="urn:microsoft.com/office/officeart/2005/8/layout/process1"/>
    <dgm:cxn modelId="{0148C98D-C903-4751-9865-89D5B5BBD38C}" type="presParOf" srcId="{FDFE12B3-8C54-4BE1-A006-006B41866DF9}" destId="{4E706601-2C28-4189-81E8-58F17EB428E3}" srcOrd="2" destOrd="0" presId="urn:microsoft.com/office/officeart/2005/8/layout/process1"/>
    <dgm:cxn modelId="{3D0AA059-3F27-41E0-9836-25F7B591745F}" type="presParOf" srcId="{FDFE12B3-8C54-4BE1-A006-006B41866DF9}" destId="{D7BD7EAB-1D0D-4A65-B558-84514D316AD4}" srcOrd="3" destOrd="0" presId="urn:microsoft.com/office/officeart/2005/8/layout/process1"/>
    <dgm:cxn modelId="{82203A70-D877-4B16-BE67-E4FCEF4D3BA2}" type="presParOf" srcId="{D7BD7EAB-1D0D-4A65-B558-84514D316AD4}" destId="{F7A6A5BA-113E-4510-A261-8A3AD6242BFF}" srcOrd="0" destOrd="0" presId="urn:microsoft.com/office/officeart/2005/8/layout/process1"/>
    <dgm:cxn modelId="{0084C719-7DC5-4540-A1A8-F43C06320CD9}" type="presParOf" srcId="{FDFE12B3-8C54-4BE1-A006-006B41866DF9}" destId="{F6E9015E-E991-4150-9935-9A533E0C91F1}" srcOrd="4" destOrd="0" presId="urn:microsoft.com/office/officeart/2005/8/layout/process1"/>
    <dgm:cxn modelId="{60D96A78-D6B0-49E5-B6BE-9C7E98890818}" type="presParOf" srcId="{FDFE12B3-8C54-4BE1-A006-006B41866DF9}" destId="{9D6D1495-9538-414C-8201-48F95373AB2F}" srcOrd="5" destOrd="0" presId="urn:microsoft.com/office/officeart/2005/8/layout/process1"/>
    <dgm:cxn modelId="{6B51B3A9-B810-40F6-9262-3FB1E2DFF54C}" type="presParOf" srcId="{9D6D1495-9538-414C-8201-48F95373AB2F}" destId="{C63A001D-AB5E-444A-B743-60BB049C8FFE}" srcOrd="0" destOrd="0" presId="urn:microsoft.com/office/officeart/2005/8/layout/process1"/>
    <dgm:cxn modelId="{DA70316A-D06F-4D1E-B525-289B64EB48C1}" type="presParOf" srcId="{FDFE12B3-8C54-4BE1-A006-006B41866DF9}" destId="{EE4BCEB0-3D44-4BC7-8BC0-90A9546CFAE4}" srcOrd="6" destOrd="0" presId="urn:microsoft.com/office/officeart/2005/8/layout/process1"/>
    <dgm:cxn modelId="{7A5FC166-78E1-4237-A1E5-7BF24D78D03C}" type="presParOf" srcId="{FDFE12B3-8C54-4BE1-A006-006B41866DF9}" destId="{62F6F08E-A475-4DD9-BA68-8658BE552316}" srcOrd="7" destOrd="0" presId="urn:microsoft.com/office/officeart/2005/8/layout/process1"/>
    <dgm:cxn modelId="{FA3A7923-6972-4240-A57F-A1D1CA9595C9}" type="presParOf" srcId="{62F6F08E-A475-4DD9-BA68-8658BE552316}" destId="{E24F85B0-397D-428F-B437-30E34CC1AB0D}" srcOrd="0" destOrd="0" presId="urn:microsoft.com/office/officeart/2005/8/layout/process1"/>
    <dgm:cxn modelId="{5659E98C-0516-4F75-97E8-3E17FD240E31}" type="presParOf" srcId="{FDFE12B3-8C54-4BE1-A006-006B41866DF9}" destId="{D7DFD0C5-E926-43A8-A7AD-044F65FA4EF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031AF-B0CA-4740-9DEF-832C5AC731D9}">
      <dsp:nvSpPr>
        <dsp:cNvPr id="0" name=""/>
        <dsp:cNvSpPr/>
      </dsp:nvSpPr>
      <dsp:spPr>
        <a:xfrm>
          <a:off x="0" y="0"/>
          <a:ext cx="6163884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cs typeface="Times New Roman" pitchFamily="18" charset="0"/>
            </a:rPr>
            <a:t>1.</a:t>
          </a:r>
          <a:r>
            <a:rPr lang="ru-RU" sz="1800" b="0" kern="1200" dirty="0" smtClean="0">
              <a:cs typeface="Times New Roman" pitchFamily="18" charset="0"/>
            </a:rPr>
            <a:t>Традиционные  технологии позволяют убрать грубые несоответствия </a:t>
          </a:r>
          <a:endParaRPr lang="ru-RU" sz="1800" b="0" kern="1200" dirty="0"/>
        </a:p>
      </dsp:txBody>
      <dsp:txXfrm>
        <a:off x="32943" y="32943"/>
        <a:ext cx="4855133" cy="1058878"/>
      </dsp:txXfrm>
    </dsp:sp>
    <dsp:sp modelId="{E84FF4AE-B67E-42D1-997F-3742B94F1305}">
      <dsp:nvSpPr>
        <dsp:cNvPr id="0" name=""/>
        <dsp:cNvSpPr/>
      </dsp:nvSpPr>
      <dsp:spPr>
        <a:xfrm>
          <a:off x="516225" y="1329267"/>
          <a:ext cx="6163884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2. </a:t>
          </a:r>
          <a:r>
            <a:rPr lang="ru-RU" sz="1800" b="0" kern="1200" dirty="0" smtClean="0"/>
            <a:t>Связь «микро-мезо-макро» параметров структуры материалов, закладываемых от самого начала технологической цепочки производства</a:t>
          </a:r>
        </a:p>
      </dsp:txBody>
      <dsp:txXfrm>
        <a:off x="549168" y="1362210"/>
        <a:ext cx="4850676" cy="1058878"/>
      </dsp:txXfrm>
    </dsp:sp>
    <dsp:sp modelId="{AFD906DE-5E71-4446-8F2E-8218D01BA3A6}">
      <dsp:nvSpPr>
        <dsp:cNvPr id="0" name=""/>
        <dsp:cNvSpPr/>
      </dsp:nvSpPr>
      <dsp:spPr>
        <a:xfrm>
          <a:off x="1024745" y="2658535"/>
          <a:ext cx="6163884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3. </a:t>
          </a:r>
          <a:r>
            <a:rPr lang="ru-RU" sz="1800" b="0" kern="1200" dirty="0" smtClean="0"/>
            <a:t>Повышается роль «локальных» взаимодействий/равновесий </a:t>
          </a: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(Состав - концентрации + распределение;                  Структура, время и энергия)</a:t>
          </a:r>
        </a:p>
      </dsp:txBody>
      <dsp:txXfrm>
        <a:off x="1057688" y="2691478"/>
        <a:ext cx="4858381" cy="1058878"/>
      </dsp:txXfrm>
    </dsp:sp>
    <dsp:sp modelId="{CD303DCE-FA74-440D-84B2-76C305186BB9}">
      <dsp:nvSpPr>
        <dsp:cNvPr id="0" name=""/>
        <dsp:cNvSpPr/>
      </dsp:nvSpPr>
      <dsp:spPr>
        <a:xfrm>
          <a:off x="1540971" y="3987803"/>
          <a:ext cx="6163884" cy="11247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cs typeface="Times New Roman" pitchFamily="18" charset="0"/>
            </a:rPr>
            <a:t>Новые требования по надежности требуют  использования новых технологических и материаловедческих принципов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573914" y="4020746"/>
        <a:ext cx="4850676" cy="1058878"/>
      </dsp:txXfrm>
    </dsp:sp>
    <dsp:sp modelId="{A3D9FB71-54CB-4350-B9C4-1A9726245A29}">
      <dsp:nvSpPr>
        <dsp:cNvPr id="0" name=""/>
        <dsp:cNvSpPr/>
      </dsp:nvSpPr>
      <dsp:spPr>
        <a:xfrm>
          <a:off x="6696745" y="36003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61242" y="360037"/>
        <a:ext cx="402103" cy="550150"/>
      </dsp:txXfrm>
    </dsp:sp>
    <dsp:sp modelId="{8C214BDB-E7B2-416A-BD68-29945FDB1196}">
      <dsp:nvSpPr>
        <dsp:cNvPr id="0" name=""/>
        <dsp:cNvSpPr/>
      </dsp:nvSpPr>
      <dsp:spPr>
        <a:xfrm>
          <a:off x="6624736" y="432051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789233" y="432051"/>
        <a:ext cx="402103" cy="550150"/>
      </dsp:txXfrm>
    </dsp:sp>
    <dsp:sp modelId="{C06C266F-F5D4-4CD9-8557-1508853B84F7}">
      <dsp:nvSpPr>
        <dsp:cNvPr id="0" name=""/>
        <dsp:cNvSpPr/>
      </dsp:nvSpPr>
      <dsp:spPr>
        <a:xfrm>
          <a:off x="6457533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22030" y="3520003"/>
        <a:ext cx="402103" cy="55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4B69-501E-49C0-9038-18D27CAD0106}">
      <dsp:nvSpPr>
        <dsp:cNvPr id="0" name=""/>
        <dsp:cNvSpPr/>
      </dsp:nvSpPr>
      <dsp:spPr>
        <a:xfrm>
          <a:off x="0" y="0"/>
          <a:ext cx="4702353" cy="715307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Замена</a:t>
          </a:r>
          <a:r>
            <a:rPr lang="en-US" sz="1200" b="1" kern="12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карбидных частиц </a:t>
          </a:r>
          <a:r>
            <a:rPr lang="en-US" sz="1200" b="1" kern="1200" dirty="0" smtClean="0">
              <a:solidFill>
                <a:schemeClr val="tx2"/>
              </a:solidFill>
              <a:cs typeface="Times New Roman" charset="0"/>
            </a:rPr>
            <a:t>M</a:t>
          </a:r>
          <a:r>
            <a:rPr lang="en-US" sz="1200" b="1" kern="1200" baseline="-25000" dirty="0" smtClean="0">
              <a:solidFill>
                <a:schemeClr val="tx2"/>
              </a:solidFill>
              <a:cs typeface="Times New Roman" charset="0"/>
            </a:rPr>
            <a:t>23</a:t>
          </a:r>
          <a:r>
            <a:rPr lang="en-US" sz="1200" b="1" kern="1200" dirty="0" smtClean="0">
              <a:solidFill>
                <a:schemeClr val="tx2"/>
              </a:solidFill>
              <a:cs typeface="Times New Roman" charset="0"/>
            </a:rPr>
            <a:t>C</a:t>
          </a:r>
          <a:r>
            <a:rPr lang="en-US" sz="1200" b="1" kern="1200" baseline="-25000" dirty="0" smtClean="0">
              <a:solidFill>
                <a:schemeClr val="tx2"/>
              </a:solidFill>
              <a:cs typeface="Times New Roman" charset="0"/>
            </a:rPr>
            <a:t>6</a:t>
          </a:r>
          <a:r>
            <a:rPr lang="ru-RU" sz="1200" b="1" kern="1200" baseline="-250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(снижение содержания С)</a:t>
          </a:r>
          <a:r>
            <a:rPr lang="ru-RU" sz="1200" b="1" kern="1200" baseline="-250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частицами </a:t>
          </a:r>
          <a:r>
            <a:rPr lang="en-US" sz="1200" b="1" kern="1200" dirty="0" smtClean="0">
              <a:solidFill>
                <a:schemeClr val="tx2"/>
              </a:solidFill>
              <a:cs typeface="Times New Roman" charset="0"/>
            </a:rPr>
            <a:t>MN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 (легирование азотом), устойчивыми при Т=650</a:t>
          </a:r>
          <a:r>
            <a:rPr lang="ru-RU" sz="1200" b="1" kern="1200" baseline="30000" dirty="0" smtClean="0">
              <a:solidFill>
                <a:schemeClr val="tx2"/>
              </a:solidFill>
              <a:cs typeface="Times New Roman" charset="0"/>
            </a:rPr>
            <a:t>0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С .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34918" y="34918"/>
        <a:ext cx="4632517" cy="645471"/>
      </dsp:txXfrm>
    </dsp:sp>
    <dsp:sp modelId="{7A6DFE31-94B5-4C8B-B6A4-1B759FAD8CBF}">
      <dsp:nvSpPr>
        <dsp:cNvPr id="0" name=""/>
        <dsp:cNvSpPr/>
      </dsp:nvSpPr>
      <dsp:spPr>
        <a:xfrm>
          <a:off x="0" y="701840"/>
          <a:ext cx="4702353" cy="682731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</a:rPr>
            <a:t>Упрочнение границ зерен и уменьшение скорости коагуляции карбидов М</a:t>
          </a:r>
          <a:r>
            <a:rPr lang="ru-RU" sz="1200" b="1" kern="1200" baseline="-25000" dirty="0" smtClean="0">
              <a:solidFill>
                <a:schemeClr val="tx2"/>
              </a:solidFill>
            </a:rPr>
            <a:t>23</a:t>
          </a:r>
          <a:r>
            <a:rPr lang="ru-RU" sz="1200" b="1" kern="1200" dirty="0" smtClean="0">
              <a:solidFill>
                <a:schemeClr val="tx2"/>
              </a:solidFill>
            </a:rPr>
            <a:t>С</a:t>
          </a:r>
          <a:r>
            <a:rPr lang="ru-RU" sz="1200" b="1" kern="1200" baseline="-25000" dirty="0" smtClean="0">
              <a:solidFill>
                <a:schemeClr val="tx2"/>
              </a:solidFill>
            </a:rPr>
            <a:t>6</a:t>
          </a:r>
          <a:r>
            <a:rPr lang="ru-RU" sz="1200" b="1" kern="1200" dirty="0" smtClean="0">
              <a:solidFill>
                <a:schemeClr val="tx2"/>
              </a:solidFill>
            </a:rPr>
            <a:t> за счет микролегирование бором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33328" y="735168"/>
        <a:ext cx="4635697" cy="616075"/>
      </dsp:txXfrm>
    </dsp:sp>
    <dsp:sp modelId="{650F2B2D-35D0-495B-AA11-5808EDCB9EBD}">
      <dsp:nvSpPr>
        <dsp:cNvPr id="0" name=""/>
        <dsp:cNvSpPr/>
      </dsp:nvSpPr>
      <dsp:spPr>
        <a:xfrm>
          <a:off x="0" y="1419410"/>
          <a:ext cx="4702353" cy="640004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Снижение диффузионной подвижности элементов</a:t>
          </a:r>
          <a:r>
            <a:rPr lang="en-US" sz="1200" b="1" kern="1200" dirty="0" smtClean="0">
              <a:solidFill>
                <a:schemeClr val="tx2"/>
              </a:solidFill>
              <a:cs typeface="Times New Roman" charset="0"/>
            </a:rPr>
            <a:t> </a:t>
          </a:r>
          <a:r>
            <a:rPr lang="ru-RU" sz="1200" b="1" kern="1200" dirty="0" smtClean="0">
              <a:solidFill>
                <a:schemeClr val="tx2"/>
              </a:solidFill>
              <a:cs typeface="Times New Roman" charset="0"/>
            </a:rPr>
            <a:t>упрочняющих фаз (легирование кобальтом)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31242" y="1450652"/>
        <a:ext cx="4639869" cy="577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BF52C-FFBD-4CB3-A0A0-CBF413B39CFF}">
      <dsp:nvSpPr>
        <dsp:cNvPr id="0" name=""/>
        <dsp:cNvSpPr/>
      </dsp:nvSpPr>
      <dsp:spPr>
        <a:xfrm rot="10800000">
          <a:off x="1223596" y="75004"/>
          <a:ext cx="1234877" cy="71707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C37AE2-389D-45AC-9CB3-17E99D32F132}">
      <dsp:nvSpPr>
        <dsp:cNvPr id="0" name=""/>
        <dsp:cNvSpPr/>
      </dsp:nvSpPr>
      <dsp:spPr>
        <a:xfrm>
          <a:off x="2406430" y="585"/>
          <a:ext cx="2300268" cy="8659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Моноблочная крышка верхнего блока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48701" y="42856"/>
        <a:ext cx="2215726" cy="781375"/>
      </dsp:txXfrm>
    </dsp:sp>
    <dsp:sp modelId="{917AA23B-2EC0-472D-AAF7-E40C63E72F19}">
      <dsp:nvSpPr>
        <dsp:cNvPr id="0" name=""/>
        <dsp:cNvSpPr/>
      </dsp:nvSpPr>
      <dsp:spPr>
        <a:xfrm rot="10800000">
          <a:off x="1239564" y="1119882"/>
          <a:ext cx="1234877" cy="75232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AB1599-A25B-4894-BB34-4B7128C54C8A}">
      <dsp:nvSpPr>
        <dsp:cNvPr id="0" name=""/>
        <dsp:cNvSpPr/>
      </dsp:nvSpPr>
      <dsp:spPr>
        <a:xfrm>
          <a:off x="2474442" y="1008915"/>
          <a:ext cx="2248820" cy="9983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Верхняя обечайка патрубковой зоны, объединенная с фланцем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180" y="1057653"/>
        <a:ext cx="2151344" cy="900921"/>
      </dsp:txXfrm>
    </dsp:sp>
    <dsp:sp modelId="{90775BB4-09B3-43AF-A5E9-BE07CE3DB953}">
      <dsp:nvSpPr>
        <dsp:cNvPr id="0" name=""/>
        <dsp:cNvSpPr/>
      </dsp:nvSpPr>
      <dsp:spPr>
        <a:xfrm rot="10800000">
          <a:off x="1192309" y="2217816"/>
          <a:ext cx="1282139" cy="76448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D9CA4-D47F-4648-B8BA-2A2425E6EBD7}">
      <dsp:nvSpPr>
        <dsp:cNvPr id="0" name=""/>
        <dsp:cNvSpPr/>
      </dsp:nvSpPr>
      <dsp:spPr>
        <a:xfrm>
          <a:off x="2448259" y="2125585"/>
          <a:ext cx="2296070" cy="9489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Нижняя обечайка </a:t>
          </a:r>
          <a:r>
            <a:rPr lang="ru-RU" sz="1400" b="1" kern="1200" dirty="0" err="1" smtClean="0">
              <a:solidFill>
                <a:schemeClr val="tx2"/>
              </a:solidFill>
              <a:latin typeface="+mn-lt"/>
              <a:cs typeface="Times New Roman" pitchFamily="18" charset="0"/>
            </a:rPr>
            <a:t>парубковой</a:t>
          </a: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 зоны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4583" y="2171909"/>
        <a:ext cx="2203422" cy="856297"/>
      </dsp:txXfrm>
    </dsp:sp>
    <dsp:sp modelId="{DB7BD927-6305-4D68-BCB9-AE10B6D969E6}">
      <dsp:nvSpPr>
        <dsp:cNvPr id="0" name=""/>
        <dsp:cNvSpPr/>
      </dsp:nvSpPr>
      <dsp:spPr>
        <a:xfrm rot="10800000">
          <a:off x="1184128" y="3312960"/>
          <a:ext cx="1282139" cy="73338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61B73-5547-4518-87EC-E1DB9C654B04}">
      <dsp:nvSpPr>
        <dsp:cNvPr id="0" name=""/>
        <dsp:cNvSpPr/>
      </dsp:nvSpPr>
      <dsp:spPr>
        <a:xfrm>
          <a:off x="2448271" y="3204874"/>
          <a:ext cx="2312432" cy="9495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Удлиненная обечайка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активной зоны</a:t>
          </a:r>
          <a:endParaRPr lang="ru-RU" sz="1400" b="1" kern="1200" dirty="0">
            <a:solidFill>
              <a:schemeClr val="tx2"/>
            </a:solidFill>
            <a:latin typeface="+mn-lt"/>
            <a:cs typeface="Times New Roman" pitchFamily="18" charset="0"/>
          </a:endParaRPr>
        </a:p>
      </dsp:txBody>
      <dsp:txXfrm>
        <a:off x="2494625" y="3251228"/>
        <a:ext cx="2219724" cy="856850"/>
      </dsp:txXfrm>
    </dsp:sp>
    <dsp:sp modelId="{72166BC6-8A04-4C3A-8D05-73FFCFB8CBAD}">
      <dsp:nvSpPr>
        <dsp:cNvPr id="0" name=""/>
        <dsp:cNvSpPr/>
      </dsp:nvSpPr>
      <dsp:spPr>
        <a:xfrm rot="10800000">
          <a:off x="1184128" y="4431554"/>
          <a:ext cx="1282139" cy="68101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437F6F-70B5-4ACE-9A24-5BF464BDE40E}">
      <dsp:nvSpPr>
        <dsp:cNvPr id="0" name=""/>
        <dsp:cNvSpPr/>
      </dsp:nvSpPr>
      <dsp:spPr>
        <a:xfrm>
          <a:off x="2466267" y="4284775"/>
          <a:ext cx="2312432" cy="9745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Днище корпуса</a:t>
          </a:r>
          <a:endParaRPr lang="ru-RU" sz="1400" b="1" kern="1200" dirty="0">
            <a:solidFill>
              <a:schemeClr val="tx2"/>
            </a:solidFill>
            <a:latin typeface="+mn-lt"/>
          </a:endParaRPr>
        </a:p>
      </dsp:txBody>
      <dsp:txXfrm>
        <a:off x="2513842" y="4332350"/>
        <a:ext cx="2217282" cy="879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4C496-8038-0942-B1DB-5BF8B38EEEE0}">
      <dsp:nvSpPr>
        <dsp:cNvPr id="0" name=""/>
        <dsp:cNvSpPr/>
      </dsp:nvSpPr>
      <dsp:spPr>
        <a:xfrm>
          <a:off x="1747435" y="325151"/>
          <a:ext cx="2470008" cy="2470008"/>
        </a:xfrm>
        <a:prstGeom prst="pieWedg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2470884" y="1048600"/>
        <a:ext cx="1746559" cy="1746559"/>
      </dsp:txXfrm>
    </dsp:sp>
    <dsp:sp modelId="{5DED3A45-C1C1-D742-B7B1-498AD4481959}">
      <dsp:nvSpPr>
        <dsp:cNvPr id="0" name=""/>
        <dsp:cNvSpPr/>
      </dsp:nvSpPr>
      <dsp:spPr>
        <a:xfrm rot="5400000">
          <a:off x="4331532" y="325151"/>
          <a:ext cx="2470008" cy="2470008"/>
        </a:xfrm>
        <a:prstGeom prst="pieWedg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-5400000">
        <a:off x="4331532" y="1048600"/>
        <a:ext cx="1746559" cy="1746559"/>
      </dsp:txXfrm>
    </dsp:sp>
    <dsp:sp modelId="{860BB2F6-E3F7-084D-AF4C-BC0BDEB180A5}">
      <dsp:nvSpPr>
        <dsp:cNvPr id="0" name=""/>
        <dsp:cNvSpPr/>
      </dsp:nvSpPr>
      <dsp:spPr>
        <a:xfrm rot="10800000">
          <a:off x="4331532" y="2909248"/>
          <a:ext cx="2470008" cy="2470008"/>
        </a:xfrm>
        <a:prstGeom prst="pieWedg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10800000">
        <a:off x="4331532" y="2909248"/>
        <a:ext cx="1746559" cy="1746559"/>
      </dsp:txXfrm>
    </dsp:sp>
    <dsp:sp modelId="{0EEDB369-F104-3C4E-9351-457A7B501334}">
      <dsp:nvSpPr>
        <dsp:cNvPr id="0" name=""/>
        <dsp:cNvSpPr/>
      </dsp:nvSpPr>
      <dsp:spPr>
        <a:xfrm rot="16200000">
          <a:off x="1747435" y="2909248"/>
          <a:ext cx="2470008" cy="2470008"/>
        </a:xfrm>
        <a:prstGeom prst="pieWedg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5400000">
        <a:off x="2470884" y="2909248"/>
        <a:ext cx="1746559" cy="1746559"/>
      </dsp:txXfrm>
    </dsp:sp>
    <dsp:sp modelId="{CF82D3F5-248B-5248-B442-B81FD5137B38}">
      <dsp:nvSpPr>
        <dsp:cNvPr id="0" name=""/>
        <dsp:cNvSpPr/>
      </dsp:nvSpPr>
      <dsp:spPr>
        <a:xfrm>
          <a:off x="3848084" y="2338807"/>
          <a:ext cx="852808" cy="741573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48825-0025-3743-B786-257F4086FEF6}">
      <dsp:nvSpPr>
        <dsp:cNvPr id="0" name=""/>
        <dsp:cNvSpPr/>
      </dsp:nvSpPr>
      <dsp:spPr>
        <a:xfrm rot="10800000">
          <a:off x="3848084" y="2624027"/>
          <a:ext cx="852808" cy="741573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1E48-3FB5-4EB3-8601-44720452B062}">
      <dsp:nvSpPr>
        <dsp:cNvPr id="0" name=""/>
        <dsp:cNvSpPr/>
      </dsp:nvSpPr>
      <dsp:spPr>
        <a:xfrm>
          <a:off x="4630" y="794898"/>
          <a:ext cx="1118295" cy="1894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Statement Monitoring System </a:t>
          </a:r>
          <a:endParaRPr lang="ru-RU" sz="1200" kern="1200" dirty="0"/>
        </a:p>
      </dsp:txBody>
      <dsp:txXfrm>
        <a:off x="37384" y="827652"/>
        <a:ext cx="1052787" cy="1828792"/>
      </dsp:txXfrm>
    </dsp:sp>
    <dsp:sp modelId="{7CDA2AFA-94A3-4E23-9F00-C3670E583B53}">
      <dsp:nvSpPr>
        <dsp:cNvPr id="0" name=""/>
        <dsp:cNvSpPr/>
      </dsp:nvSpPr>
      <dsp:spPr>
        <a:xfrm>
          <a:off x="1299437" y="1523173"/>
          <a:ext cx="374206" cy="43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299437" y="1610723"/>
        <a:ext cx="261944" cy="262651"/>
      </dsp:txXfrm>
    </dsp:sp>
    <dsp:sp modelId="{4E706601-2C28-4189-81E8-58F17EB428E3}">
      <dsp:nvSpPr>
        <dsp:cNvPr id="0" name=""/>
        <dsp:cNvSpPr/>
      </dsp:nvSpPr>
      <dsp:spPr>
        <a:xfrm>
          <a:off x="1828975" y="794898"/>
          <a:ext cx="1118295" cy="1894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Industrial Internet </a:t>
          </a:r>
          <a:endParaRPr lang="ru-RU" sz="1200" kern="1200" dirty="0"/>
        </a:p>
      </dsp:txBody>
      <dsp:txXfrm>
        <a:off x="1861729" y="827652"/>
        <a:ext cx="1052787" cy="1828792"/>
      </dsp:txXfrm>
    </dsp:sp>
    <dsp:sp modelId="{D7BD7EAB-1D0D-4A65-B558-84514D316AD4}">
      <dsp:nvSpPr>
        <dsp:cNvPr id="0" name=""/>
        <dsp:cNvSpPr/>
      </dsp:nvSpPr>
      <dsp:spPr>
        <a:xfrm>
          <a:off x="3123782" y="1523173"/>
          <a:ext cx="374206" cy="43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23782" y="1610723"/>
        <a:ext cx="261944" cy="262651"/>
      </dsp:txXfrm>
    </dsp:sp>
    <dsp:sp modelId="{F6E9015E-E991-4150-9935-9A533E0C91F1}">
      <dsp:nvSpPr>
        <dsp:cNvPr id="0" name=""/>
        <dsp:cNvSpPr/>
      </dsp:nvSpPr>
      <dsp:spPr>
        <a:xfrm>
          <a:off x="3653320" y="794898"/>
          <a:ext cx="1118295" cy="1894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Big Data </a:t>
          </a:r>
          <a:endParaRPr lang="ru-RU" sz="1200" kern="1200" dirty="0"/>
        </a:p>
      </dsp:txBody>
      <dsp:txXfrm>
        <a:off x="3686074" y="827652"/>
        <a:ext cx="1052787" cy="1828792"/>
      </dsp:txXfrm>
    </dsp:sp>
    <dsp:sp modelId="{9D6D1495-9538-414C-8201-48F95373AB2F}">
      <dsp:nvSpPr>
        <dsp:cNvPr id="0" name=""/>
        <dsp:cNvSpPr/>
      </dsp:nvSpPr>
      <dsp:spPr>
        <a:xfrm>
          <a:off x="4948128" y="1523173"/>
          <a:ext cx="374206" cy="43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48128" y="1610723"/>
        <a:ext cx="261944" cy="262651"/>
      </dsp:txXfrm>
    </dsp:sp>
    <dsp:sp modelId="{EE4BCEB0-3D44-4BC7-8BC0-90A9546CFAE4}">
      <dsp:nvSpPr>
        <dsp:cNvPr id="0" name=""/>
        <dsp:cNvSpPr/>
      </dsp:nvSpPr>
      <dsp:spPr>
        <a:xfrm>
          <a:off x="5477665" y="794898"/>
          <a:ext cx="1118295" cy="1894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(Smart Big Data)</a:t>
          </a:r>
          <a:r>
            <a:rPr lang="ru-RU" sz="1200" kern="1200" dirty="0" smtClean="0"/>
            <a:t> </a:t>
          </a:r>
          <a:r>
            <a:rPr lang="en-US" sz="1200" kern="1200" dirty="0" smtClean="0"/>
            <a:t>-</a:t>
          </a:r>
          <a:r>
            <a:rPr lang="ru-RU" sz="1200" kern="1200" dirty="0" smtClean="0"/>
            <a:t> </a:t>
          </a:r>
          <a:r>
            <a:rPr lang="en-US" sz="1200" kern="1200" dirty="0" smtClean="0"/>
            <a:t>Based Control</a:t>
          </a:r>
          <a:endParaRPr lang="ru-RU" sz="1200" kern="1200" dirty="0"/>
        </a:p>
      </dsp:txBody>
      <dsp:txXfrm>
        <a:off x="5510419" y="827652"/>
        <a:ext cx="1052787" cy="1828792"/>
      </dsp:txXfrm>
    </dsp:sp>
    <dsp:sp modelId="{62F6F08E-A475-4DD9-BA68-8658BE552316}">
      <dsp:nvSpPr>
        <dsp:cNvPr id="0" name=""/>
        <dsp:cNvSpPr/>
      </dsp:nvSpPr>
      <dsp:spPr>
        <a:xfrm>
          <a:off x="6772473" y="1523173"/>
          <a:ext cx="374206" cy="43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772473" y="1610723"/>
        <a:ext cx="261944" cy="262651"/>
      </dsp:txXfrm>
    </dsp:sp>
    <dsp:sp modelId="{D7DFD0C5-E926-43A8-A7AD-044F65FA4EFD}">
      <dsp:nvSpPr>
        <dsp:cNvPr id="0" name=""/>
        <dsp:cNvSpPr/>
      </dsp:nvSpPr>
      <dsp:spPr>
        <a:xfrm>
          <a:off x="7302010" y="794898"/>
          <a:ext cx="1118295" cy="1894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(Smart Big Data &amp; Advanced Simulation &amp; Optimization)-Driven Advanced (Design &amp; Product Development) </a:t>
          </a:r>
          <a:endParaRPr lang="ru-RU" sz="1200" kern="1200" dirty="0"/>
        </a:p>
      </dsp:txBody>
      <dsp:txXfrm>
        <a:off x="7334764" y="827652"/>
        <a:ext cx="1052787" cy="182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CBADB6-0BC5-4B2B-BC83-7D8BF99DF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16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>
            <a:lvl1pPr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>
            <a:lvl1pPr algn="r"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519" y="3228706"/>
            <a:ext cx="7937601" cy="30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b" anchorCtr="0" compatLnSpc="1">
            <a:prstTxWarp prst="textNoShape">
              <a:avLst/>
            </a:prstTxWarp>
          </a:bodyPr>
          <a:lstStyle>
            <a:lvl1pPr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02541B9-046F-449A-8E05-3C8F18882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3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2B26E-C19F-43F2-AFC9-6E3FBABB0F49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9575" y="458788"/>
            <a:ext cx="4491038" cy="33670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608" y="3960329"/>
            <a:ext cx="8577431" cy="248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EE2FB-A8B9-4ECD-90C1-7621A2D74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710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36C2D-7F63-4F0E-898E-38B088E92F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60435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A0F7753-7848-4E5E-AF27-7D77E20A5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64950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75BFE2-1EAE-4962-AED3-92990D09C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75312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EA7917-671A-4C83-A259-2B6983733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2315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A32B9C7-4B1A-4806-937E-52F1AE7C1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09090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CE0805D-B61D-43E5-8EC5-FD162A878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56831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5A3DD0-4829-4B9F-A5AA-F4AF70BBD6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4740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BAD6AB6-6C97-4BFC-B5B2-6C79C1889D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70312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113DBA-E390-48B5-A1CB-E4281F56B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786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106884-F8A0-48B9-8391-A68A7965A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15902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4D57D6-8932-4006-8D62-5701AACAA7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79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3305-187F-4004-B236-D4AFC69C9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83504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131518C-EE51-423F-B1EA-A28A6B568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00119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B0ADB01-8FE4-4FE1-B163-3C1E35599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6397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F07EA33-09D1-420B-A784-8067EF738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21247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BB6F1-3D31-40C7-9738-9B270E657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9499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DA0B56-F04D-41EE-A1CB-C881A578D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03958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013EE17-855E-459F-ADFE-3F498F2DF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72973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1A1553-D2AB-4EAA-B5E1-F20156231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782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A75DA7B-19D2-46ED-AEDE-0A1CB7069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51169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2176743-0B8B-4FDB-A73A-844AFF186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84576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9A013B-1F88-4BDF-8635-12628054B0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826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D5FF-27AA-4EED-8D64-8E68118DFB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39296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D715C6C-1F50-41A4-82FC-DAD545EBB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77961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331D325-1FA3-4E43-ABE0-DA5ADF68E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79747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52C9FB1-B119-47FA-940D-732E2B007F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669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9373E21-5552-44D4-B05F-432D35A02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021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5D340D-207A-423E-AE1A-9B9D4FE77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41658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30F262-58D9-4540-A327-9E1F99495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41256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F40187D-B30C-47CD-8361-2E0C4AB87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82381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78C410-5F18-4ED6-8F71-E14ADD441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60770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3FA157-195A-42D0-8EDB-7CBC74556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00858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4D59053-629A-4F2E-A098-687486651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1741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7FB25-A9D0-4246-A1A6-1A7917E31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3161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489614-4FE9-423D-A231-C9014B4B1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72785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458C1E-7DD9-4E1F-8823-F259DBA40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56648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08681A-A592-46FB-B6FD-8826B3123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07723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C4B29F3-B1EE-451F-ABA1-25C0FC8A1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98154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4C04D8-BC03-4AEE-8B55-FAA5C93DE4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40175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CFB7201-F654-4A90-A36E-31BDE1383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99646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06F5DD-F2E4-4ECB-84FD-491066EB4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4900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94CD282-8579-4BAB-86DF-6062621B6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5269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2B700DF-BF8C-4C47-B76A-4E2E1143F5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82007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01112C1-12CD-4C6D-8B38-032811D6A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8653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92FD-6F1A-4017-9AE0-747B2BC63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16255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98EB2-9D96-4CC3-8C17-5174AC51A7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6253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C1D7FC-55F6-4E0F-8020-244A8339C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92620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BB5FF8E-DC4F-439D-AA3E-1881E9B23F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89428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72FE1C-AA95-4290-A2D0-325D63432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5378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9D60E2-8922-4DD5-A4A9-CAA179280F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7827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5E1374-98C0-4345-9CF4-644D1C6C1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63714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AD4EF2-5BD9-407D-823E-63B42C8355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29909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49E1A0-F4F4-4605-9A66-C87F7E943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3917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2BC7F4-3071-4C4A-8DE2-6AA3945494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7620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3AEEBE-FE0E-4CC1-9C5D-4FCDF413D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2231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8B5A-C64D-492F-8C12-D5DAE2682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9900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BA8DC0D-FF98-48D8-AE03-F17CE8ECF0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4711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- Стратсовет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9090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98" y="2795156"/>
            <a:ext cx="8280400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209" y="4541402"/>
            <a:ext cx="3197565" cy="1358299"/>
          </a:xfrm>
          <a:prstGeom prst="rect">
            <a:avLst/>
          </a:prstGeom>
        </p:spPr>
        <p:txBody>
          <a:bodyPr lIns="0" tIns="46619" rIns="0" bIns="46619" anchor="b"/>
          <a:lstStyle>
            <a:lvl1pPr marL="0" indent="0" algn="l" defTabSz="912944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6504" algn="l"/>
              </a:tabLst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592209" y="6071180"/>
            <a:ext cx="3197565" cy="361242"/>
          </a:xfrm>
          <a:prstGeom prst="rect">
            <a:avLst/>
          </a:prstGeom>
        </p:spPr>
        <p:txBody>
          <a:bodyPr lIns="0" tIns="46619" rIns="0" bIns="46619" anchor="ctr"/>
          <a:lstStyle>
            <a:lvl1pPr marL="0" indent="0" algn="l" defTabSz="912944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6504" algn="l"/>
              </a:tabLst>
              <a:defRPr lang="ru-RU" sz="1400" b="1" kern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311417" y="1078835"/>
            <a:ext cx="6743396" cy="379437"/>
          </a:xfrm>
          <a:prstGeom prst="rect">
            <a:avLst/>
          </a:prstGeom>
        </p:spPr>
        <p:txBody>
          <a:bodyPr lIns="93236" tIns="46619" rIns="93236" bIns="46619" anchor="ctr"/>
          <a:lstStyle>
            <a:lvl1pPr algn="r"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63325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9011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 smtClean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AB04F9F-228B-41D3-811C-D28DADC0DB0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graphicFrame>
        <p:nvGraphicFramePr>
          <p:cNvPr id="19" name="Объект 2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0126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150F9B7-0E0B-4B9F-98ED-EECFBAF339A8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066" y="6463098"/>
            <a:ext cx="8541896" cy="395672"/>
          </a:xfrm>
          <a:prstGeom prst="rect">
            <a:avLst/>
          </a:prstGeom>
        </p:spPr>
        <p:txBody>
          <a:bodyPr lIns="93236" tIns="46619" rIns="93236" bIns="46619"/>
          <a:lstStyle>
            <a:lvl1pPr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61622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113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 smtClean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D58B01-4A1D-4EDB-AFE8-54BEE1D8B9E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D5673A-0F27-4CB2-80D0-56997BA973FA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9" y="301952"/>
            <a:ext cx="8016871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39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216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 smtClean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4E9679-B00A-41B5-8D6E-D434B8BFB94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0" name="Номер слайда 5"/>
          <p:cNvSpPr txBox="1">
            <a:spLocks/>
          </p:cNvSpPr>
          <p:nvPr userDrawn="1"/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46EA29-C1B6-422E-86B4-44FB56F204E6}" type="slidenum">
              <a:rPr lang="ru-RU" altLang="ru-RU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2875" y="1172338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 marL="182544" indent="-182544">
              <a:defRPr sz="1600"/>
            </a:lvl1pPr>
            <a:lvl2pPr marL="358737" indent="-176195">
              <a:defRPr sz="1400"/>
            </a:lvl2pPr>
            <a:lvl3pPr marL="541280" indent="-182544">
              <a:defRPr sz="1200"/>
            </a:lvl3pPr>
            <a:lvl4pPr marL="715887" indent="-174607">
              <a:defRPr sz="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3510" y="245629"/>
            <a:ext cx="8280920" cy="2826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000">
                <a:solidFill>
                  <a:srgbClr val="000000"/>
                </a:solidFill>
              </a:defRPr>
            </a:lvl1pPr>
          </a:lstStyle>
          <a:p>
            <a:fld id="{C4F61DA6-73EF-4E53-86C0-E2FA6D8E34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2" name="Дата 3"/>
          <p:cNvSpPr>
            <a:spLocks noGrp="1"/>
          </p:cNvSpPr>
          <p:nvPr>
            <p:ph type="dt" sz="half" idx="11"/>
          </p:nvPr>
        </p:nvSpPr>
        <p:spPr>
          <a:xfrm>
            <a:off x="142875" y="6561138"/>
            <a:ext cx="1441450" cy="160337"/>
          </a:xfrm>
          <a:prstGeom prst="rect">
            <a:avLst/>
          </a:prstGeom>
        </p:spPr>
        <p:txBody>
          <a:bodyPr lIns="0" tIns="0" rIns="0" bIns="0" anchor="b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3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- Стратсовет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3186" name="Объект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88913"/>
            <a:ext cx="11731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25" y="200025"/>
            <a:ext cx="22161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7" b="28447"/>
          <a:stretch>
            <a:fillRect/>
          </a:stretch>
        </p:blipFill>
        <p:spPr bwMode="auto">
          <a:xfrm>
            <a:off x="1328738" y="276225"/>
            <a:ext cx="2620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725613" y="1514475"/>
            <a:ext cx="7410450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ru-RU" sz="1600" dirty="0" err="1">
              <a:solidFill>
                <a:srgbClr val="000000"/>
              </a:solidFill>
            </a:endParaRPr>
          </a:p>
        </p:txBody>
      </p:sp>
      <p:pic>
        <p:nvPicPr>
          <p:cNvPr id="10" name="Рисунок 2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212725"/>
            <a:ext cx="26495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98" y="2795149"/>
            <a:ext cx="8280400" cy="360099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203" y="4541396"/>
            <a:ext cx="3197565" cy="1358299"/>
          </a:xfrm>
          <a:prstGeom prst="rect">
            <a:avLst/>
          </a:prstGeom>
        </p:spPr>
        <p:txBody>
          <a:bodyPr lIns="0" tIns="46648" rIns="0" bIns="46648" anchor="b"/>
          <a:lstStyle>
            <a:lvl1pPr marL="0" indent="0" algn="l" defTabSz="913526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7260" algn="l"/>
              </a:tabLst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592203" y="6071180"/>
            <a:ext cx="3197565" cy="361242"/>
          </a:xfrm>
          <a:prstGeom prst="rect">
            <a:avLst/>
          </a:prstGeom>
        </p:spPr>
        <p:txBody>
          <a:bodyPr lIns="0" tIns="46648" rIns="0" bIns="46648" anchor="ctr"/>
          <a:lstStyle>
            <a:lvl1pPr marL="0" indent="0" algn="l" defTabSz="913526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7260" algn="l"/>
              </a:tabLst>
              <a:defRPr lang="ru-RU" sz="1400" b="1" kern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83190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6" y="2181227"/>
            <a:ext cx="8280400" cy="1031875"/>
          </a:xfrm>
          <a:extLst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6" y="3284539"/>
            <a:ext cx="3743325" cy="649287"/>
          </a:xfrm>
          <a:extLst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07186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4EE3DA97-54A9-4B53-A5DF-3309EC5C2E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0600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C900F335-DD33-4BC9-BA58-A5B843387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0002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83335F72-8DE2-4FA7-9697-C0A5316B1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7694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1CC57-975B-4B1C-9052-E56F99F0B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933268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4B42B854-D0A2-4D6A-811E-E4FCF4C1E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05556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7412E75C-2646-46D4-A745-672A1A3CC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08772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1FEF028D-398A-4FDD-8BA8-197637289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0970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A750E383-09EF-451C-BA08-B4460CA6D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59034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11A0E0BC-77B2-4A76-B8A1-31418C1ADE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47296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D3EC70F1-3076-4159-9CE4-7635FD4FC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7090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2C666B85-90FC-4AB7-A0D4-444400F14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5395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9E2F-51F7-48C1-A046-F8343808A1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86542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E77A0-835E-4B30-9A58-317BC4246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75003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7BBF-543D-4875-95E9-338A0D72D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54511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6D89D-DE3F-463F-B90A-8D177ACBC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57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32AA-FA1B-4C2E-BC4B-ABEFD43B1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2473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B2012-C78B-4DC7-9B73-24CD586EE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01383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E1288-8820-450A-B90F-4E673574C7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64977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038A-4605-4047-8F09-94162C6E4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68918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AEA9C-D4AF-4284-8A98-643EE45D6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23714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91AF2-B132-4BEC-B008-5771622D0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4789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D850B-11FA-42AC-B719-8E3A39747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150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AACFA-E258-4374-935D-E3AF9E61D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6101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973AB-2A86-430A-82EB-81FBA416F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1234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0A75F-A896-4C8C-A633-BDA0DD0FB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0915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D714C-A1EB-487C-80D3-139E10ABE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63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8DF6E-D419-4973-B416-FB638ECE2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8107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970D9-301E-4693-816B-179FC18F4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9581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55AB-28B8-478D-8F8C-8794580CC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8651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CD89C-15ED-4387-A601-C89ED9B3D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6872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61BE-1BCA-4717-AEEA-37F3A3116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5024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0D53C-2B93-48A2-A62D-F8ED4BFE2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5604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003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861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353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29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98E2-4B0D-43E8-906A-F8B03974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7092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104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70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6042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07028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23259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768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71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tvel_new_ru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357188"/>
            <a:ext cx="2819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4" y="2181256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21" y="3644912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680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A4194-1320-4C01-AE14-A7C4FE354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7539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34" indent="0">
              <a:buNone/>
              <a:defRPr sz="1800"/>
            </a:lvl2pPr>
            <a:lvl3pPr marL="912270" indent="0">
              <a:buNone/>
              <a:defRPr sz="1500"/>
            </a:lvl3pPr>
            <a:lvl4pPr marL="1368404" indent="0">
              <a:buNone/>
              <a:defRPr sz="1400"/>
            </a:lvl4pPr>
            <a:lvl5pPr marL="1824545" indent="0">
              <a:buNone/>
              <a:defRPr sz="1400"/>
            </a:lvl5pPr>
            <a:lvl6pPr marL="2280686" indent="0">
              <a:buNone/>
              <a:defRPr sz="1400"/>
            </a:lvl6pPr>
            <a:lvl7pPr marL="2736824" indent="0">
              <a:buNone/>
              <a:defRPr sz="1400"/>
            </a:lvl7pPr>
            <a:lvl8pPr marL="3192963" indent="0">
              <a:buNone/>
              <a:defRPr sz="1400"/>
            </a:lvl8pPr>
            <a:lvl9pPr marL="364910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A7C50-CA27-43FB-A1BA-311CEC56F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235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85A1-FBB8-4EBD-B35B-914301AB1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21464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B70-3CFD-4847-9C77-EBC8E843C4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35502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4" indent="0">
              <a:buNone/>
              <a:defRPr sz="2000" b="1"/>
            </a:lvl2pPr>
            <a:lvl3pPr marL="912270" indent="0">
              <a:buNone/>
              <a:defRPr sz="1800" b="1"/>
            </a:lvl3pPr>
            <a:lvl4pPr marL="1368404" indent="0">
              <a:buNone/>
              <a:defRPr sz="1500" b="1"/>
            </a:lvl4pPr>
            <a:lvl5pPr marL="1824545" indent="0">
              <a:buNone/>
              <a:defRPr sz="1500" b="1"/>
            </a:lvl5pPr>
            <a:lvl6pPr marL="2280686" indent="0">
              <a:buNone/>
              <a:defRPr sz="1500" b="1"/>
            </a:lvl6pPr>
            <a:lvl7pPr marL="2736824" indent="0">
              <a:buNone/>
              <a:defRPr sz="1500" b="1"/>
            </a:lvl7pPr>
            <a:lvl8pPr marL="3192963" indent="0">
              <a:buNone/>
              <a:defRPr sz="1500" b="1"/>
            </a:lvl8pPr>
            <a:lvl9pPr marL="36491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4" indent="0">
              <a:buNone/>
              <a:defRPr sz="2000" b="1"/>
            </a:lvl2pPr>
            <a:lvl3pPr marL="912270" indent="0">
              <a:buNone/>
              <a:defRPr sz="1800" b="1"/>
            </a:lvl3pPr>
            <a:lvl4pPr marL="1368404" indent="0">
              <a:buNone/>
              <a:defRPr sz="1500" b="1"/>
            </a:lvl4pPr>
            <a:lvl5pPr marL="1824545" indent="0">
              <a:buNone/>
              <a:defRPr sz="1500" b="1"/>
            </a:lvl5pPr>
            <a:lvl6pPr marL="2280686" indent="0">
              <a:buNone/>
              <a:defRPr sz="1500" b="1"/>
            </a:lvl6pPr>
            <a:lvl7pPr marL="2736824" indent="0">
              <a:buNone/>
              <a:defRPr sz="1500" b="1"/>
            </a:lvl7pPr>
            <a:lvl8pPr marL="3192963" indent="0">
              <a:buNone/>
              <a:defRPr sz="1500" b="1"/>
            </a:lvl8pPr>
            <a:lvl9pPr marL="36491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14E0-4292-4AD9-B59A-26E90BDD6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7390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D90CC-47B0-40C0-A27E-DDAE61FD23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45039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B338-2603-4E03-99ED-78F6502F4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3518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34" indent="0">
              <a:buNone/>
              <a:defRPr sz="1200"/>
            </a:lvl2pPr>
            <a:lvl3pPr marL="912270" indent="0">
              <a:buNone/>
              <a:defRPr sz="900"/>
            </a:lvl3pPr>
            <a:lvl4pPr marL="1368404" indent="0">
              <a:buNone/>
              <a:defRPr sz="900"/>
            </a:lvl4pPr>
            <a:lvl5pPr marL="1824545" indent="0">
              <a:buNone/>
              <a:defRPr sz="900"/>
            </a:lvl5pPr>
            <a:lvl6pPr marL="2280686" indent="0">
              <a:buNone/>
              <a:defRPr sz="900"/>
            </a:lvl6pPr>
            <a:lvl7pPr marL="2736824" indent="0">
              <a:buNone/>
              <a:defRPr sz="900"/>
            </a:lvl7pPr>
            <a:lvl8pPr marL="3192963" indent="0">
              <a:buNone/>
              <a:defRPr sz="900"/>
            </a:lvl8pPr>
            <a:lvl9pPr marL="36491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9F6B-AB14-4702-BF7A-756621674C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35348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34" indent="0">
              <a:buNone/>
              <a:defRPr sz="2800"/>
            </a:lvl2pPr>
            <a:lvl3pPr marL="912270" indent="0">
              <a:buNone/>
              <a:defRPr sz="2400"/>
            </a:lvl3pPr>
            <a:lvl4pPr marL="1368404" indent="0">
              <a:buNone/>
              <a:defRPr sz="2000"/>
            </a:lvl4pPr>
            <a:lvl5pPr marL="1824545" indent="0">
              <a:buNone/>
              <a:defRPr sz="2000"/>
            </a:lvl5pPr>
            <a:lvl6pPr marL="2280686" indent="0">
              <a:buNone/>
              <a:defRPr sz="2000"/>
            </a:lvl6pPr>
            <a:lvl7pPr marL="2736824" indent="0">
              <a:buNone/>
              <a:defRPr sz="2000"/>
            </a:lvl7pPr>
            <a:lvl8pPr marL="3192963" indent="0">
              <a:buNone/>
              <a:defRPr sz="2000"/>
            </a:lvl8pPr>
            <a:lvl9pPr marL="3649102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34" indent="0">
              <a:buNone/>
              <a:defRPr sz="1200"/>
            </a:lvl2pPr>
            <a:lvl3pPr marL="912270" indent="0">
              <a:buNone/>
              <a:defRPr sz="900"/>
            </a:lvl3pPr>
            <a:lvl4pPr marL="1368404" indent="0">
              <a:buNone/>
              <a:defRPr sz="900"/>
            </a:lvl4pPr>
            <a:lvl5pPr marL="1824545" indent="0">
              <a:buNone/>
              <a:defRPr sz="900"/>
            </a:lvl5pPr>
            <a:lvl6pPr marL="2280686" indent="0">
              <a:buNone/>
              <a:defRPr sz="900"/>
            </a:lvl6pPr>
            <a:lvl7pPr marL="2736824" indent="0">
              <a:buNone/>
              <a:defRPr sz="900"/>
            </a:lvl7pPr>
            <a:lvl8pPr marL="3192963" indent="0">
              <a:buNone/>
              <a:defRPr sz="900"/>
            </a:lvl8pPr>
            <a:lvl9pPr marL="36491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0AE6A-DBEC-4E73-98BC-0420239D7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207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E337D-CD87-40D2-BCDC-805F6F0A2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4808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CB80-A8E9-41B3-AAA3-C0BD7F4E3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4244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1234F-7162-4DE7-88E4-9BB715C13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7454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D195D-F8BB-4B65-BB3A-7EEE72F58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357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370FB-F531-46A6-A0C3-74E2DD0BD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19938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6E32E-4E24-4218-BF2A-A87802F6C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9877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CA619-EAB1-471B-B914-3F9E60876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9417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01D9-113A-4E1D-8056-BF820496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8157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874A-0F10-4566-8C27-5264BFB48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2613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4DD45-1986-4414-8089-D47CAC4636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68234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1137-9B0F-4D29-A797-39F4DB43F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02576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928DC-73A3-4F63-9BFC-0C14A70DA6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337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FCB50-C880-4885-A68A-EB3BE0E7A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981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2CD2A-AF9F-4BE8-91A6-3F738C7FC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193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8EEA0-4677-4972-9B98-8773D80A9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385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68C6-47D1-4BB8-AC56-635BDFFEB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6826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1253C-0F4E-473E-96BD-DE75696E9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769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6888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4809" y="2057401"/>
            <a:ext cx="8640763" cy="1338828"/>
          </a:xfrm>
          <a:noFill/>
          <a:ln>
            <a:noFill/>
          </a:ln>
        </p:spPr>
        <p:txBody>
          <a:bodyPr/>
          <a:lstStyle>
            <a:lvl1pPr marL="179981" indent="-179981">
              <a:buClr>
                <a:schemeClr val="bg2"/>
              </a:buClr>
              <a:buSzPct val="100000"/>
              <a:buFont typeface="Arial" pitchFamily="34" charset="0"/>
              <a:buChar char="■"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 marL="647931" indent="-137146">
              <a:buClr>
                <a:schemeClr val="bg2"/>
              </a:buClr>
              <a:buFont typeface="Arial" pitchFamily="34" charset="0"/>
              <a:buChar char="­"/>
              <a:defRPr/>
            </a:lvl4pPr>
            <a:lvl5pPr marL="791916" indent="-136785">
              <a:buClr>
                <a:schemeClr val="bg2"/>
              </a:buClr>
              <a:buFont typeface="Arial" pitchFamily="34" charset="0"/>
              <a:buChar char="­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61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4A92-2CBC-4EC2-BAF4-A3657E8DE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9723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3DF44-0AFE-4AB5-BFB3-56F116DD0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5352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1895-B230-4217-A45F-F80C343788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2286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9715-3B13-4A63-915A-54D357F28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8923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1777A-3AA2-43B9-82DF-5241E7B8D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89705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BC07-4E8F-4B8C-A836-E743EFC8D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8103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3C6CC-9B62-4379-9824-93490957D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40993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EF4BB-3718-415F-A5C5-C3679552F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725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C2AE1-8146-4D04-AFA1-395C17EC4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27243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83E25-FCCC-46E0-93B7-FD390FDF24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8652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00B6A-6425-441E-A8A4-382DBEDA2D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87222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05D34-024A-43E8-980D-EB081D27A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0736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ADA4-2132-4A87-8BFB-CA0FA99AA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29477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6EA76-C805-4C14-994C-CD67E75E2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10470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40EC71-5484-42DF-A497-856ACE13F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78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FFB207-B8B4-4D2C-B01E-25812DE85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1408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C49747-135E-4878-9482-1C4B6390C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4798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40D192-3F41-4E06-9545-011460B90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80663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FED4CC-25DD-4AF8-A435-E03625C5D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1590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A380B-9297-46D6-B378-0C07F22A8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63493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BF2375-182B-4717-A33D-93543E164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83451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E8D6C5A-9F69-4F6F-89F1-08F593E37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68195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0B8875-DB48-4D7B-ABD8-16AABB5F24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3875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6D3C14E-948E-43FE-9684-E64B8C6BB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02130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5447C7-2F52-418F-95A8-CF8D462DA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9453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AAD4FB-3126-4508-AA86-08D0FAE23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3029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DD7F6F-8FD7-4488-A06B-FE6855900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971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98B2C-949D-4959-A604-CD0B7502A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18448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49597F-E942-4DEB-9C8E-78D28A4AA4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10729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C3F5741-EF95-48DE-A40F-4FBD76F29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36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54.xml"/><Relationship Id="rId9" Type="http://schemas.openxmlformats.org/officeDocument/2006/relationships/image" Target="../media/image12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6.vm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tags" Target="../tags/tag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0B22CC28-A83B-4002-9DC5-8D6F1BF1118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09" r:id="rId1"/>
    <p:sldLayoutId id="2147501310" r:id="rId2"/>
    <p:sldLayoutId id="2147501311" r:id="rId3"/>
    <p:sldLayoutId id="2147501312" r:id="rId4"/>
    <p:sldLayoutId id="2147501313" r:id="rId5"/>
    <p:sldLayoutId id="2147501314" r:id="rId6"/>
    <p:sldLayoutId id="2147501315" r:id="rId7"/>
    <p:sldLayoutId id="2147501316" r:id="rId8"/>
    <p:sldLayoutId id="2147501317" r:id="rId9"/>
    <p:sldLayoutId id="2147501318" r:id="rId10"/>
    <p:sldLayoutId id="2147501319" r:id="rId11"/>
    <p:sldLayoutId id="2147501320" r:id="rId12"/>
    <p:sldLayoutId id="214750132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1F026BF8-88CA-4A82-BC66-015748365B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15" r:id="rId1"/>
    <p:sldLayoutId id="2147501416" r:id="rId2"/>
    <p:sldLayoutId id="2147501417" r:id="rId3"/>
    <p:sldLayoutId id="2147501418" r:id="rId4"/>
    <p:sldLayoutId id="2147501419" r:id="rId5"/>
    <p:sldLayoutId id="2147501420" r:id="rId6"/>
    <p:sldLayoutId id="2147501421" r:id="rId7"/>
    <p:sldLayoutId id="2147501422" r:id="rId8"/>
    <p:sldLayoutId id="2147501423" r:id="rId9"/>
    <p:sldLayoutId id="2147501424" r:id="rId10"/>
    <p:sldLayoutId id="214750142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25133373-7781-4B54-B216-AD4F4525D5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27" r:id="rId1"/>
    <p:sldLayoutId id="2147501428" r:id="rId2"/>
    <p:sldLayoutId id="2147501429" r:id="rId3"/>
    <p:sldLayoutId id="2147501430" r:id="rId4"/>
    <p:sldLayoutId id="2147501431" r:id="rId5"/>
    <p:sldLayoutId id="2147501432" r:id="rId6"/>
    <p:sldLayoutId id="2147501433" r:id="rId7"/>
    <p:sldLayoutId id="2147501434" r:id="rId8"/>
    <p:sldLayoutId id="2147501435" r:id="rId9"/>
    <p:sldLayoutId id="2147501436" r:id="rId10"/>
    <p:sldLayoutId id="214750143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00D43881-E9DB-4D55-A995-2809C0363A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39" r:id="rId1"/>
    <p:sldLayoutId id="2147501440" r:id="rId2"/>
    <p:sldLayoutId id="2147501441" r:id="rId3"/>
    <p:sldLayoutId id="2147501442" r:id="rId4"/>
    <p:sldLayoutId id="2147501443" r:id="rId5"/>
    <p:sldLayoutId id="2147501444" r:id="rId6"/>
    <p:sldLayoutId id="2147501445" r:id="rId7"/>
    <p:sldLayoutId id="2147501446" r:id="rId8"/>
    <p:sldLayoutId id="2147501447" r:id="rId9"/>
    <p:sldLayoutId id="2147501448" r:id="rId10"/>
    <p:sldLayoutId id="21475014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D639E1EF-B9A0-458F-98F6-BAC722F896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50" r:id="rId1"/>
    <p:sldLayoutId id="2147501451" r:id="rId2"/>
    <p:sldLayoutId id="2147501452" r:id="rId3"/>
    <p:sldLayoutId id="2147501453" r:id="rId4"/>
    <p:sldLayoutId id="2147501454" r:id="rId5"/>
    <p:sldLayoutId id="2147501455" r:id="rId6"/>
    <p:sldLayoutId id="2147501456" r:id="rId7"/>
    <p:sldLayoutId id="2147501457" r:id="rId8"/>
    <p:sldLayoutId id="2147501458" r:id="rId9"/>
    <p:sldLayoutId id="2147501459" r:id="rId10"/>
    <p:sldLayoutId id="21475014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301625"/>
            <a:ext cx="79454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4342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345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4346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4351" name="AutoShape 249"/>
            <p:cNvCxnSpPr>
              <a:cxnSpLocks noChangeShapeType="1"/>
              <a:stCxn id="14352" idx="4"/>
              <a:endCxn id="1435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 smtClean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347" name="Line 16"/>
          <p:cNvSpPr>
            <a:spLocks noChangeShapeType="1"/>
          </p:cNvSpPr>
          <p:nvPr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4349" name="navigation8" descr="ujkm,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15E0D6-9FBE-401E-8635-CFF3E9949442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61" r:id="rId1"/>
    <p:sldLayoutId id="2147501462" r:id="rId2"/>
    <p:sldLayoutId id="2147501463" r:id="rId3"/>
    <p:sldLayoutId id="2147501464" r:id="rId4"/>
  </p:sldLayoutIdLst>
  <p:hf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5pPr>
      <a:lvl6pPr marL="466181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69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55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38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263" indent="-1936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3550" indent="-26511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3888" indent="-1555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2000" indent="-1301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36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301625"/>
            <a:ext cx="79454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5366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5369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5370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5373" name="AutoShape 249"/>
            <p:cNvCxnSpPr>
              <a:cxnSpLocks noChangeShapeType="1"/>
              <a:stCxn id="15374" idx="4"/>
              <a:endCxn id="153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 smtClean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93296" rIns="93296" bIns="93296" anchor="ctr"/>
          <a:lstStyle/>
          <a:p>
            <a:endParaRPr lang="ru-RU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93296" rIns="93296" bIns="93296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2C4155FB-2D6F-4145-AF9B-E3F30CBAD8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6389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466" r:id="rId1"/>
    <p:sldLayoutId id="2147501467" r:id="rId2"/>
    <p:sldLayoutId id="2147501468" r:id="rId3"/>
    <p:sldLayoutId id="2147501469" r:id="rId4"/>
    <p:sldLayoutId id="2147501470" r:id="rId5"/>
    <p:sldLayoutId id="2147501471" r:id="rId6"/>
    <p:sldLayoutId id="2147501472" r:id="rId7"/>
    <p:sldLayoutId id="2147501473" r:id="rId8"/>
    <p:sldLayoutId id="2147501474" r:id="rId9"/>
    <p:sldLayoutId id="2147501475" r:id="rId10"/>
    <p:sldLayoutId id="214750147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DA2F8E0A-8D10-4EF7-AB75-80DE3D6777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22" r:id="rId1"/>
    <p:sldLayoutId id="2147501323" r:id="rId2"/>
    <p:sldLayoutId id="2147501324" r:id="rId3"/>
    <p:sldLayoutId id="2147501325" r:id="rId4"/>
    <p:sldLayoutId id="2147501326" r:id="rId5"/>
    <p:sldLayoutId id="2147501327" r:id="rId6"/>
    <p:sldLayoutId id="2147501328" r:id="rId7"/>
    <p:sldLayoutId id="2147501329" r:id="rId8"/>
    <p:sldLayoutId id="2147501330" r:id="rId9"/>
    <p:sldLayoutId id="2147501331" r:id="rId10"/>
    <p:sldLayoutId id="2147501332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15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303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45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606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7188" indent="-357188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60350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0588" indent="-266700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9C2DED3A-7059-405F-95CD-1FE4410ECB4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077" name="Picture 6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33" r:id="rId1"/>
    <p:sldLayoutId id="2147501334" r:id="rId2"/>
    <p:sldLayoutId id="2147501335" r:id="rId3"/>
    <p:sldLayoutId id="2147501336" r:id="rId4"/>
    <p:sldLayoutId id="2147501337" r:id="rId5"/>
    <p:sldLayoutId id="2147501338" r:id="rId6"/>
    <p:sldLayoutId id="2147501339" r:id="rId7"/>
    <p:sldLayoutId id="2147501340" r:id="rId8"/>
    <p:sldLayoutId id="2147501341" r:id="rId9"/>
    <p:sldLayoutId id="2147501342" r:id="rId10"/>
    <p:sldLayoutId id="21475013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44" r:id="rId1"/>
    <p:sldLayoutId id="2147501345" r:id="rId2"/>
    <p:sldLayoutId id="2147501346" r:id="rId3"/>
    <p:sldLayoutId id="2147501347" r:id="rId4"/>
    <p:sldLayoutId id="2147501348" r:id="rId5"/>
    <p:sldLayoutId id="2147501349" r:id="rId6"/>
    <p:sldLayoutId id="2147501350" r:id="rId7"/>
    <p:sldLayoutId id="2147501351" r:id="rId8"/>
    <p:sldLayoutId id="2147501352" r:id="rId9"/>
    <p:sldLayoutId id="2147501353" r:id="rId10"/>
    <p:sldLayoutId id="21475013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6496051A-0642-461F-9E45-99D0C20B66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5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003274"/>
                </a:solidFill>
              </a:rPr>
              <a:t>www.tvel.ru</a:t>
            </a:r>
            <a:endParaRPr lang="ru-RU" sz="1400" b="1" dirty="0" smtClean="0">
              <a:solidFill>
                <a:srgbClr val="003274"/>
              </a:solidFill>
            </a:endParaRPr>
          </a:p>
        </p:txBody>
      </p:sp>
      <p:pic>
        <p:nvPicPr>
          <p:cNvPr id="5126" name="Рисунок 5" descr="log2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91" r:id="rId1"/>
    <p:sldLayoutId id="2147501355" r:id="rId2"/>
    <p:sldLayoutId id="2147501356" r:id="rId3"/>
    <p:sldLayoutId id="2147501357" r:id="rId4"/>
    <p:sldLayoutId id="2147501358" r:id="rId5"/>
    <p:sldLayoutId id="2147501359" r:id="rId6"/>
    <p:sldLayoutId id="2147501360" r:id="rId7"/>
    <p:sldLayoutId id="2147501361" r:id="rId8"/>
    <p:sldLayoutId id="2147501362" r:id="rId9"/>
    <p:sldLayoutId id="2147501363" r:id="rId10"/>
    <p:sldLayoutId id="21475013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6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22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684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45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58763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87413" indent="-265113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589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69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4597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0732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870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3009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0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5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6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2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63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02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E8A5F679-193A-4945-B0F5-40CE4F851B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6149" name="Picture 6" descr="ujkm,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65" r:id="rId1"/>
    <p:sldLayoutId id="2147501366" r:id="rId2"/>
    <p:sldLayoutId id="2147501367" r:id="rId3"/>
    <p:sldLayoutId id="2147501368" r:id="rId4"/>
    <p:sldLayoutId id="2147501369" r:id="rId5"/>
    <p:sldLayoutId id="2147501370" r:id="rId6"/>
    <p:sldLayoutId id="2147501371" r:id="rId7"/>
    <p:sldLayoutId id="2147501372" r:id="rId8"/>
    <p:sldLayoutId id="2147501373" r:id="rId9"/>
    <p:sldLayoutId id="2147501374" r:id="rId10"/>
    <p:sldLayoutId id="2147501375" r:id="rId11"/>
    <p:sldLayoutId id="2147501376" r:id="rId12"/>
    <p:sldLayoutId id="2147501377" r:id="rId13"/>
    <p:sldLayoutId id="214750139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47F57F14-B859-4009-95B9-42F2538EA6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7173" name="Picture 6" descr="ujkm,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78" r:id="rId1"/>
    <p:sldLayoutId id="2147501379" r:id="rId2"/>
    <p:sldLayoutId id="2147501380" r:id="rId3"/>
    <p:sldLayoutId id="2147501381" r:id="rId4"/>
    <p:sldLayoutId id="2147501382" r:id="rId5"/>
    <p:sldLayoutId id="2147501383" r:id="rId6"/>
    <p:sldLayoutId id="2147501384" r:id="rId7"/>
    <p:sldLayoutId id="2147501385" r:id="rId8"/>
    <p:sldLayoutId id="2147501386" r:id="rId9"/>
    <p:sldLayoutId id="2147501387" r:id="rId10"/>
    <p:sldLayoutId id="2147501388" r:id="rId11"/>
    <p:sldLayoutId id="2147501389" r:id="rId12"/>
    <p:sldLayoutId id="214750139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E46C97F2-CB3E-4917-8C7A-EADDF67BA1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93" r:id="rId1"/>
    <p:sldLayoutId id="2147501394" r:id="rId2"/>
    <p:sldLayoutId id="2147501395" r:id="rId3"/>
    <p:sldLayoutId id="2147501396" r:id="rId4"/>
    <p:sldLayoutId id="2147501397" r:id="rId5"/>
    <p:sldLayoutId id="2147501398" r:id="rId6"/>
    <p:sldLayoutId id="2147501399" r:id="rId7"/>
    <p:sldLayoutId id="2147501400" r:id="rId8"/>
    <p:sldLayoutId id="2147501401" r:id="rId9"/>
    <p:sldLayoutId id="2147501402" r:id="rId10"/>
    <p:sldLayoutId id="214750140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55DA8580-4112-4D29-ADB2-97BE2B3636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04" r:id="rId1"/>
    <p:sldLayoutId id="2147501405" r:id="rId2"/>
    <p:sldLayoutId id="2147501406" r:id="rId3"/>
    <p:sldLayoutId id="2147501407" r:id="rId4"/>
    <p:sldLayoutId id="2147501408" r:id="rId5"/>
    <p:sldLayoutId id="2147501409" r:id="rId6"/>
    <p:sldLayoutId id="2147501410" r:id="rId7"/>
    <p:sldLayoutId id="2147501411" r:id="rId8"/>
    <p:sldLayoutId id="2147501412" r:id="rId9"/>
    <p:sldLayoutId id="2147501413" r:id="rId10"/>
    <p:sldLayoutId id="214750141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image" Target="../media/image19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png"/><Relationship Id="rId7" Type="http://schemas.openxmlformats.org/officeDocument/2006/relationships/image" Target="../media/image6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3.xml"/><Relationship Id="rId6" Type="http://schemas.microsoft.com/office/2007/relationships/hdphoto" Target="../media/hdphoto2.wdp"/><Relationship Id="rId5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jpeg"/><Relationship Id="rId18" Type="http://schemas.openxmlformats.org/officeDocument/2006/relationships/image" Target="../media/image79.png"/><Relationship Id="rId3" Type="http://schemas.openxmlformats.org/officeDocument/2006/relationships/diagramData" Target="../diagrams/data4.xml"/><Relationship Id="rId21" Type="http://schemas.openxmlformats.org/officeDocument/2006/relationships/image" Target="../media/image82.jpeg"/><Relationship Id="rId7" Type="http://schemas.microsoft.com/office/2007/relationships/diagramDrawing" Target="../diagrams/drawing4.xml"/><Relationship Id="rId12" Type="http://schemas.openxmlformats.org/officeDocument/2006/relationships/image" Target="../media/image74.jpeg"/><Relationship Id="rId17" Type="http://schemas.microsoft.com/office/2007/relationships/hdphoto" Target="../media/hdphoto4.wdp"/><Relationship Id="rId2" Type="http://schemas.openxmlformats.org/officeDocument/2006/relationships/image" Target="../media/image70.png"/><Relationship Id="rId16" Type="http://schemas.openxmlformats.org/officeDocument/2006/relationships/image" Target="../media/image78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4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77.jpeg"/><Relationship Id="rId10" Type="http://schemas.openxmlformats.org/officeDocument/2006/relationships/image" Target="../media/image73.png"/><Relationship Id="rId19" Type="http://schemas.openxmlformats.org/officeDocument/2006/relationships/image" Target="../media/image8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72.jpeg"/><Relationship Id="rId14" Type="http://schemas.openxmlformats.org/officeDocument/2006/relationships/image" Target="../media/image76.png"/><Relationship Id="rId22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png"/><Relationship Id="rId7" Type="http://schemas.microsoft.com/office/2007/relationships/hdphoto" Target="../media/hdphoto5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Relationship Id="rId9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109.jpeg"/><Relationship Id="rId3" Type="http://schemas.microsoft.com/office/2007/relationships/hdphoto" Target="../media/hdphoto6.wdp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17" Type="http://schemas.openxmlformats.org/officeDocument/2006/relationships/image" Target="../media/image108.png"/><Relationship Id="rId2" Type="http://schemas.openxmlformats.org/officeDocument/2006/relationships/image" Target="../media/image98.png"/><Relationship Id="rId16" Type="http://schemas.openxmlformats.org/officeDocument/2006/relationships/image" Target="../media/image107.jpeg"/><Relationship Id="rId20" Type="http://schemas.openxmlformats.org/officeDocument/2006/relationships/image" Target="../media/image110.jpeg"/><Relationship Id="rId1" Type="http://schemas.openxmlformats.org/officeDocument/2006/relationships/slideLayout" Target="../slideLayouts/slideLayout119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00.png"/><Relationship Id="rId15" Type="http://schemas.openxmlformats.org/officeDocument/2006/relationships/image" Target="../media/image106.jpeg"/><Relationship Id="rId10" Type="http://schemas.openxmlformats.org/officeDocument/2006/relationships/image" Target="../media/image103.png"/><Relationship Id="rId19" Type="http://schemas.microsoft.com/office/2007/relationships/hdphoto" Target="../media/hdphoto11.wdp"/><Relationship Id="rId4" Type="http://schemas.openxmlformats.org/officeDocument/2006/relationships/image" Target="../media/image99.jpeg"/><Relationship Id="rId9" Type="http://schemas.openxmlformats.org/officeDocument/2006/relationships/image" Target="../media/image102.jpeg"/><Relationship Id="rId1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1400" dirty="0">
              <a:sym typeface="+mn-lt"/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468313" y="2143125"/>
            <a:ext cx="84248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>
              <a:solidFill>
                <a:srgbClr val="003274"/>
              </a:solidFill>
            </a:endParaRPr>
          </a:p>
        </p:txBody>
      </p:sp>
      <p:sp>
        <p:nvSpPr>
          <p:cNvPr id="105477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11188" y="3213100"/>
            <a:ext cx="8064500" cy="4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4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Новые материалы и будущее Росатома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5172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А.В. Дуб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25 октября 2018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Кристаллические структуры образцов при разном содержании кремния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4" name="Picture 2" descr="R:\DATA_2016\СИЛЬЯНОВА\4 - ОСЕНЬ\Научный ДОКЛАД\схема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980728"/>
            <a:ext cx="3770709" cy="25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197" y="1007716"/>
            <a:ext cx="2827391" cy="24355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1889" y="3403079"/>
            <a:ext cx="7632700" cy="7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/>
              <a:t>Влияние фосфора и кремния  на изменение ударной вязкости </a:t>
            </a:r>
            <a:r>
              <a:rPr lang="ru-RU" kern="0" dirty="0" smtClean="0"/>
              <a:t>и </a:t>
            </a:r>
            <a:r>
              <a:rPr lang="ru-RU" kern="0" dirty="0"/>
              <a:t>температуры хрупко-вязкого перехода </a:t>
            </a:r>
          </a:p>
        </p:txBody>
      </p:sp>
      <p:pic>
        <p:nvPicPr>
          <p:cNvPr id="7" name="Picture 4" descr="R:\DATA_2016\СИЛЬЯНОВА\4 - ОСЕНЬ\Научный ДОКЛАД\схема-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45" y="4149080"/>
            <a:ext cx="3790707" cy="19135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:\DATA_2016\СИЛЬЯНОВА\4 - ОСЕНЬ\Научный ДОКЛАД\схема-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489" y="4149080"/>
            <a:ext cx="3693498" cy="19135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9245" y="6093296"/>
            <a:ext cx="3790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1 – при содержании кремния </a:t>
            </a:r>
            <a:r>
              <a:rPr lang="ru-RU" sz="1400" b="1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</a:t>
            </a:r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 0,1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93488" y="6093296"/>
            <a:ext cx="36934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1400" b="1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– при содержании кремния </a:t>
            </a:r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 0,1%</a:t>
            </a:r>
            <a:endParaRPr lang="ru-RU" sz="1400" b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материалов  - многоуровневый подход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smtClean="0"/>
              <a:t>Мезо-уровень -включения , зерно (2/</a:t>
            </a:r>
            <a:r>
              <a:rPr lang="en-US" dirty="0"/>
              <a:t>3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516900" y="1002919"/>
            <a:ext cx="8229600" cy="4818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</a:rPr>
              <a:t>Масштаб воздействия должен быть адекватен механизму упрочнения</a:t>
            </a:r>
          </a:p>
          <a:p>
            <a:endParaRPr lang="ru-RU" sz="1800" b="1" dirty="0" smtClean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37" y="3986629"/>
            <a:ext cx="7989069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ru-RU" sz="2000" b="1" dirty="0">
                <a:solidFill>
                  <a:schemeClr val="tx2"/>
                </a:solidFill>
              </a:rPr>
              <a:t>. Исследования механизмов и моделирование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672" y="5157192"/>
            <a:ext cx="7964401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II</a:t>
            </a:r>
            <a:r>
              <a:rPr lang="ru-RU" sz="2000" b="1" dirty="0">
                <a:solidFill>
                  <a:schemeClr val="tx2"/>
                </a:solidFill>
              </a:rPr>
              <a:t>. Разработка технологии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75" y="1628800"/>
            <a:ext cx="71287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6699" y="200074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Параметры воздействия: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IV-</a:t>
            </a:r>
            <a:r>
              <a:rPr lang="ru-RU" dirty="0" err="1" smtClean="0">
                <a:solidFill>
                  <a:schemeClr val="bg1"/>
                </a:solidFill>
              </a:rPr>
              <a:t>тичные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включения </a:t>
            </a:r>
            <a:r>
              <a:rPr lang="ru-RU" dirty="0" smtClean="0">
                <a:solidFill>
                  <a:schemeClr val="bg1"/>
                </a:solidFill>
              </a:rPr>
              <a:t>– карбиды</a:t>
            </a:r>
            <a:r>
              <a:rPr lang="ru-RU" dirty="0">
                <a:solidFill>
                  <a:schemeClr val="bg1"/>
                </a:solidFill>
              </a:rPr>
              <a:t>, нитриды, оксиды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Поликомпонентное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легирование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Преципитаты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I. </a:t>
            </a:r>
            <a:r>
              <a:rPr lang="ru-RU" dirty="0" smtClean="0"/>
              <a:t>Моделирование </a:t>
            </a:r>
            <a:r>
              <a:rPr lang="ru-RU" dirty="0"/>
              <a:t>влияния содержания легирующих элементов </a:t>
            </a:r>
            <a:r>
              <a:rPr lang="ru-RU" dirty="0" smtClean="0"/>
              <a:t>на </a:t>
            </a:r>
            <a:r>
              <a:rPr lang="ru-RU" dirty="0"/>
              <a:t>фазовый состав системы </a:t>
            </a:r>
            <a:r>
              <a:rPr lang="ru-RU" dirty="0" err="1"/>
              <a:t>Fe</a:t>
            </a:r>
            <a:r>
              <a:rPr lang="ru-RU" dirty="0"/>
              <a:t>-</a:t>
            </a:r>
            <a:r>
              <a:rPr lang="ru-RU" dirty="0" err="1"/>
              <a:t>Cr</a:t>
            </a:r>
            <a:r>
              <a:rPr lang="ru-RU" dirty="0"/>
              <a:t>-</a:t>
            </a:r>
            <a:r>
              <a:rPr lang="ru-RU" dirty="0" err="1"/>
              <a:t>Co</a:t>
            </a:r>
            <a:r>
              <a:rPr lang="ru-RU" dirty="0"/>
              <a:t>-W-</a:t>
            </a:r>
            <a:r>
              <a:rPr lang="ru-RU" dirty="0" err="1"/>
              <a:t>Mo</a:t>
            </a:r>
            <a:r>
              <a:rPr lang="ru-RU" dirty="0"/>
              <a:t>-V-</a:t>
            </a:r>
            <a:r>
              <a:rPr lang="ru-RU" dirty="0" err="1"/>
              <a:t>Nb</a:t>
            </a:r>
            <a:r>
              <a:rPr lang="ru-RU" dirty="0"/>
              <a:t>-C-N-B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3743" y="969387"/>
            <a:ext cx="2470105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52040" y="1340768"/>
            <a:ext cx="3671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Рабочие температуры – 600- 620 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С,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Временное сопротивление за 10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часов при 650 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С, σ</a:t>
            </a:r>
            <a:r>
              <a:rPr lang="ru-RU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10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= 56 МПа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Пластичность, δ = 10%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220072" y="1303020"/>
            <a:ext cx="3671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Рабочие температуры – до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650 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С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Временное сопротивление за 10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часов при 650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С, σ</a:t>
            </a:r>
            <a:r>
              <a:rPr lang="ru-RU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10</a:t>
            </a:r>
            <a:r>
              <a:rPr lang="ru-RU" sz="1400" b="1" baseline="30000" dirty="0" smtClean="0">
                <a:solidFill>
                  <a:schemeClr val="tx2"/>
                </a:solidFill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≥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0МПа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Пластичность, δ ≥ 12%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969387"/>
            <a:ext cx="2470105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58875" y="1701432"/>
            <a:ext cx="1418676" cy="65172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Необходимо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3743" y="2564904"/>
            <a:ext cx="261412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33743" y="1032991"/>
            <a:ext cx="2470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НАЧАЛЬНЫЙ  УРОВЕНЬ: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878" y="2564904"/>
            <a:ext cx="2775570" cy="2596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83136251"/>
              </p:ext>
            </p:extLst>
          </p:nvPr>
        </p:nvGraphicFramePr>
        <p:xfrm>
          <a:off x="445711" y="2985695"/>
          <a:ext cx="4702353" cy="231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7544" y="5085184"/>
            <a:ext cx="468052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5137447"/>
            <a:ext cx="489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2"/>
                </a:solidFill>
                <a:cs typeface="Times New Roman" pitchFamily="18" charset="0"/>
              </a:rPr>
              <a:t>Оценка размеров и количества выделяющихся фаз</a:t>
            </a:r>
            <a:r>
              <a:rPr lang="en-US" altLang="ru-RU" sz="1400" b="1" dirty="0">
                <a:solidFill>
                  <a:schemeClr val="tx2"/>
                </a:solidFill>
                <a:cs typeface="Times New Roman" pitchFamily="18" charset="0"/>
              </a:rPr>
              <a:t>:</a:t>
            </a:r>
            <a:endParaRPr lang="ru-RU" altLang="ru-RU" sz="1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55577" y="2617167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РЕАЛИЗАЦИЯ РЕШЕНИЙ:</a:t>
            </a:r>
            <a:endParaRPr lang="ru-RU" altLang="ru-RU" sz="1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3096344" cy="49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804" y="5373216"/>
            <a:ext cx="27136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7544" y="5884805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Размер упрочняющей фазы </a:t>
            </a:r>
            <a:r>
              <a:rPr lang="en-US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Cr</a:t>
            </a:r>
            <a:r>
              <a:rPr lang="en-US" altLang="ru-RU" sz="14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23</a:t>
            </a:r>
            <a:r>
              <a:rPr lang="en-US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altLang="ru-RU" sz="14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6</a:t>
            </a:r>
            <a:r>
              <a:rPr lang="en-US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 6-12 раз </a:t>
            </a:r>
            <a:endParaRPr lang="ru-RU" alt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   больше </a:t>
            </a:r>
            <a:r>
              <a:rPr lang="ru-RU" altLang="ru-RU" sz="1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упрочняющей фазы </a:t>
            </a:r>
            <a:r>
              <a:rPr lang="en-US" altLang="ru-RU" sz="1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MN</a:t>
            </a:r>
            <a:endParaRPr lang="ru-RU" altLang="ru-RU" sz="14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5877272"/>
            <a:ext cx="3821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     Количество </a:t>
            </a:r>
            <a:r>
              <a:rPr lang="ru-RU" altLang="ru-RU" sz="1400" b="1" dirty="0">
                <a:solidFill>
                  <a:schemeClr val="tx2"/>
                </a:solidFill>
                <a:cs typeface="Times New Roman" pitchFamily="18" charset="0"/>
              </a:rPr>
              <a:t>выделяющихся </a:t>
            </a:r>
            <a:r>
              <a:rPr lang="en-US" altLang="ru-RU" sz="1400" b="1" dirty="0">
                <a:solidFill>
                  <a:schemeClr val="tx2"/>
                </a:solidFill>
                <a:cs typeface="Times New Roman" pitchFamily="18" charset="0"/>
              </a:rPr>
              <a:t>MN </a:t>
            </a:r>
            <a: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       в </a:t>
            </a:r>
            <a:r>
              <a:rPr lang="ru-RU" altLang="ru-RU" sz="1400" b="1" dirty="0">
                <a:solidFill>
                  <a:schemeClr val="tx2"/>
                </a:solidFill>
                <a:cs typeface="Times New Roman" pitchFamily="18" charset="0"/>
              </a:rPr>
              <a:t>17-36 раз </a:t>
            </a:r>
            <a:r>
              <a:rPr lang="ru-RU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2"/>
                </a:solidFill>
                <a:cs typeface="Times New Roman" pitchFamily="18" charset="0"/>
              </a:rPr>
              <a:t>больше чем </a:t>
            </a:r>
            <a:r>
              <a:rPr lang="en-US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Cr</a:t>
            </a:r>
            <a:r>
              <a:rPr lang="en-US" altLang="ru-RU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23</a:t>
            </a:r>
            <a:r>
              <a:rPr lang="en-US" altLang="ru-RU" sz="1400" b="1" dirty="0" smtClean="0">
                <a:solidFill>
                  <a:schemeClr val="tx2"/>
                </a:solidFill>
                <a:cs typeface="Times New Roman" pitchFamily="18" charset="0"/>
              </a:rPr>
              <a:t>C</a:t>
            </a:r>
            <a:r>
              <a:rPr lang="en-US" altLang="ru-RU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endParaRPr lang="ru-RU" altLang="ru-RU" sz="1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95131" y="1021650"/>
            <a:ext cx="24830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ЦЕЛЕВОЙ УРОВЕНЬ:</a:t>
            </a: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соотношения С/N на свойства жаропрочных сталей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87537" cy="2754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36263"/>
              </p:ext>
            </p:extLst>
          </p:nvPr>
        </p:nvGraphicFramePr>
        <p:xfrm>
          <a:off x="361950" y="4257675"/>
          <a:ext cx="47434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8" name="Документ" r:id="rId4" imgW="6069141" imgH="2522842" progId="Word.Document.12">
                  <p:embed/>
                </p:oleObj>
              </mc:Choice>
              <mc:Fallback>
                <p:oleObj name="Документ" r:id="rId4" imgW="6069141" imgH="25228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257675"/>
                        <a:ext cx="47434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960983"/>
            <a:ext cx="5040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Зависимость </a:t>
            </a:r>
            <a:r>
              <a:rPr lang="ru-RU" sz="12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твердости (</a:t>
            </a:r>
            <a:r>
              <a:rPr lang="en-US" sz="12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HB</a:t>
            </a:r>
            <a:r>
              <a:rPr lang="ru-RU" sz="1200" b="1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) от температуры отпуска</a:t>
            </a:r>
            <a:endParaRPr lang="ru-RU" sz="1200" b="1" i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220072" y="3284984"/>
            <a:ext cx="3677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□ – сталь </a:t>
            </a:r>
            <a:r>
              <a:rPr lang="ru-RU" sz="14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10Х9К3В2МФБР </a:t>
            </a:r>
          </a:p>
          <a:p>
            <a:r>
              <a:rPr lang="ru-RU" sz="14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∆ </a:t>
            </a:r>
            <a:r>
              <a:rPr lang="ru-RU" sz="14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– сталь </a:t>
            </a:r>
            <a:r>
              <a:rPr lang="ru-RU" sz="14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02Х9К3В2МФБР </a:t>
            </a:r>
            <a:br>
              <a:rPr lang="ru-RU" sz="14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○ </a:t>
            </a:r>
            <a:r>
              <a:rPr lang="ru-RU" sz="14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– сталь 005Х9К3В2МФБР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39" y="908720"/>
            <a:ext cx="41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Уменьшение содержания углерода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0,101 до 0,005% в 9%-</a:t>
            </a:r>
            <a:r>
              <a:rPr lang="ru-RU" sz="1600" b="1" dirty="0" err="1">
                <a:solidFill>
                  <a:schemeClr val="tx2"/>
                </a:solidFill>
                <a:cs typeface="Times New Roman" pitchFamily="18" charset="0"/>
              </a:rPr>
              <a:t>ных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 хромистых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сталях, дополнительно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легированных азотом, бором и кобальтом, приводит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коренному изменению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состава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размеров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упрочняющих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фаз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и кинетики их выделения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карбидных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(0,1% С) до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нитридных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(0,005% С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6957" y="4235604"/>
            <a:ext cx="4040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Сталь 005Х9К3В2МФБР с нитридным упрочнением обладает более высокой температурной устойчивостью и длительной прочностью по сравнению со сталью 10Х9К3В2МФБР с карбидным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упрочнением</a:t>
            </a:r>
            <a:endParaRPr lang="ru-RU" sz="1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размера частиц на температуру эксплуатации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3822184" cy="3240360"/>
          </a:xfrm>
          <a:prstGeom prst="rect">
            <a:avLst/>
          </a:prstGeom>
          <a:solidFill>
            <a:srgbClr val="FEF4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892" y="980727"/>
            <a:ext cx="4181588" cy="3240361"/>
          </a:xfrm>
          <a:prstGeom prst="rect">
            <a:avLst/>
          </a:prstGeom>
          <a:solidFill>
            <a:srgbClr val="FEF4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20104" y="4293096"/>
            <a:ext cx="857760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Уменьшение размера дисперсных частиц до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наноразмеров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позволяет повысить сопротивление ползучести,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тепловой 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электростанции. Повышение сопротивления ползучести в 10 раз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позволяет 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поднять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рабочую температуру на 20</a:t>
            </a:r>
            <a:r>
              <a:rPr lang="ru-RU" sz="1300" b="1" baseline="30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С, 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а, следовательно,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КПД </a:t>
            </a:r>
            <a:endParaRPr lang="en-US" sz="13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Стабилизация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нитридами MХ 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размером от 10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до 30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наноструктуры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мартенсита (размер структурных элементов &lt;100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- основная причина 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повышения рабочей температуры. Вторая причина - дисперсионное упрочнение </a:t>
            </a:r>
            <a:r>
              <a:rPr lang="ru-RU" sz="1300" b="1" dirty="0" err="1" smtClean="0">
                <a:solidFill>
                  <a:schemeClr val="tx2"/>
                </a:solidFill>
                <a:cs typeface="Times New Roman" pitchFamily="18" charset="0"/>
              </a:rPr>
              <a:t>нанокарбидами</a:t>
            </a: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Наноструктура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и </a:t>
            </a:r>
            <a:r>
              <a:rPr lang="ru-RU" sz="1300" b="1" dirty="0" err="1">
                <a:solidFill>
                  <a:schemeClr val="tx2"/>
                </a:solidFill>
                <a:cs typeface="Times New Roman" pitchFamily="18" charset="0"/>
              </a:rPr>
              <a:t>нанофазное</a:t>
            </a:r>
            <a:r>
              <a:rPr lang="ru-RU" sz="1300" b="1" dirty="0">
                <a:solidFill>
                  <a:schemeClr val="tx2"/>
                </a:solidFill>
                <a:cs typeface="Times New Roman" pitchFamily="18" charset="0"/>
              </a:rPr>
              <a:t> состояние в сталях мартенситного класса образуются за счет оптимального легирования и термической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обработки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3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600" y="5949280"/>
            <a:ext cx="6786614" cy="3474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itchFamily="2" charset="2"/>
              <a:buChar char="q"/>
            </a:pPr>
            <a:endParaRPr lang="ru-RU" sz="1400" b="1" dirty="0" smtClean="0">
              <a:solidFill>
                <a:srgbClr val="1F497D"/>
              </a:solidFill>
              <a:cs typeface="Times New Roman" pitchFamily="18" charset="0"/>
            </a:endParaRPr>
          </a:p>
          <a:p>
            <a:pPr lvl="0" algn="ctr"/>
            <a:r>
              <a:rPr lang="ru-RU" sz="1400" b="1" dirty="0">
                <a:solidFill>
                  <a:srgbClr val="1F497D"/>
                </a:solidFill>
                <a:cs typeface="Times New Roman" pitchFamily="18" charset="0"/>
              </a:rPr>
              <a:t>Процесс образования </a:t>
            </a:r>
            <a:r>
              <a:rPr lang="ru-RU" sz="1400" b="1" dirty="0" err="1">
                <a:solidFill>
                  <a:srgbClr val="1F497D"/>
                </a:solidFill>
                <a:cs typeface="Times New Roman" pitchFamily="18" charset="0"/>
              </a:rPr>
              <a:t>наноструктуры</a:t>
            </a:r>
            <a:r>
              <a:rPr lang="ru-RU" sz="1400" b="1" dirty="0">
                <a:solidFill>
                  <a:srgbClr val="1F497D"/>
                </a:solidFill>
                <a:cs typeface="Times New Roman" pitchFamily="18" charset="0"/>
              </a:rPr>
              <a:t> контролируем и управляем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24"/>
            <a:ext cx="7827168" cy="962025"/>
          </a:xfrm>
        </p:spPr>
        <p:txBody>
          <a:bodyPr/>
          <a:lstStyle/>
          <a:p>
            <a:r>
              <a:rPr lang="ru-RU" dirty="0" smtClean="0"/>
              <a:t>2. Преципитаты - </a:t>
            </a:r>
            <a:r>
              <a:rPr lang="en-US" dirty="0" smtClean="0"/>
              <a:t>G –</a:t>
            </a:r>
            <a:r>
              <a:rPr lang="ru-RU" dirty="0" smtClean="0"/>
              <a:t>фаза. (</a:t>
            </a:r>
            <a:r>
              <a:rPr lang="en-US" dirty="0" smtClean="0"/>
              <a:t>T6Ni16Si7)</a:t>
            </a:r>
            <a:r>
              <a:rPr lang="ru-RU" dirty="0" smtClean="0"/>
              <a:t>, где </a:t>
            </a:r>
            <a:r>
              <a:rPr lang="en-US" dirty="0" smtClean="0"/>
              <a:t> T € [</a:t>
            </a:r>
            <a:r>
              <a:rPr lang="en-US" dirty="0" err="1" smtClean="0"/>
              <a:t>Ti,Mn,Cr,V,Nb</a:t>
            </a:r>
            <a:r>
              <a:rPr lang="en-US" dirty="0" smtClean="0"/>
              <a:t>.]</a:t>
            </a:r>
            <a:r>
              <a:rPr lang="ru-RU" dirty="0" smtClean="0"/>
              <a:t> Влияние облучения на эволюцию Ф/М стали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07" y="1003449"/>
            <a:ext cx="2357055" cy="21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172302"/>
            <a:ext cx="34563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Ni, Si </a:t>
            </a:r>
            <a:r>
              <a:rPr lang="ru-RU" sz="1050" dirty="0" smtClean="0"/>
              <a:t>и </a:t>
            </a:r>
            <a:r>
              <a:rPr lang="en-US" sz="1050" dirty="0" err="1" smtClean="0"/>
              <a:t>Mn</a:t>
            </a:r>
            <a:r>
              <a:rPr lang="en-US" sz="1050" dirty="0" smtClean="0"/>
              <a:t> </a:t>
            </a:r>
            <a:r>
              <a:rPr lang="ru-RU" sz="1050" dirty="0" smtClean="0"/>
              <a:t>обогащенные выделения </a:t>
            </a:r>
            <a:r>
              <a:rPr lang="en-US" sz="1050" dirty="0" smtClean="0"/>
              <a:t>G-</a:t>
            </a:r>
            <a:r>
              <a:rPr lang="ru-RU" sz="1050" dirty="0" smtClean="0"/>
              <a:t>фазы,  гетерогенно зародившиеся  на дислокациях в 12%</a:t>
            </a:r>
            <a:r>
              <a:rPr lang="en-US" sz="1050" dirty="0" smtClean="0"/>
              <a:t>Cr</a:t>
            </a:r>
            <a:r>
              <a:rPr lang="ru-RU" sz="1050" dirty="0" smtClean="0"/>
              <a:t> Ф/М стали</a:t>
            </a:r>
            <a:r>
              <a:rPr lang="en-US" sz="1050" dirty="0" smtClean="0"/>
              <a:t>, </a:t>
            </a:r>
            <a:r>
              <a:rPr lang="ru-RU" sz="1050" dirty="0" smtClean="0"/>
              <a:t>облученной до 20 </a:t>
            </a:r>
            <a:r>
              <a:rPr lang="en-US" sz="1050" dirty="0" err="1" smtClean="0"/>
              <a:t>dpa</a:t>
            </a:r>
            <a:r>
              <a:rPr lang="en-US" sz="1050" dirty="0" smtClean="0"/>
              <a:t> </a:t>
            </a:r>
            <a:r>
              <a:rPr lang="ru-RU" sz="1050" dirty="0" smtClean="0"/>
              <a:t>при 440 С.</a:t>
            </a: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565275"/>
            <a:ext cx="699021" cy="282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2996952"/>
            <a:ext cx="914400" cy="23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44" y="3749383"/>
            <a:ext cx="8193074" cy="23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2945" y="6087185"/>
            <a:ext cx="85127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(</a:t>
            </a:r>
            <a:r>
              <a:rPr lang="en-US" sz="1050" dirty="0"/>
              <a:t>a</a:t>
            </a:r>
            <a:r>
              <a:rPr lang="ru-RU" sz="1050" dirty="0"/>
              <a:t>) Распределение по размеру (%) </a:t>
            </a:r>
            <a:r>
              <a:rPr lang="ru-RU" sz="1050" dirty="0" smtClean="0"/>
              <a:t>частиц G-фазы </a:t>
            </a:r>
            <a:r>
              <a:rPr lang="ru-RU" sz="1050" dirty="0"/>
              <a:t>как функция их </a:t>
            </a:r>
            <a:r>
              <a:rPr lang="ru-RU" sz="1050" dirty="0" smtClean="0"/>
              <a:t>эквивалентного  </a:t>
            </a:r>
            <a:r>
              <a:rPr lang="ru-RU" sz="1050" dirty="0"/>
              <a:t>диаметра в HT9 облученном </a:t>
            </a:r>
            <a:r>
              <a:rPr lang="ru-RU" sz="1050" dirty="0" smtClean="0"/>
              <a:t>до  20 </a:t>
            </a:r>
            <a:r>
              <a:rPr lang="ru-RU" sz="1050" dirty="0" err="1" smtClean="0"/>
              <a:t>dpa</a:t>
            </a:r>
            <a:r>
              <a:rPr lang="ru-RU" sz="1050" dirty="0" smtClean="0"/>
              <a:t>  при 420</a:t>
            </a:r>
            <a:r>
              <a:rPr lang="ru-RU" sz="1050" dirty="0"/>
              <a:t>, 440 и </a:t>
            </a:r>
            <a:r>
              <a:rPr lang="ru-RU" sz="1050" dirty="0" smtClean="0"/>
              <a:t>470.С</a:t>
            </a:r>
            <a:r>
              <a:rPr lang="en-US" sz="1050" dirty="0" smtClean="0"/>
              <a:t>. </a:t>
            </a:r>
            <a:endParaRPr lang="ru-RU" sz="105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989" y="993669"/>
            <a:ext cx="4424307" cy="200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779912" y="3056384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(а) гетерогенное </a:t>
            </a:r>
            <a:r>
              <a:rPr lang="ru-RU" sz="1050" dirty="0"/>
              <a:t>пространственное распределение </a:t>
            </a:r>
            <a:r>
              <a:rPr lang="ru-RU" sz="1050" dirty="0" smtClean="0"/>
              <a:t>выделений G-фазы</a:t>
            </a:r>
            <a:r>
              <a:rPr lang="ru-RU" sz="1050" dirty="0"/>
              <a:t>. (</a:t>
            </a:r>
            <a:r>
              <a:rPr lang="en-US" sz="1050" dirty="0"/>
              <a:t>b</a:t>
            </a:r>
            <a:r>
              <a:rPr lang="ru-RU" sz="1050" dirty="0"/>
              <a:t>) Эволюция среднего размера G-фазы в зависимости от глубины облучения. 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0338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материалов  - многоуровневый подход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smtClean="0"/>
              <a:t>Макро-</a:t>
            </a:r>
            <a:br>
              <a:rPr lang="ru-RU" dirty="0" smtClean="0"/>
            </a:br>
            <a:r>
              <a:rPr lang="ru-RU" dirty="0" smtClean="0"/>
              <a:t>Моделирование </a:t>
            </a:r>
            <a:r>
              <a:rPr lang="ru-RU" dirty="0"/>
              <a:t>эволюции </a:t>
            </a:r>
            <a:r>
              <a:rPr lang="ru-RU" dirty="0" err="1"/>
              <a:t>зеренной</a:t>
            </a:r>
            <a:r>
              <a:rPr lang="ru-RU" dirty="0"/>
              <a:t> структуры заготовок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84013" y="980728"/>
            <a:ext cx="88804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altLang="ru-RU" sz="14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Проведено комплексное моделирование всей технологической цепочки производства заготовок корпуса </a:t>
            </a:r>
            <a:r>
              <a:rPr lang="ru-RU" altLang="ru-RU" sz="14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реактора </a:t>
            </a:r>
            <a:endParaRPr lang="ru-RU" altLang="ru-RU" sz="1400" b="1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altLang="ru-RU" sz="14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На основании моделирования эволюции </a:t>
            </a:r>
            <a:r>
              <a:rPr lang="ru-RU" altLang="ru-RU" sz="1400" b="1" dirty="0" err="1">
                <a:solidFill>
                  <a:srgbClr val="1F497D"/>
                </a:solidFill>
                <a:latin typeface="Calibri"/>
                <a:cs typeface="Times New Roman" pitchFamily="18" charset="0"/>
              </a:rPr>
              <a:t>зеренной</a:t>
            </a:r>
            <a:r>
              <a:rPr lang="ru-RU" altLang="ru-RU" sz="14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 структуры </a:t>
            </a:r>
            <a:r>
              <a:rPr lang="ru-RU" altLang="ru-RU" sz="14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заготовок </a:t>
            </a:r>
            <a:r>
              <a:rPr lang="ru-RU" altLang="ru-RU" sz="14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предложены режимы термической обработки </a:t>
            </a:r>
            <a:r>
              <a:rPr lang="ru-RU" altLang="ru-RU" sz="14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 с контролем величины зерна с </a:t>
            </a:r>
            <a:r>
              <a:rPr lang="ru-RU" altLang="ru-RU" sz="14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уменьшенной на 30-75 % </a:t>
            </a:r>
            <a:r>
              <a:rPr lang="ru-RU" altLang="ru-RU" sz="14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продолжительностью</a:t>
            </a:r>
            <a:endParaRPr lang="ru-RU" altLang="ru-RU" sz="1400" b="1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65" y="2296083"/>
            <a:ext cx="1139825" cy="22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24" y="2276872"/>
            <a:ext cx="11699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8" y="4653136"/>
            <a:ext cx="2170113" cy="584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Структурная неоднородность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056384" cy="2777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26692"/>
            <a:ext cx="2453502" cy="17185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987824" y="5301208"/>
            <a:ext cx="2530153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Распределение </a:t>
            </a:r>
            <a: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величины </a:t>
            </a:r>
            <a:r>
              <a:rPr lang="ru-RU" altLang="ru-RU" sz="16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зерна </a:t>
            </a:r>
            <a: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процессе осадки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14587" cy="15303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55234" y="5517232"/>
            <a:ext cx="2521222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Распределение величины зерна </a:t>
            </a:r>
            <a:r>
              <a:rPr lang="ru-RU" altLang="ru-RU" sz="16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 процессе штамповки</a:t>
            </a:r>
            <a:endParaRPr lang="ru-RU" altLang="ru-RU" sz="1600" b="1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1187624" y="5309344"/>
            <a:ext cx="1788767" cy="567928"/>
          </a:xfrm>
          <a:prstGeom prst="ben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517977" y="5593308"/>
            <a:ext cx="637257" cy="26741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</a:t>
            </a:r>
            <a:r>
              <a:rPr lang="ru-RU" dirty="0" smtClean="0"/>
              <a:t>материалов - многоуровневый подход. Конструкционные материалы.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0065404"/>
              </p:ext>
            </p:extLst>
          </p:nvPr>
        </p:nvGraphicFramePr>
        <p:xfrm>
          <a:off x="380147" y="1664013"/>
          <a:ext cx="4176464" cy="196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2155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1978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9260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1981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53316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1992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29380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2003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5444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2012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88459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2014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64523" y="350162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2016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889981" y="2508539"/>
            <a:ext cx="21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Содержание примесей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2155" y="1582713"/>
            <a:ext cx="79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solidFill>
                  <a:srgbClr val="414142"/>
                </a:solidFill>
              </a:rPr>
              <a:t>Тк</a:t>
            </a:r>
            <a:r>
              <a:rPr lang="ru-RU" sz="1200" b="1" dirty="0" smtClean="0">
                <a:solidFill>
                  <a:srgbClr val="414142"/>
                </a:solidFill>
              </a:rPr>
              <a:t> = -10 С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78926" y="1593746"/>
            <a:ext cx="832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solidFill>
                  <a:srgbClr val="414142"/>
                </a:solidFill>
              </a:rPr>
              <a:t>Тк</a:t>
            </a:r>
            <a:r>
              <a:rPr lang="ru-RU" sz="1200" b="1" dirty="0" smtClean="0">
                <a:solidFill>
                  <a:srgbClr val="414142"/>
                </a:solidFill>
              </a:rPr>
              <a:t> = - 60 С</a:t>
            </a:r>
            <a:endParaRPr lang="ru-RU" sz="12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4163" y="1952045"/>
            <a:ext cx="3816424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700808"/>
            <a:ext cx="4248472" cy="1695107"/>
          </a:xfrm>
          <a:prstGeom prst="rect">
            <a:avLst/>
          </a:prstGeom>
          <a:solidFill>
            <a:srgbClr val="FEF4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389251" y="1840668"/>
            <a:ext cx="22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cs typeface="Times New Roman" pitchFamily="18" charset="0"/>
              </a:rPr>
              <a:t>повышение сопротивления ползучести</a:t>
            </a:r>
            <a:endParaRPr lang="en-US" b="1" i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6884" y="980728"/>
            <a:ext cx="344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Эволюция корпусной стали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4005064"/>
            <a:ext cx="4320480" cy="18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806669"/>
            <a:ext cx="1522448" cy="10889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7" y="4806669"/>
            <a:ext cx="1478242" cy="10889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12160" y="4468115"/>
            <a:ext cx="144114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cs typeface="Times New Roman" pitchFamily="18" charset="0"/>
              </a:rPr>
              <a:t>34ХН3М, 50 Гц</a:t>
            </a:r>
            <a:endParaRPr lang="ru-RU" sz="1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96336" y="4468114"/>
            <a:ext cx="1404575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15Х11МФ, 2 Гц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68115"/>
            <a:ext cx="1333797" cy="14012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" name="Прямоугольник 24"/>
          <p:cNvSpPr/>
          <p:nvPr/>
        </p:nvSpPr>
        <p:spPr>
          <a:xfrm>
            <a:off x="4716016" y="4077072"/>
            <a:ext cx="4499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414142"/>
                </a:solidFill>
              </a:rPr>
              <a:t>Масса изделий – до 200 </a:t>
            </a:r>
            <a:r>
              <a:rPr lang="ru-RU" sz="1400" b="1" i="1" dirty="0" smtClean="0">
                <a:solidFill>
                  <a:srgbClr val="414142"/>
                </a:solidFill>
              </a:rPr>
              <a:t>тонн.  ВВЭР. ВВЭР-СКД</a:t>
            </a:r>
            <a:endParaRPr lang="ru-RU" sz="1400" b="1" i="1" dirty="0">
              <a:solidFill>
                <a:srgbClr val="41414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7401" y="6042774"/>
            <a:ext cx="6444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Масса металла снижается на 50%, КИМ возрастает до 70%</a:t>
            </a:r>
          </a:p>
        </p:txBody>
      </p:sp>
      <p:sp>
        <p:nvSpPr>
          <p:cNvPr id="27" name="Название 1"/>
          <p:cNvSpPr txBox="1">
            <a:spLocks/>
          </p:cNvSpPr>
          <p:nvPr/>
        </p:nvSpPr>
        <p:spPr bwMode="auto">
          <a:xfrm>
            <a:off x="4340588" y="980728"/>
            <a:ext cx="4784256" cy="7083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650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30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6951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601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 smtClean="0"/>
              <a:t>Влияние размера упрочняющих частиц на температуру эксплуатации</a:t>
            </a:r>
            <a:endParaRPr lang="ru-RU" sz="1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03120" y="3501622"/>
            <a:ext cx="4217393" cy="523081"/>
          </a:xfrm>
          <a:prstGeom prst="rect">
            <a:avLst/>
          </a:prstGeom>
          <a:noFill/>
        </p:spPr>
        <p:txBody>
          <a:bodyPr wrap="square" lIns="91297" tIns="45651" rIns="91297" bIns="456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Наплавные последовательные процессы – ЭШП и др.</a:t>
            </a:r>
          </a:p>
        </p:txBody>
      </p:sp>
    </p:spTree>
    <p:extLst>
      <p:ext uri="{BB962C8B-B14F-4D97-AF65-F5344CB8AC3E}">
        <p14:creationId xmlns:p14="http://schemas.microsoft.com/office/powerpoint/2010/main" val="285541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Корпус реактора ВВЭР-1200/ВВЭР-ТОИ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11" y="1062027"/>
            <a:ext cx="2295574" cy="51066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277596" y="1930884"/>
            <a:ext cx="2620114" cy="634020"/>
          </a:xfrm>
          <a:prstGeom prst="rect">
            <a:avLst/>
          </a:prstGeom>
          <a:solidFill>
            <a:srgbClr val="FEF4EC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РЕСУРС КОРПУС РЕАКТОРА </a:t>
            </a:r>
          </a:p>
          <a:p>
            <a:pPr algn="ctr">
              <a:buFont typeface="Arial" charset="0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ВВЭР-ТОИ, БОЛЕЕ 60 ЛЕТ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596" y="2662676"/>
            <a:ext cx="2620114" cy="24225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5543067"/>
              </p:ext>
            </p:extLst>
          </p:nvPr>
        </p:nvGraphicFramePr>
        <p:xfrm>
          <a:off x="1403648" y="908721"/>
          <a:ext cx="5962828" cy="525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5816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1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2225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9338" y="33169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3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4278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686" y="54538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5</a:t>
            </a:r>
            <a:endParaRPr lang="ru-RU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материалов  - многоуровневый подход</a:t>
            </a:r>
            <a:r>
              <a:rPr lang="en-US" dirty="0"/>
              <a:t>:</a:t>
            </a:r>
            <a:r>
              <a:rPr lang="ru-RU" dirty="0"/>
              <a:t> Конструкционные и функциональные </a:t>
            </a:r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23" y="1456532"/>
            <a:ext cx="3442496" cy="1762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1454497"/>
            <a:ext cx="2205286" cy="1764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1476377"/>
            <a:ext cx="2352015" cy="1749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9119" y="105609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Изделия из тугоплавких металлов (</a:t>
            </a:r>
            <a:r>
              <a:rPr lang="ru-RU" sz="1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W</a:t>
            </a:r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Mo</a:t>
            </a:r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Ta</a:t>
            </a:r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Nb</a:t>
            </a:r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R</a:t>
            </a:r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) и сплавов на их основе</a:t>
            </a:r>
          </a:p>
        </p:txBody>
      </p:sp>
      <p:pic>
        <p:nvPicPr>
          <p:cNvPr id="8" name="Рисунок 27" descr="LYSO_crys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78718"/>
            <a:ext cx="3501199" cy="233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926" y="3545912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Кристаллы – сцинтилляторы </a:t>
            </a:r>
            <a:r>
              <a:rPr lang="en-US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LSO</a:t>
            </a:r>
            <a:endParaRPr lang="ru-RU" sz="16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978718"/>
            <a:ext cx="2903153" cy="24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rSeVernigora\Desktop\451_big_1476697721_63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683176"/>
            <a:ext cx="1547363" cy="12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6145881" y="5166826"/>
            <a:ext cx="1924325" cy="32088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545912"/>
            <a:ext cx="3987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Блочный композиционный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85541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err="1" smtClean="0"/>
              <a:t>Госкорпорация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Росатом</a:t>
            </a:r>
            <a:r>
              <a:rPr lang="ru-RU" dirty="0"/>
              <a:t>»: материалы и технологии</a:t>
            </a:r>
            <a:br>
              <a:rPr lang="ru-RU" dirty="0"/>
            </a:br>
            <a:r>
              <a:rPr lang="ru-RU" dirty="0"/>
              <a:t>Базовый элемент </a:t>
            </a:r>
            <a:r>
              <a:rPr lang="ru-RU" dirty="0" smtClean="0"/>
              <a:t>(1/2</a:t>
            </a:r>
            <a:r>
              <a:rPr lang="ru-RU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4" name="Rectangle 154"/>
          <p:cNvSpPr>
            <a:spLocks noChangeArrowheads="1"/>
          </p:cNvSpPr>
          <p:nvPr/>
        </p:nvSpPr>
        <p:spPr bwMode="auto">
          <a:xfrm>
            <a:off x="2891855" y="1482502"/>
            <a:ext cx="3317875" cy="217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 b="1">
                <a:cs typeface="Times New Roman" pitchFamily="18" charset="0"/>
              </a:rPr>
              <a:t>Высоконадежные материалы</a:t>
            </a:r>
            <a:endParaRPr lang="ru-RU" altLang="ru-RU" sz="1000"/>
          </a:p>
        </p:txBody>
      </p:sp>
      <p:sp>
        <p:nvSpPr>
          <p:cNvPr id="5" name="Line 152"/>
          <p:cNvSpPr>
            <a:spLocks noChangeShapeType="1"/>
          </p:cNvSpPr>
          <p:nvPr/>
        </p:nvSpPr>
        <p:spPr bwMode="auto">
          <a:xfrm>
            <a:off x="2329880" y="1822227"/>
            <a:ext cx="4062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6" name="Line 151"/>
          <p:cNvSpPr>
            <a:spLocks noChangeShapeType="1"/>
          </p:cNvSpPr>
          <p:nvPr/>
        </p:nvSpPr>
        <p:spPr bwMode="auto">
          <a:xfrm>
            <a:off x="4574605" y="1717452"/>
            <a:ext cx="1587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7" name="Rectangle 147"/>
          <p:cNvSpPr>
            <a:spLocks noChangeArrowheads="1"/>
          </p:cNvSpPr>
          <p:nvPr/>
        </p:nvSpPr>
        <p:spPr bwMode="auto">
          <a:xfrm>
            <a:off x="210661" y="2988721"/>
            <a:ext cx="341975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Основные</a:t>
            </a:r>
          </a:p>
        </p:txBody>
      </p:sp>
      <p:sp>
        <p:nvSpPr>
          <p:cNvPr id="8" name="Line 146"/>
          <p:cNvSpPr>
            <a:spLocks noChangeShapeType="1"/>
          </p:cNvSpPr>
          <p:nvPr/>
        </p:nvSpPr>
        <p:spPr bwMode="auto">
          <a:xfrm>
            <a:off x="393130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9" name="Line 145"/>
          <p:cNvSpPr>
            <a:spLocks noChangeShapeType="1"/>
          </p:cNvSpPr>
          <p:nvPr/>
        </p:nvSpPr>
        <p:spPr bwMode="auto">
          <a:xfrm flipH="1">
            <a:off x="653480" y="2039714"/>
            <a:ext cx="100488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1508157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Углеродные</a:t>
            </a:r>
          </a:p>
        </p:txBody>
      </p:sp>
      <p:sp>
        <p:nvSpPr>
          <p:cNvPr id="11" name="Rectangle 143"/>
          <p:cNvSpPr>
            <a:spLocks noChangeArrowheads="1"/>
          </p:cNvSpPr>
          <p:nvPr/>
        </p:nvSpPr>
        <p:spPr bwMode="auto">
          <a:xfrm>
            <a:off x="1885336" y="2988721"/>
            <a:ext cx="402324" cy="13952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Органические </a:t>
            </a:r>
            <a:r>
              <a:rPr lang="ru-RU" sz="800" dirty="0"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800" dirty="0" err="1">
                <a:latin typeface="Arial" pitchFamily="34" charset="0"/>
                <a:ea typeface="Times New Roman" pitchFamily="18" charset="0"/>
              </a:rPr>
              <a:t>плстмассы+резинотехнические</a:t>
            </a:r>
            <a:endParaRPr lang="ru-RU" sz="1000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2" name="Rectangle 142"/>
          <p:cNvSpPr>
            <a:spLocks noChangeArrowheads="1"/>
          </p:cNvSpPr>
          <p:nvPr/>
        </p:nvSpPr>
        <p:spPr bwMode="auto">
          <a:xfrm>
            <a:off x="1156123" y="4882283"/>
            <a:ext cx="301743" cy="597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Графит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13" name="Rectangle 141"/>
          <p:cNvSpPr>
            <a:spLocks noChangeArrowheads="1"/>
          </p:cNvSpPr>
          <p:nvPr/>
        </p:nvSpPr>
        <p:spPr bwMode="auto">
          <a:xfrm>
            <a:off x="2571180" y="1196752"/>
            <a:ext cx="3821112" cy="241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 b="1" i="1" dirty="0">
                <a:cs typeface="Times New Roman" pitchFamily="18" charset="0"/>
              </a:rPr>
              <a:t>Минерально-сырьевая база, технологии</a:t>
            </a:r>
            <a:endParaRPr lang="ru-RU" altLang="ru-RU" sz="1000" dirty="0"/>
          </a:p>
        </p:txBody>
      </p:sp>
      <p:sp>
        <p:nvSpPr>
          <p:cNvPr id="14" name="Line 140"/>
          <p:cNvSpPr>
            <a:spLocks noChangeShapeType="1"/>
          </p:cNvSpPr>
          <p:nvPr/>
        </p:nvSpPr>
        <p:spPr bwMode="auto">
          <a:xfrm>
            <a:off x="2329880" y="1823814"/>
            <a:ext cx="0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5" name="Line 139"/>
          <p:cNvSpPr>
            <a:spLocks noChangeShapeType="1"/>
          </p:cNvSpPr>
          <p:nvPr/>
        </p:nvSpPr>
        <p:spPr bwMode="auto">
          <a:xfrm>
            <a:off x="6360542" y="1815877"/>
            <a:ext cx="1588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6" name="Rectangle 138"/>
          <p:cNvSpPr>
            <a:spLocks noChangeArrowheads="1"/>
          </p:cNvSpPr>
          <p:nvPr/>
        </p:nvSpPr>
        <p:spPr bwMode="auto">
          <a:xfrm>
            <a:off x="612986" y="2988721"/>
            <a:ext cx="341975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Сварочные</a:t>
            </a:r>
          </a:p>
        </p:txBody>
      </p:sp>
      <p:sp>
        <p:nvSpPr>
          <p:cNvPr id="17" name="Rectangle 137"/>
          <p:cNvSpPr>
            <a:spLocks noChangeArrowheads="1"/>
          </p:cNvSpPr>
          <p:nvPr/>
        </p:nvSpPr>
        <p:spPr bwMode="auto">
          <a:xfrm>
            <a:off x="1015310" y="2988721"/>
            <a:ext cx="341975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Строительные</a:t>
            </a:r>
          </a:p>
        </p:txBody>
      </p:sp>
      <p:sp>
        <p:nvSpPr>
          <p:cNvPr id="18" name="Line 136"/>
          <p:cNvSpPr>
            <a:spLocks noChangeShapeType="1"/>
          </p:cNvSpPr>
          <p:nvPr/>
        </p:nvSpPr>
        <p:spPr bwMode="auto">
          <a:xfrm>
            <a:off x="778892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9" name="Line 135"/>
          <p:cNvSpPr>
            <a:spLocks noChangeShapeType="1"/>
          </p:cNvSpPr>
          <p:nvPr/>
        </p:nvSpPr>
        <p:spPr bwMode="auto">
          <a:xfrm>
            <a:off x="1180530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20" name="Rectangle 134"/>
          <p:cNvSpPr>
            <a:spLocks noChangeArrowheads="1"/>
          </p:cNvSpPr>
          <p:nvPr/>
        </p:nvSpPr>
        <p:spPr bwMode="auto">
          <a:xfrm>
            <a:off x="2363095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Керамические</a:t>
            </a: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>
            <a:off x="1666305" y="2490564"/>
            <a:ext cx="1587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22" name="Line 132"/>
          <p:cNvSpPr>
            <a:spLocks noChangeShapeType="1"/>
          </p:cNvSpPr>
          <p:nvPr/>
        </p:nvSpPr>
        <p:spPr bwMode="auto">
          <a:xfrm>
            <a:off x="2085405" y="2490564"/>
            <a:ext cx="1587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23" name="Line 131"/>
          <p:cNvSpPr>
            <a:spLocks noChangeShapeType="1"/>
          </p:cNvSpPr>
          <p:nvPr/>
        </p:nvSpPr>
        <p:spPr bwMode="auto">
          <a:xfrm>
            <a:off x="2521967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24" name="Rectangle 130"/>
          <p:cNvSpPr>
            <a:spLocks noChangeArrowheads="1"/>
          </p:cNvSpPr>
          <p:nvPr/>
        </p:nvSpPr>
        <p:spPr bwMode="auto">
          <a:xfrm>
            <a:off x="1507555" y="4882283"/>
            <a:ext cx="377781" cy="989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err="1" smtClean="0">
                <a:latin typeface="Arial" pitchFamily="34" charset="0"/>
                <a:ea typeface="Times New Roman" pitchFamily="18" charset="0"/>
              </a:rPr>
              <a:t>Нанотрубки</a:t>
            </a:r>
            <a:r>
              <a:rPr lang="ru-RU" sz="1000" dirty="0" smtClean="0">
                <a:latin typeface="Arial" pitchFamily="34" charset="0"/>
                <a:ea typeface="Times New Roman" pitchFamily="18" charset="0"/>
              </a:rPr>
              <a:t>/ </a:t>
            </a:r>
            <a:r>
              <a:rPr lang="ru-RU" sz="1000" dirty="0" err="1" smtClean="0">
                <a:latin typeface="Arial" pitchFamily="34" charset="0"/>
                <a:ea typeface="Times New Roman" pitchFamily="18" charset="0"/>
              </a:rPr>
              <a:t>графен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25" name="Rectangle 129"/>
          <p:cNvSpPr>
            <a:spLocks noChangeArrowheads="1"/>
          </p:cNvSpPr>
          <p:nvPr/>
        </p:nvSpPr>
        <p:spPr bwMode="auto">
          <a:xfrm>
            <a:off x="1960771" y="4882283"/>
            <a:ext cx="301743" cy="1351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err="1">
                <a:latin typeface="Arial" pitchFamily="34" charset="0"/>
                <a:ea typeface="Times New Roman" pitchFamily="18" charset="0"/>
              </a:rPr>
              <a:t>Алмазоподобные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26" name="Line 128"/>
          <p:cNvSpPr>
            <a:spLocks noChangeShapeType="1"/>
          </p:cNvSpPr>
          <p:nvPr/>
        </p:nvSpPr>
        <p:spPr bwMode="auto">
          <a:xfrm flipH="1">
            <a:off x="1356742" y="4084414"/>
            <a:ext cx="301625" cy="79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27" name="Line 127"/>
          <p:cNvSpPr>
            <a:spLocks noChangeShapeType="1"/>
          </p:cNvSpPr>
          <p:nvPr/>
        </p:nvSpPr>
        <p:spPr bwMode="auto">
          <a:xfrm>
            <a:off x="1658367" y="4084414"/>
            <a:ext cx="1588" cy="79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28" name="Line 126"/>
          <p:cNvSpPr>
            <a:spLocks noChangeShapeType="1"/>
          </p:cNvSpPr>
          <p:nvPr/>
        </p:nvSpPr>
        <p:spPr bwMode="auto">
          <a:xfrm>
            <a:off x="1658367" y="4084414"/>
            <a:ext cx="403225" cy="79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29" name="Rectangle 124"/>
          <p:cNvSpPr>
            <a:spLocks noChangeArrowheads="1"/>
          </p:cNvSpPr>
          <p:nvPr/>
        </p:nvSpPr>
        <p:spPr bwMode="auto">
          <a:xfrm>
            <a:off x="2798946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Основные</a:t>
            </a:r>
          </a:p>
        </p:txBody>
      </p:sp>
      <p:sp>
        <p:nvSpPr>
          <p:cNvPr id="30" name="Rectangle 123"/>
          <p:cNvSpPr>
            <a:spLocks noChangeArrowheads="1"/>
          </p:cNvSpPr>
          <p:nvPr/>
        </p:nvSpPr>
        <p:spPr bwMode="auto">
          <a:xfrm>
            <a:off x="3209652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Сварочные</a:t>
            </a:r>
          </a:p>
        </p:txBody>
      </p: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3620358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Строительные</a:t>
            </a:r>
          </a:p>
        </p:txBody>
      </p:sp>
      <p:sp>
        <p:nvSpPr>
          <p:cNvPr id="32" name="Line 121"/>
          <p:cNvSpPr>
            <a:spLocks noChangeShapeType="1"/>
          </p:cNvSpPr>
          <p:nvPr/>
        </p:nvSpPr>
        <p:spPr bwMode="auto">
          <a:xfrm>
            <a:off x="2966467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33" name="Line 119"/>
          <p:cNvSpPr>
            <a:spLocks noChangeShapeType="1"/>
          </p:cNvSpPr>
          <p:nvPr/>
        </p:nvSpPr>
        <p:spPr bwMode="auto">
          <a:xfrm>
            <a:off x="3771330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552636" y="4284316"/>
            <a:ext cx="301743" cy="4983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Ti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35" name="Rectangle 115"/>
          <p:cNvSpPr>
            <a:spLocks noChangeArrowheads="1"/>
          </p:cNvSpPr>
          <p:nvPr/>
        </p:nvSpPr>
        <p:spPr bwMode="auto">
          <a:xfrm>
            <a:off x="552636" y="4882283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 dirty="0" err="1">
                <a:latin typeface="Arial" pitchFamily="34" charset="0"/>
                <a:ea typeface="Times New Roman" pitchFamily="18" charset="0"/>
              </a:rPr>
              <a:t>Zr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36" name="Rectangle 114"/>
          <p:cNvSpPr>
            <a:spLocks noChangeArrowheads="1"/>
          </p:cNvSpPr>
          <p:nvPr/>
        </p:nvSpPr>
        <p:spPr bwMode="auto">
          <a:xfrm>
            <a:off x="158135" y="5463640"/>
            <a:ext cx="360974" cy="7703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err="1">
                <a:latin typeface="Arial" pitchFamily="34" charset="0"/>
                <a:ea typeface="Times New Roman" pitchFamily="18" charset="0"/>
              </a:rPr>
              <a:t>Редкие (</a:t>
            </a:r>
            <a:r>
              <a:rPr lang="en-US" sz="1000" dirty="0" err="1">
                <a:latin typeface="Arial" pitchFamily="34" charset="0"/>
                <a:ea typeface="Times New Roman" pitchFamily="18" charset="0"/>
              </a:rPr>
              <a:t>Hf, Re)</a:t>
            </a:r>
          </a:p>
        </p:txBody>
      </p:sp>
      <p:sp>
        <p:nvSpPr>
          <p:cNvPr id="37" name="Line 113"/>
          <p:cNvSpPr>
            <a:spLocks noChangeShapeType="1"/>
          </p:cNvSpPr>
          <p:nvPr/>
        </p:nvSpPr>
        <p:spPr bwMode="auto">
          <a:xfrm>
            <a:off x="367730" y="4076477"/>
            <a:ext cx="1587" cy="1395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38" name="Line 112"/>
          <p:cNvSpPr>
            <a:spLocks noChangeShapeType="1"/>
          </p:cNvSpPr>
          <p:nvPr/>
        </p:nvSpPr>
        <p:spPr bwMode="auto">
          <a:xfrm>
            <a:off x="250255" y="4482877"/>
            <a:ext cx="301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39" name="Line 111"/>
          <p:cNvSpPr>
            <a:spLocks noChangeShapeType="1"/>
          </p:cNvSpPr>
          <p:nvPr/>
        </p:nvSpPr>
        <p:spPr bwMode="auto">
          <a:xfrm>
            <a:off x="250255" y="5081364"/>
            <a:ext cx="301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40" name="Rectangle 110"/>
          <p:cNvSpPr>
            <a:spLocks noChangeArrowheads="1"/>
          </p:cNvSpPr>
          <p:nvPr/>
        </p:nvSpPr>
        <p:spPr bwMode="auto">
          <a:xfrm>
            <a:off x="2664838" y="4184426"/>
            <a:ext cx="301743" cy="1011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Строительные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41" name="Rectangle 109"/>
          <p:cNvSpPr>
            <a:spLocks noChangeArrowheads="1"/>
          </p:cNvSpPr>
          <p:nvPr/>
        </p:nvSpPr>
        <p:spPr bwMode="auto">
          <a:xfrm>
            <a:off x="2664842" y="5304408"/>
            <a:ext cx="301743" cy="7972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Сварочные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42" name="Line 108"/>
          <p:cNvSpPr>
            <a:spLocks noChangeShapeType="1"/>
          </p:cNvSpPr>
          <p:nvPr/>
        </p:nvSpPr>
        <p:spPr bwMode="auto">
          <a:xfrm>
            <a:off x="2463230" y="4084414"/>
            <a:ext cx="0" cy="149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43" name="Line 107"/>
          <p:cNvSpPr>
            <a:spLocks noChangeShapeType="1"/>
          </p:cNvSpPr>
          <p:nvPr/>
        </p:nvSpPr>
        <p:spPr bwMode="auto">
          <a:xfrm>
            <a:off x="2463230" y="5579839"/>
            <a:ext cx="201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44" name="Line 106"/>
          <p:cNvSpPr>
            <a:spLocks noChangeShapeType="1"/>
          </p:cNvSpPr>
          <p:nvPr/>
        </p:nvSpPr>
        <p:spPr bwMode="auto">
          <a:xfrm>
            <a:off x="2463230" y="4682902"/>
            <a:ext cx="201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45" name="Line 105"/>
          <p:cNvSpPr>
            <a:spLocks noChangeShapeType="1"/>
          </p:cNvSpPr>
          <p:nvPr/>
        </p:nvSpPr>
        <p:spPr bwMode="auto">
          <a:xfrm>
            <a:off x="2060005" y="2039714"/>
            <a:ext cx="0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46" name="Line 104"/>
          <p:cNvSpPr>
            <a:spLocks noChangeShapeType="1"/>
          </p:cNvSpPr>
          <p:nvPr/>
        </p:nvSpPr>
        <p:spPr bwMode="auto">
          <a:xfrm>
            <a:off x="2521967" y="2039714"/>
            <a:ext cx="847725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47" name="Line 100"/>
          <p:cNvSpPr>
            <a:spLocks noChangeShapeType="1"/>
          </p:cNvSpPr>
          <p:nvPr/>
        </p:nvSpPr>
        <p:spPr bwMode="auto">
          <a:xfrm flipH="1">
            <a:off x="4676205" y="1980977"/>
            <a:ext cx="1282700" cy="465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48" name="Line 99"/>
          <p:cNvSpPr>
            <a:spLocks noChangeShapeType="1"/>
          </p:cNvSpPr>
          <p:nvPr/>
        </p:nvSpPr>
        <p:spPr bwMode="auto">
          <a:xfrm flipH="1">
            <a:off x="5984305" y="2169889"/>
            <a:ext cx="28575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49" name="Line 98"/>
          <p:cNvSpPr>
            <a:spLocks noChangeShapeType="1"/>
          </p:cNvSpPr>
          <p:nvPr/>
        </p:nvSpPr>
        <p:spPr bwMode="auto">
          <a:xfrm>
            <a:off x="5984305" y="1980977"/>
            <a:ext cx="1601787" cy="465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50" name="Rectangle 97"/>
          <p:cNvSpPr>
            <a:spLocks noChangeArrowheads="1"/>
          </p:cNvSpPr>
          <p:nvPr/>
        </p:nvSpPr>
        <p:spPr bwMode="auto">
          <a:xfrm>
            <a:off x="4210210" y="2988721"/>
            <a:ext cx="301743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Топливо</a:t>
            </a:r>
          </a:p>
        </p:txBody>
      </p:sp>
      <p:sp>
        <p:nvSpPr>
          <p:cNvPr id="51" name="Rectangle 96"/>
          <p:cNvSpPr>
            <a:spLocks noChangeArrowheads="1"/>
          </p:cNvSpPr>
          <p:nvPr/>
        </p:nvSpPr>
        <p:spPr bwMode="auto">
          <a:xfrm>
            <a:off x="5014858" y="2988721"/>
            <a:ext cx="301743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smtClean="0">
                <a:latin typeface="Arial" pitchFamily="34" charset="0"/>
                <a:ea typeface="Times New Roman" pitchFamily="18" charset="0"/>
              </a:rPr>
              <a:t>общие</a:t>
            </a:r>
            <a:endParaRPr lang="ru-RU" sz="1000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2" name="Rectangle 95"/>
          <p:cNvSpPr>
            <a:spLocks noChangeArrowheads="1"/>
          </p:cNvSpPr>
          <p:nvPr/>
        </p:nvSpPr>
        <p:spPr bwMode="auto">
          <a:xfrm>
            <a:off x="4612534" y="2988721"/>
            <a:ext cx="301743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Теплоносители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53" name="Line 94"/>
          <p:cNvSpPr>
            <a:spLocks noChangeShapeType="1"/>
          </p:cNvSpPr>
          <p:nvPr/>
        </p:nvSpPr>
        <p:spPr bwMode="auto">
          <a:xfrm>
            <a:off x="4369817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54" name="Line 93"/>
          <p:cNvSpPr>
            <a:spLocks noChangeShapeType="1"/>
          </p:cNvSpPr>
          <p:nvPr/>
        </p:nvSpPr>
        <p:spPr bwMode="auto">
          <a:xfrm>
            <a:off x="4746055" y="2490564"/>
            <a:ext cx="1587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55" name="Line 92"/>
          <p:cNvSpPr>
            <a:spLocks noChangeShapeType="1"/>
          </p:cNvSpPr>
          <p:nvPr/>
        </p:nvSpPr>
        <p:spPr bwMode="auto">
          <a:xfrm>
            <a:off x="5149280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4009047" y="4284316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U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57" name="Rectangle 90"/>
          <p:cNvSpPr>
            <a:spLocks noChangeArrowheads="1"/>
          </p:cNvSpPr>
          <p:nvPr/>
        </p:nvSpPr>
        <p:spPr bwMode="auto">
          <a:xfrm>
            <a:off x="4411372" y="4284316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Pt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4411372" y="4882283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Na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59" name="Rectangle 88"/>
          <p:cNvSpPr>
            <a:spLocks noChangeArrowheads="1"/>
          </p:cNvSpPr>
          <p:nvPr/>
        </p:nvSpPr>
        <p:spPr bwMode="auto">
          <a:xfrm>
            <a:off x="4863986" y="4886989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 dirty="0">
                <a:latin typeface="Arial" pitchFamily="34" charset="0"/>
                <a:ea typeface="Times New Roman" pitchFamily="18" charset="0"/>
              </a:rPr>
              <a:t>Bi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411092" y="4084414"/>
            <a:ext cx="10160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61" name="Line 86"/>
          <p:cNvSpPr>
            <a:spLocks noChangeShapeType="1"/>
          </p:cNvSpPr>
          <p:nvPr/>
        </p:nvSpPr>
        <p:spPr bwMode="auto">
          <a:xfrm flipH="1">
            <a:off x="4209480" y="4084414"/>
            <a:ext cx="10160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62" name="Line 85"/>
          <p:cNvSpPr>
            <a:spLocks noChangeShapeType="1"/>
          </p:cNvSpPr>
          <p:nvPr/>
        </p:nvSpPr>
        <p:spPr bwMode="auto">
          <a:xfrm>
            <a:off x="4814317" y="4084414"/>
            <a:ext cx="0" cy="996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63" name="Line 84"/>
          <p:cNvSpPr>
            <a:spLocks noChangeShapeType="1"/>
          </p:cNvSpPr>
          <p:nvPr/>
        </p:nvSpPr>
        <p:spPr bwMode="auto">
          <a:xfrm flipV="1">
            <a:off x="4712717" y="5064994"/>
            <a:ext cx="151269" cy="163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64" name="Rectangle 83"/>
          <p:cNvSpPr>
            <a:spLocks noChangeArrowheads="1"/>
          </p:cNvSpPr>
          <p:nvPr/>
        </p:nvSpPr>
        <p:spPr bwMode="auto">
          <a:xfrm>
            <a:off x="5566401" y="2961357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Керамические</a:t>
            </a:r>
          </a:p>
        </p:txBody>
      </p:sp>
      <p:sp>
        <p:nvSpPr>
          <p:cNvPr id="65" name="Rectangle 82"/>
          <p:cNvSpPr>
            <a:spLocks noChangeArrowheads="1"/>
          </p:cNvSpPr>
          <p:nvPr/>
        </p:nvSpPr>
        <p:spPr bwMode="auto">
          <a:xfrm>
            <a:off x="5926441" y="2988721"/>
            <a:ext cx="301743" cy="1096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Углеродные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6257908" y="2988721"/>
            <a:ext cx="402324" cy="13952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</a:rPr>
              <a:t>Органические </a:t>
            </a:r>
            <a:r>
              <a:rPr lang="ru-RU" sz="800" dirty="0"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800" dirty="0" err="1">
                <a:latin typeface="Arial" pitchFamily="34" charset="0"/>
                <a:ea typeface="Times New Roman" pitchFamily="18" charset="0"/>
              </a:rPr>
              <a:t>плстмассы+резинотехнические</a:t>
            </a:r>
            <a:endParaRPr lang="ru-RU" sz="1000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7" name="Rectangle 80"/>
          <p:cNvSpPr>
            <a:spLocks noChangeArrowheads="1"/>
          </p:cNvSpPr>
          <p:nvPr/>
        </p:nvSpPr>
        <p:spPr bwMode="auto">
          <a:xfrm>
            <a:off x="6728286" y="2988721"/>
            <a:ext cx="378855" cy="13952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Полупроводники</a:t>
            </a:r>
          </a:p>
        </p:txBody>
      </p:sp>
      <p:sp>
        <p:nvSpPr>
          <p:cNvPr id="68" name="Line 79"/>
          <p:cNvSpPr>
            <a:spLocks noChangeShapeType="1"/>
          </p:cNvSpPr>
          <p:nvPr/>
        </p:nvSpPr>
        <p:spPr bwMode="auto">
          <a:xfrm>
            <a:off x="5725542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69" name="Line 78"/>
          <p:cNvSpPr>
            <a:spLocks noChangeShapeType="1"/>
          </p:cNvSpPr>
          <p:nvPr/>
        </p:nvSpPr>
        <p:spPr bwMode="auto">
          <a:xfrm>
            <a:off x="6077967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70" name="Line 77"/>
          <p:cNvSpPr>
            <a:spLocks noChangeShapeType="1"/>
          </p:cNvSpPr>
          <p:nvPr/>
        </p:nvSpPr>
        <p:spPr bwMode="auto">
          <a:xfrm>
            <a:off x="6366892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71" name="Line 76"/>
          <p:cNvSpPr>
            <a:spLocks noChangeShapeType="1"/>
          </p:cNvSpPr>
          <p:nvPr/>
        </p:nvSpPr>
        <p:spPr bwMode="auto">
          <a:xfrm>
            <a:off x="6638355" y="2490564"/>
            <a:ext cx="268287" cy="490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72" name="Rectangle 75"/>
          <p:cNvSpPr>
            <a:spLocks noChangeArrowheads="1"/>
          </p:cNvSpPr>
          <p:nvPr/>
        </p:nvSpPr>
        <p:spPr bwMode="auto">
          <a:xfrm>
            <a:off x="6536623" y="4666350"/>
            <a:ext cx="301743" cy="7972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Датчики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7006561" y="4682960"/>
            <a:ext cx="301743" cy="15510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err="1">
                <a:latin typeface="Arial" pitchFamily="34" charset="0"/>
                <a:ea typeface="Times New Roman" pitchFamily="18" charset="0"/>
              </a:rPr>
              <a:t>Энергопреобразователи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H="1">
            <a:off x="6679630" y="4384452"/>
            <a:ext cx="101600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7006655" y="4384452"/>
            <a:ext cx="100012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7283742" y="2988721"/>
            <a:ext cx="301743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Топливо</a:t>
            </a:r>
          </a:p>
        </p:txBody>
      </p:sp>
      <p:sp>
        <p:nvSpPr>
          <p:cNvPr id="77" name="Rectangle 70"/>
          <p:cNvSpPr>
            <a:spLocks noChangeArrowheads="1"/>
          </p:cNvSpPr>
          <p:nvPr/>
        </p:nvSpPr>
        <p:spPr bwMode="auto">
          <a:xfrm>
            <a:off x="7661480" y="2988721"/>
            <a:ext cx="301743" cy="109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Покрытия</a:t>
            </a:r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>
            <a:off x="7443217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79" name="Line 68"/>
          <p:cNvSpPr>
            <a:spLocks noChangeShapeType="1"/>
          </p:cNvSpPr>
          <p:nvPr/>
        </p:nvSpPr>
        <p:spPr bwMode="auto">
          <a:xfrm>
            <a:off x="7767067" y="2490564"/>
            <a:ext cx="1588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0" name="Rectangle 67"/>
          <p:cNvSpPr>
            <a:spLocks noChangeArrowheads="1"/>
          </p:cNvSpPr>
          <p:nvPr/>
        </p:nvSpPr>
        <p:spPr bwMode="auto">
          <a:xfrm>
            <a:off x="8603514" y="1350914"/>
            <a:ext cx="360974" cy="47067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  <a:ea typeface="Times New Roman" pitchFamily="18" charset="0"/>
              </a:rPr>
              <a:t>Система </a:t>
            </a:r>
            <a:r>
              <a:rPr lang="ru-RU" sz="1000" b="1" dirty="0" smtClean="0">
                <a:latin typeface="Arial" pitchFamily="34" charset="0"/>
                <a:ea typeface="Times New Roman" pitchFamily="18" charset="0"/>
              </a:rPr>
              <a:t>обеспечения, НБ,  </a:t>
            </a:r>
            <a:r>
              <a:rPr lang="ru-RU" sz="1000" b="1" dirty="0">
                <a:latin typeface="Arial" pitchFamily="34" charset="0"/>
                <a:ea typeface="Times New Roman" pitchFamily="18" charset="0"/>
              </a:rPr>
              <a:t>качества и испытаний материалов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829692" y="1350739"/>
            <a:ext cx="1414463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Утилизация</a:t>
            </a:r>
            <a:endParaRPr lang="ru-RU" altLang="ru-RU" sz="1000"/>
          </a:p>
        </p:txBody>
      </p:sp>
      <p:sp>
        <p:nvSpPr>
          <p:cNvPr id="82" name="Line 65"/>
          <p:cNvSpPr>
            <a:spLocks noChangeShapeType="1"/>
          </p:cNvSpPr>
          <p:nvPr/>
        </p:nvSpPr>
        <p:spPr bwMode="auto">
          <a:xfrm>
            <a:off x="1339280" y="1569814"/>
            <a:ext cx="9525" cy="4556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3" name="Line 64"/>
          <p:cNvSpPr>
            <a:spLocks noChangeShapeType="1"/>
          </p:cNvSpPr>
          <p:nvPr/>
        </p:nvSpPr>
        <p:spPr bwMode="auto">
          <a:xfrm>
            <a:off x="7025705" y="1482502"/>
            <a:ext cx="11112" cy="4714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4" name="Line 63"/>
          <p:cNvSpPr>
            <a:spLocks noChangeShapeType="1"/>
          </p:cNvSpPr>
          <p:nvPr/>
        </p:nvSpPr>
        <p:spPr bwMode="auto">
          <a:xfrm>
            <a:off x="2244155" y="1392014"/>
            <a:ext cx="32702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5" name="Line 62"/>
          <p:cNvSpPr>
            <a:spLocks noChangeShapeType="1"/>
          </p:cNvSpPr>
          <p:nvPr/>
        </p:nvSpPr>
        <p:spPr bwMode="auto">
          <a:xfrm>
            <a:off x="6436412" y="1315814"/>
            <a:ext cx="39600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6" name="Rectangle 61"/>
          <p:cNvSpPr>
            <a:spLocks noChangeArrowheads="1"/>
          </p:cNvSpPr>
          <p:nvPr/>
        </p:nvSpPr>
        <p:spPr bwMode="auto">
          <a:xfrm>
            <a:off x="4713115" y="5513471"/>
            <a:ext cx="301743" cy="524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Pb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87" name="Line 60"/>
          <p:cNvSpPr>
            <a:spLocks noChangeShapeType="1"/>
          </p:cNvSpPr>
          <p:nvPr/>
        </p:nvSpPr>
        <p:spPr bwMode="auto">
          <a:xfrm>
            <a:off x="4814317" y="5081364"/>
            <a:ext cx="0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 sz="1000">
              <a:latin typeface="Arial" pitchFamily="34" charset="0"/>
            </a:endParaRPr>
          </a:p>
        </p:txBody>
      </p:sp>
      <p:sp>
        <p:nvSpPr>
          <p:cNvPr id="88" name="Rectangle 58"/>
          <p:cNvSpPr>
            <a:spLocks noChangeArrowheads="1"/>
          </p:cNvSpPr>
          <p:nvPr/>
        </p:nvSpPr>
        <p:spPr bwMode="auto">
          <a:xfrm>
            <a:off x="6855842" y="1215802"/>
            <a:ext cx="1414463" cy="24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Утилизация</a:t>
            </a:r>
            <a:endParaRPr lang="ru-RU" altLang="ru-RU" sz="1000"/>
          </a:p>
        </p:txBody>
      </p:sp>
      <p:sp>
        <p:nvSpPr>
          <p:cNvPr id="89" name="Rectangle 38"/>
          <p:cNvSpPr>
            <a:spLocks noChangeArrowheads="1"/>
          </p:cNvSpPr>
          <p:nvPr/>
        </p:nvSpPr>
        <p:spPr bwMode="auto">
          <a:xfrm>
            <a:off x="8021337" y="2988721"/>
            <a:ext cx="301743" cy="11638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>
                <a:latin typeface="Arial" pitchFamily="34" charset="0"/>
                <a:ea typeface="Times New Roman" pitchFamily="18" charset="0"/>
              </a:rPr>
              <a:t>Сверхпроводники</a:t>
            </a:r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7963917" y="2498502"/>
            <a:ext cx="173038" cy="490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91" name="Rectangle 149"/>
          <p:cNvSpPr>
            <a:spLocks noChangeArrowheads="1"/>
          </p:cNvSpPr>
          <p:nvPr/>
        </p:nvSpPr>
        <p:spPr bwMode="auto">
          <a:xfrm>
            <a:off x="191517" y="2447702"/>
            <a:ext cx="1106488" cy="296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Металлические</a:t>
            </a:r>
            <a:endParaRPr lang="ru-RU" altLang="ru-RU" sz="1000"/>
          </a:p>
        </p:txBody>
      </p:sp>
      <p:sp>
        <p:nvSpPr>
          <p:cNvPr id="92" name="Rectangle 148"/>
          <p:cNvSpPr>
            <a:spLocks noChangeArrowheads="1"/>
          </p:cNvSpPr>
          <p:nvPr/>
        </p:nvSpPr>
        <p:spPr bwMode="auto">
          <a:xfrm>
            <a:off x="1357285" y="2446114"/>
            <a:ext cx="1307557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 dirty="0">
                <a:cs typeface="Times New Roman" pitchFamily="18" charset="0"/>
              </a:rPr>
              <a:t>Неметаллические</a:t>
            </a:r>
            <a:endParaRPr lang="ru-RU" altLang="ru-RU" sz="1000" dirty="0"/>
          </a:p>
        </p:txBody>
      </p:sp>
      <p:sp>
        <p:nvSpPr>
          <p:cNvPr id="93" name="Line 120"/>
          <p:cNvSpPr>
            <a:spLocks noChangeShapeType="1"/>
          </p:cNvSpPr>
          <p:nvPr/>
        </p:nvSpPr>
        <p:spPr bwMode="auto">
          <a:xfrm>
            <a:off x="3369692" y="2490564"/>
            <a:ext cx="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94" name="Rectangle 103"/>
          <p:cNvSpPr>
            <a:spLocks noChangeArrowheads="1"/>
          </p:cNvSpPr>
          <p:nvPr/>
        </p:nvSpPr>
        <p:spPr bwMode="auto">
          <a:xfrm>
            <a:off x="4209480" y="2446114"/>
            <a:ext cx="1154112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Металлические</a:t>
            </a:r>
            <a:endParaRPr lang="ru-RU" altLang="ru-RU" sz="1000"/>
          </a:p>
        </p:txBody>
      </p:sp>
      <p:sp>
        <p:nvSpPr>
          <p:cNvPr id="95" name="Rectangle 102"/>
          <p:cNvSpPr>
            <a:spLocks noChangeArrowheads="1"/>
          </p:cNvSpPr>
          <p:nvPr/>
        </p:nvSpPr>
        <p:spPr bwMode="auto">
          <a:xfrm>
            <a:off x="5585842" y="2446114"/>
            <a:ext cx="1290638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Неметаллические</a:t>
            </a:r>
            <a:endParaRPr lang="ru-RU" altLang="ru-RU" sz="1000"/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7090792" y="2446114"/>
            <a:ext cx="1232288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Композиционные</a:t>
            </a:r>
            <a:endParaRPr lang="ru-RU" altLang="ru-RU" sz="1000"/>
          </a:p>
        </p:txBody>
      </p:sp>
      <p:sp>
        <p:nvSpPr>
          <p:cNvPr id="97" name="Rectangle 125"/>
          <p:cNvSpPr>
            <a:spLocks noChangeArrowheads="1"/>
          </p:cNvSpPr>
          <p:nvPr/>
        </p:nvSpPr>
        <p:spPr bwMode="auto">
          <a:xfrm>
            <a:off x="2764855" y="2446114"/>
            <a:ext cx="1247775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Композиционные</a:t>
            </a:r>
            <a:endParaRPr lang="ru-RU" altLang="ru-RU" sz="1000"/>
          </a:p>
        </p:txBody>
      </p:sp>
      <p:sp>
        <p:nvSpPr>
          <p:cNvPr id="98" name="Rectangle 153"/>
          <p:cNvSpPr>
            <a:spLocks noChangeArrowheads="1"/>
          </p:cNvSpPr>
          <p:nvPr/>
        </p:nvSpPr>
        <p:spPr bwMode="auto">
          <a:xfrm>
            <a:off x="4777805" y="1957164"/>
            <a:ext cx="24130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Функциональные</a:t>
            </a:r>
            <a:endParaRPr lang="ru-RU" altLang="ru-RU" sz="1000"/>
          </a:p>
        </p:txBody>
      </p:sp>
      <p:sp>
        <p:nvSpPr>
          <p:cNvPr id="99" name="Rectangle 150"/>
          <p:cNvSpPr>
            <a:spLocks noChangeArrowheads="1"/>
          </p:cNvSpPr>
          <p:nvPr/>
        </p:nvSpPr>
        <p:spPr bwMode="auto">
          <a:xfrm>
            <a:off x="1015430" y="2015902"/>
            <a:ext cx="2051050" cy="296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000">
                <a:cs typeface="Times New Roman" pitchFamily="18" charset="0"/>
              </a:rPr>
              <a:t>Конструкционные</a:t>
            </a:r>
            <a:endParaRPr lang="ru-RU" altLang="ru-RU" sz="1000"/>
          </a:p>
        </p:txBody>
      </p:sp>
      <p:sp>
        <p:nvSpPr>
          <p:cNvPr id="100" name="Rectangle 117"/>
          <p:cNvSpPr>
            <a:spLocks noChangeArrowheads="1"/>
          </p:cNvSpPr>
          <p:nvPr/>
        </p:nvSpPr>
        <p:spPr bwMode="auto">
          <a:xfrm>
            <a:off x="94435" y="4946509"/>
            <a:ext cx="273804" cy="448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 dirty="0">
                <a:latin typeface="Arial" pitchFamily="34" charset="0"/>
                <a:ea typeface="Times New Roman" pitchFamily="18" charset="0"/>
              </a:rPr>
              <a:t>Al, Cu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01" name="Rectangle 118"/>
          <p:cNvSpPr>
            <a:spLocks noChangeArrowheads="1"/>
          </p:cNvSpPr>
          <p:nvPr/>
        </p:nvSpPr>
        <p:spPr bwMode="auto">
          <a:xfrm>
            <a:off x="94435" y="4284316"/>
            <a:ext cx="273804" cy="4983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>
                <a:latin typeface="Arial" pitchFamily="34" charset="0"/>
                <a:ea typeface="Times New Roman" pitchFamily="18" charset="0"/>
              </a:rPr>
              <a:t>Fe, Ni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102" name="Rectangle 88"/>
          <p:cNvSpPr>
            <a:spLocks noChangeArrowheads="1"/>
          </p:cNvSpPr>
          <p:nvPr/>
        </p:nvSpPr>
        <p:spPr bwMode="auto">
          <a:xfrm>
            <a:off x="4933809" y="4275877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 dirty="0" smtClean="0">
                <a:latin typeface="Arial" pitchFamily="34" charset="0"/>
                <a:ea typeface="Times New Roman" pitchFamily="18" charset="0"/>
              </a:rPr>
              <a:t>Be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03" name="Rectangle 88"/>
          <p:cNvSpPr>
            <a:spLocks noChangeArrowheads="1"/>
          </p:cNvSpPr>
          <p:nvPr/>
        </p:nvSpPr>
        <p:spPr bwMode="auto">
          <a:xfrm>
            <a:off x="5275064" y="4275877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en-US" sz="1000" dirty="0" smtClean="0">
                <a:latin typeface="Arial" pitchFamily="34" charset="0"/>
                <a:ea typeface="Times New Roman" pitchFamily="18" charset="0"/>
              </a:rPr>
              <a:t>Li</a:t>
            </a:r>
            <a:endParaRPr lang="en-US" sz="1000" dirty="0">
              <a:latin typeface="Arial" pitchFamily="34" charset="0"/>
            </a:endParaRPr>
          </a:p>
        </p:txBody>
      </p:sp>
      <p:cxnSp>
        <p:nvCxnSpPr>
          <p:cNvPr id="104" name="Прямая соединительная линия 103"/>
          <p:cNvCxnSpPr>
            <a:stCxn id="51" idx="2"/>
            <a:endCxn id="102" idx="0"/>
          </p:cNvCxnSpPr>
          <p:nvPr/>
        </p:nvCxnSpPr>
        <p:spPr>
          <a:xfrm flipH="1">
            <a:off x="5084681" y="4084994"/>
            <a:ext cx="81049" cy="19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51" idx="2"/>
            <a:endCxn id="102" idx="0"/>
          </p:cNvCxnSpPr>
          <p:nvPr/>
        </p:nvCxnSpPr>
        <p:spPr>
          <a:xfrm flipH="1">
            <a:off x="5084681" y="4084994"/>
            <a:ext cx="81049" cy="19088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51" idx="2"/>
            <a:endCxn id="103" idx="0"/>
          </p:cNvCxnSpPr>
          <p:nvPr/>
        </p:nvCxnSpPr>
        <p:spPr>
          <a:xfrm>
            <a:off x="5165730" y="4084994"/>
            <a:ext cx="260206" cy="19088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88"/>
          <p:cNvSpPr>
            <a:spLocks noChangeArrowheads="1"/>
          </p:cNvSpPr>
          <p:nvPr/>
        </p:nvSpPr>
        <p:spPr bwMode="auto">
          <a:xfrm>
            <a:off x="5363592" y="4833799"/>
            <a:ext cx="301743" cy="49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 eaLnBrk="0" hangingPunct="0">
              <a:defRPr/>
            </a:pPr>
            <a:r>
              <a:rPr lang="ru-RU" sz="1000" dirty="0" smtClean="0">
                <a:latin typeface="Arial" pitchFamily="34" charset="0"/>
              </a:rPr>
              <a:t>РЗМ</a:t>
            </a:r>
            <a:endParaRPr lang="en-US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материалы </a:t>
            </a:r>
            <a:r>
              <a:rPr lang="en-US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Конструкционные </a:t>
            </a:r>
            <a:r>
              <a:rPr lang="ru-RU" dirty="0"/>
              <a:t>материалы </a:t>
            </a:r>
            <a:r>
              <a:rPr lang="ru-RU" dirty="0" smtClean="0"/>
              <a:t>- толерантное топливо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986" y="1202096"/>
            <a:ext cx="5200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01" y="1656302"/>
            <a:ext cx="918796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71" y="1995325"/>
            <a:ext cx="776654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триховая стрелка вправо 6"/>
          <p:cNvSpPr/>
          <p:nvPr/>
        </p:nvSpPr>
        <p:spPr>
          <a:xfrm>
            <a:off x="1951243" y="1844587"/>
            <a:ext cx="1364142" cy="1302866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95536" y="1248143"/>
            <a:ext cx="1428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/>
              <a:t>2</a:t>
            </a:r>
            <a:r>
              <a:rPr lang="en-US" sz="1400" dirty="0"/>
              <a:t>D/3D </a:t>
            </a:r>
            <a:r>
              <a:rPr lang="ru-RU" sz="1400" dirty="0"/>
              <a:t>каркас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782725" y="1256081"/>
            <a:ext cx="1676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Пропитка, осаждение </a:t>
            </a:r>
            <a:r>
              <a:rPr lang="en-US" sz="1400" dirty="0" err="1"/>
              <a:t>SiC</a:t>
            </a:r>
            <a:endParaRPr lang="ru-RU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94"/>
          <a:stretch>
            <a:fillRect/>
          </a:stretch>
        </p:blipFill>
        <p:spPr bwMode="auto">
          <a:xfrm>
            <a:off x="4860032" y="4086625"/>
            <a:ext cx="1966518" cy="1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153" y="4077072"/>
            <a:ext cx="2018344" cy="15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5669567"/>
            <a:ext cx="4296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область 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</a:rPr>
              <a:t>внешней поверхности образца с покрытием 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Cr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</a:rPr>
              <a:t> (7 мкм) после коррозионных испытаний в паре при 1000°С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4077072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Преимущества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скорость окисления хромированных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при температуре 1100-1200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 на порядок меньше скорости окисления циркониевых труб.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недрение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производство требует минимальных изменений в существующей конструкции и технологии изготовления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63257" y="367696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Покрытия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5580" y="1017430"/>
            <a:ext cx="5172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Схема тройной оболочки </a:t>
            </a:r>
            <a:r>
              <a:rPr lang="en-US" sz="20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SiC</a:t>
            </a:r>
            <a:r>
              <a:rPr lang="en-US" sz="2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0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SiC</a:t>
            </a:r>
            <a:endParaRPr lang="ru-RU" sz="20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173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материалы и цифровые технологии:</a:t>
            </a:r>
            <a:br>
              <a:rPr lang="ru-RU" dirty="0"/>
            </a:br>
            <a:r>
              <a:rPr lang="ru-RU" dirty="0"/>
              <a:t>Функциональные материалы на основе </a:t>
            </a:r>
            <a:r>
              <a:rPr lang="ru-RU" dirty="0" smtClean="0"/>
              <a:t>графита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25" name="Picture 2" descr="C:\Users\ARgareev\Desktop\lopatk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161060"/>
            <a:ext cx="1078038" cy="10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428477886"/>
              </p:ext>
            </p:extLst>
          </p:nvPr>
        </p:nvGraphicFramePr>
        <p:xfrm>
          <a:off x="251520" y="960842"/>
          <a:ext cx="8548977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763688" y="2376917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Перспективные функциональные материалы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376917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Полимерные композиционные материалы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4465149"/>
            <a:ext cx="22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Углеродные ткани и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углеродкерамич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композ</a:t>
            </a:r>
            <a:r>
              <a:rPr lang="ru-RU" sz="1600" b="1" dirty="0" smtClean="0">
                <a:solidFill>
                  <a:schemeClr val="bg1"/>
                </a:solidFill>
              </a:rPr>
              <a:t>. </a:t>
            </a:r>
            <a:r>
              <a:rPr lang="ru-RU" sz="1600" b="1" dirty="0">
                <a:solidFill>
                  <a:schemeClr val="bg1"/>
                </a:solidFill>
              </a:rPr>
              <a:t>изделия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4465149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Графит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285E1378-42C3-934B-BCF8-E5B87E0772C8}"/>
              </a:ext>
            </a:extLst>
          </p:cNvPr>
          <p:cNvCxnSpPr/>
          <p:nvPr/>
        </p:nvCxnSpPr>
        <p:spPr>
          <a:xfrm>
            <a:off x="179512" y="3933909"/>
            <a:ext cx="8784976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40813"/>
            <a:ext cx="1743989" cy="7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304909"/>
            <a:ext cx="853932" cy="8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47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518" y="2324399"/>
            <a:ext cx="754156" cy="822377"/>
          </a:xfrm>
          <a:prstGeom prst="rect">
            <a:avLst/>
          </a:prstGeom>
        </p:spPr>
      </p:pic>
      <p:pic>
        <p:nvPicPr>
          <p:cNvPr id="35" name="Picture 2" descr="Встроенное изображение 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352748"/>
            <a:ext cx="112731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7" descr="Z:\отдел ПКМ new\Инвестпроекты\medium_hand_dimentions.jpg">
            <a:extLst>
              <a:ext uri="{FF2B5EF4-FFF2-40B4-BE49-F238E27FC236}">
                <a16:creationId xmlns:a16="http://schemas.microsoft.com/office/drawing/2014/main" xmlns="" id="{DE44469E-E9F4-4A3D-856B-33374DBC1D77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432868"/>
            <a:ext cx="1058635" cy="104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E:\картинки\003_RAL_7011_0001_1.png">
            <a:extLst>
              <a:ext uri="{FF2B5EF4-FFF2-40B4-BE49-F238E27FC236}">
                <a16:creationId xmlns:a16="http://schemas.microsoft.com/office/drawing/2014/main" xmlns="" id="{6B8C5F2E-D16E-443A-B7F5-EA96AD8A9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064716"/>
            <a:ext cx="1782850" cy="12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Содержимое 3" descr="med1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457204"/>
            <a:ext cx="1333016" cy="8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C:\Users\ALeshtaev\Desktop\20151126_145858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3898" y="5229200"/>
            <a:ext cx="1214446" cy="11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2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33068"/>
            <a:ext cx="788706" cy="936104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285E1378-42C3-934B-BCF8-E5B87E0772C8}"/>
              </a:ext>
            </a:extLst>
          </p:cNvPr>
          <p:cNvCxnSpPr/>
          <p:nvPr/>
        </p:nvCxnSpPr>
        <p:spPr>
          <a:xfrm flipV="1">
            <a:off x="4457866" y="1170420"/>
            <a:ext cx="3" cy="5472608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Изображение 15" descr="tigli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790628" cy="936104"/>
          </a:xfrm>
          <a:prstGeom prst="rect">
            <a:avLst/>
          </a:prstGeom>
        </p:spPr>
      </p:pic>
      <p:pic>
        <p:nvPicPr>
          <p:cNvPr id="43" name="Изображение 20" descr="akkumulyator-saratov-75-a-ch-o-p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65104"/>
            <a:ext cx="1189236" cy="991427"/>
          </a:xfrm>
          <a:prstGeom prst="rect">
            <a:avLst/>
          </a:prstGeom>
        </p:spPr>
      </p:pic>
      <p:pic>
        <p:nvPicPr>
          <p:cNvPr id="44" name="Изображение 40" descr="zubchatye_peredachi1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5445224"/>
            <a:ext cx="1007692" cy="864096"/>
          </a:xfrm>
          <a:prstGeom prst="rect">
            <a:avLst/>
          </a:prstGeom>
        </p:spPr>
      </p:pic>
      <p:pic>
        <p:nvPicPr>
          <p:cNvPr id="45" name="Изображение 41" descr="59f3833867e57.jpg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915" y="5430646"/>
            <a:ext cx="1301026" cy="9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0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6" name="Picture 3" descr="D:\АРМЗ\Презентация\Лучник\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45751"/>
            <a:ext cx="2699220" cy="166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012" y="2911275"/>
            <a:ext cx="8945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Внедрить </a:t>
            </a:r>
            <a:r>
              <a:rPr lang="ru-RU" sz="1600" dirty="0" smtClean="0">
                <a:solidFill>
                  <a:schemeClr val="tx2"/>
                </a:solidFill>
              </a:rPr>
              <a:t>методологию - технологии</a:t>
            </a:r>
            <a:r>
              <a:rPr lang="ru-RU" sz="1600" dirty="0">
                <a:solidFill>
                  <a:schemeClr val="tx2"/>
                </a:solidFill>
              </a:rPr>
              <a:t>, обеспечивающие </a:t>
            </a:r>
            <a:r>
              <a:rPr lang="ru-RU" sz="1600" dirty="0" smtClean="0">
                <a:solidFill>
                  <a:schemeClr val="tx2"/>
                </a:solidFill>
              </a:rPr>
              <a:t>эффективную разработку и получение </a:t>
            </a:r>
            <a:r>
              <a:rPr lang="ru-RU" sz="1600" dirty="0">
                <a:solidFill>
                  <a:schemeClr val="tx2"/>
                </a:solidFill>
              </a:rPr>
              <a:t>материалов и изделий с новым уровнем </a:t>
            </a:r>
            <a:r>
              <a:rPr lang="ru-RU" sz="1600" dirty="0" smtClean="0">
                <a:solidFill>
                  <a:schemeClr val="tx2"/>
                </a:solidFill>
              </a:rPr>
              <a:t>свойств (</a:t>
            </a:r>
            <a:r>
              <a:rPr lang="ru-RU" sz="1600" b="1" u="sng" dirty="0" smtClean="0">
                <a:solidFill>
                  <a:schemeClr val="tx2"/>
                </a:solidFill>
              </a:rPr>
              <a:t>моделирование/ испытание/ база данных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Реализовать поиск оптимальных систем легирования </a:t>
            </a:r>
            <a:r>
              <a:rPr lang="ru-RU" sz="1600" dirty="0">
                <a:solidFill>
                  <a:schemeClr val="tx2"/>
                </a:solidFill>
              </a:rPr>
              <a:t>(</a:t>
            </a:r>
            <a:r>
              <a:rPr lang="en-US" sz="1600" dirty="0">
                <a:solidFill>
                  <a:schemeClr val="tx2"/>
                </a:solidFill>
              </a:rPr>
              <a:t>C-N-Cr-X </a:t>
            </a:r>
            <a:r>
              <a:rPr lang="en-US" sz="1600" dirty="0" smtClean="0">
                <a:solidFill>
                  <a:schemeClr val="tx2"/>
                </a:solidFill>
              </a:rPr>
              <a:t>(Fe, Ni</a:t>
            </a:r>
            <a:r>
              <a:rPr lang="en-US" sz="1600" dirty="0">
                <a:solidFill>
                  <a:schemeClr val="tx2"/>
                </a:solidFill>
              </a:rPr>
              <a:t>, Co</a:t>
            </a:r>
            <a:r>
              <a:rPr lang="en-US" sz="1600" dirty="0" smtClean="0">
                <a:solidFill>
                  <a:schemeClr val="tx2"/>
                </a:solidFill>
              </a:rPr>
              <a:t>, W, Mo) </a:t>
            </a:r>
            <a:r>
              <a:rPr lang="en-US" sz="1600" dirty="0">
                <a:solidFill>
                  <a:schemeClr val="tx2"/>
                </a:solidFill>
              </a:rPr>
              <a:t>c </a:t>
            </a:r>
            <a:r>
              <a:rPr lang="ru-RU" sz="1600" dirty="0">
                <a:solidFill>
                  <a:schemeClr val="tx2"/>
                </a:solidFill>
              </a:rPr>
              <a:t>учетом управления </a:t>
            </a:r>
            <a:r>
              <a:rPr lang="ru-RU" sz="1600" dirty="0" err="1" smtClean="0">
                <a:solidFill>
                  <a:schemeClr val="tx2"/>
                </a:solidFill>
              </a:rPr>
              <a:t>наноструктурой</a:t>
            </a:r>
            <a:r>
              <a:rPr lang="ru-RU" sz="1600" dirty="0" smtClean="0">
                <a:solidFill>
                  <a:schemeClr val="tx2"/>
                </a:solidFill>
              </a:rPr>
              <a:t> металла и изменением ее в процессе эксплуатации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Технологии получения композиционных материалов на основе металлической матрицы, стекло- и углеродные композиты.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Разработать </a:t>
            </a:r>
            <a:r>
              <a:rPr lang="ru-RU" sz="1600" dirty="0">
                <a:solidFill>
                  <a:schemeClr val="tx2"/>
                </a:solidFill>
              </a:rPr>
              <a:t>новые </a:t>
            </a:r>
            <a:r>
              <a:rPr lang="ru-RU" sz="1600" dirty="0" smtClean="0">
                <a:solidFill>
                  <a:schemeClr val="tx2"/>
                </a:solidFill>
              </a:rPr>
              <a:t>опережающие ТУ </a:t>
            </a:r>
            <a:r>
              <a:rPr lang="ru-RU" sz="1600" dirty="0">
                <a:solidFill>
                  <a:schemeClr val="tx2"/>
                </a:solidFill>
              </a:rPr>
              <a:t>и ОТТ, включающие достаточные </a:t>
            </a: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универсальные характеристики материалов и полуфабрикатов, технологические возможности их достижения и контроля</a:t>
            </a:r>
            <a:r>
              <a:rPr lang="ru-RU" sz="1600" dirty="0" smtClean="0">
                <a:solidFill>
                  <a:schemeClr val="tx2"/>
                </a:solidFill>
              </a:rPr>
              <a:t>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Принцип </a:t>
            </a:r>
            <a:r>
              <a:rPr lang="ru-RU" sz="1600" dirty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спользования «наилучших доступных материалов».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Обеспечить </a:t>
            </a:r>
            <a:r>
              <a:rPr lang="ru-RU" sz="1600" dirty="0">
                <a:solidFill>
                  <a:schemeClr val="tx2"/>
                </a:solidFill>
              </a:rPr>
              <a:t>объективный контроль </a:t>
            </a:r>
            <a:r>
              <a:rPr lang="ru-RU" sz="1600" dirty="0" smtClean="0">
                <a:solidFill>
                  <a:schemeClr val="tx2"/>
                </a:solidFill>
              </a:rPr>
              <a:t>и мониторинг с </a:t>
            </a:r>
            <a:r>
              <a:rPr lang="ru-RU" sz="1600" dirty="0">
                <a:solidFill>
                  <a:schemeClr val="tx2"/>
                </a:solidFill>
              </a:rPr>
              <a:t>возможностью динамического управления для обеспечения «Нулевого уровня дефектов» в изделии в </a:t>
            </a:r>
            <a:r>
              <a:rPr lang="ru-RU" sz="1600" dirty="0" smtClean="0">
                <a:solidFill>
                  <a:schemeClr val="tx2"/>
                </a:solidFill>
              </a:rPr>
              <a:t>целом и эффективной эксплуатации.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9" name="Picture 2" descr="D:\АРМЗ\Презентация\Лучник\fai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512" y="1166759"/>
            <a:ext cx="2519408" cy="16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 bwMode="auto">
          <a:xfrm rot="5400000">
            <a:off x="4221733" y="1823488"/>
            <a:ext cx="539750" cy="304800"/>
          </a:xfrm>
          <a:prstGeom prst="triangl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82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1.Перспективы/будущее. </a:t>
            </a:r>
            <a:br>
              <a:rPr lang="ru-RU" dirty="0" smtClean="0"/>
            </a:br>
            <a:r>
              <a:rPr lang="ru-RU" dirty="0" smtClean="0"/>
              <a:t>Новые </a:t>
            </a:r>
            <a:r>
              <a:rPr lang="ru-RU" dirty="0"/>
              <a:t>материалы и цифровые технологии</a:t>
            </a:r>
            <a:r>
              <a:rPr lang="en-US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Конструкционные </a:t>
            </a:r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4" name="Picture 4" descr="C:\Users\ArSeVernigora\Desktop\Челюсть сетчатая_половина-0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9171" y="3607363"/>
            <a:ext cx="1185626" cy="17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BA6057-DBEF-2144-A960-C7AE533BFE83}"/>
              </a:ext>
            </a:extLst>
          </p:cNvPr>
          <p:cNvSpPr/>
          <p:nvPr/>
        </p:nvSpPr>
        <p:spPr>
          <a:xfrm>
            <a:off x="251520" y="1287272"/>
            <a:ext cx="4392488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89799D9-0C5C-2745-AE27-8DBCBA5BAFB6}"/>
              </a:ext>
            </a:extLst>
          </p:cNvPr>
          <p:cNvSpPr/>
          <p:nvPr/>
        </p:nvSpPr>
        <p:spPr>
          <a:xfrm>
            <a:off x="251520" y="1268760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Глобальная цель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0C8B12-9D0A-FD4D-BEC8-29D544B1D495}"/>
              </a:ext>
            </a:extLst>
          </p:cNvPr>
          <p:cNvSpPr/>
          <p:nvPr/>
        </p:nvSpPr>
        <p:spPr>
          <a:xfrm>
            <a:off x="4860032" y="1306807"/>
            <a:ext cx="4104456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C53ED67-967B-FE4F-B2AA-DA2E34637617}"/>
              </a:ext>
            </a:extLst>
          </p:cNvPr>
          <p:cNvSpPr/>
          <p:nvPr/>
        </p:nvSpPr>
        <p:spPr>
          <a:xfrm>
            <a:off x="4860032" y="1288295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Перспективы реализации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B312559-4A78-7D4C-A0F1-741F1A921686}"/>
              </a:ext>
            </a:extLst>
          </p:cNvPr>
          <p:cNvSpPr/>
          <p:nvPr/>
        </p:nvSpPr>
        <p:spPr>
          <a:xfrm>
            <a:off x="251520" y="3577159"/>
            <a:ext cx="4392487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6FD339-1B1C-514B-8ABF-94BD679F2E42}"/>
              </a:ext>
            </a:extLst>
          </p:cNvPr>
          <p:cNvSpPr/>
          <p:nvPr/>
        </p:nvSpPr>
        <p:spPr>
          <a:xfrm>
            <a:off x="251520" y="3547630"/>
            <a:ext cx="4392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Текущее состояние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ED0775A-B9E4-F247-9572-51DB97F6FB0C}"/>
              </a:ext>
            </a:extLst>
          </p:cNvPr>
          <p:cNvSpPr/>
          <p:nvPr/>
        </p:nvSpPr>
        <p:spPr>
          <a:xfrm>
            <a:off x="251520" y="4778845"/>
            <a:ext cx="4392487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3DF68E7-66EC-E442-A3E0-4A787702A63A}"/>
              </a:ext>
            </a:extLst>
          </p:cNvPr>
          <p:cNvSpPr/>
          <p:nvPr/>
        </p:nvSpPr>
        <p:spPr>
          <a:xfrm>
            <a:off x="251520" y="4782367"/>
            <a:ext cx="4392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Команда (кооперация)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E841C311-C5CF-CE45-82C3-40575C29B504}"/>
              </a:ext>
            </a:extLst>
          </p:cNvPr>
          <p:cNvSpPr txBox="1">
            <a:spLocks/>
          </p:cNvSpPr>
          <p:nvPr/>
        </p:nvSpPr>
        <p:spPr bwMode="auto">
          <a:xfrm>
            <a:off x="260979" y="2019008"/>
            <a:ext cx="4377050" cy="1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kern="0" dirty="0">
                <a:solidFill>
                  <a:srgbClr val="003274"/>
                </a:solidFill>
                <a:latin typeface="+mn-lt"/>
              </a:rPr>
              <a:t>Обеспечение </a:t>
            </a:r>
            <a:r>
              <a:rPr lang="ru-RU" sz="1200" kern="0" dirty="0" smtClean="0">
                <a:solidFill>
                  <a:srgbClr val="003274"/>
                </a:solidFill>
                <a:latin typeface="+mn-lt"/>
              </a:rPr>
              <a:t>«</a:t>
            </a:r>
            <a:r>
              <a:rPr lang="ru-RU" sz="1200" kern="0" dirty="0">
                <a:solidFill>
                  <a:srgbClr val="003274"/>
                </a:solidFill>
                <a:latin typeface="+mn-lt"/>
              </a:rPr>
              <a:t>прорывных» решений </a:t>
            </a:r>
            <a:r>
              <a:rPr lang="ru-RU" sz="1200" kern="0" dirty="0" smtClean="0">
                <a:solidFill>
                  <a:srgbClr val="003274"/>
                </a:solidFill>
                <a:latin typeface="+mn-lt"/>
              </a:rPr>
              <a:t>при создании новых конструкций </a:t>
            </a:r>
            <a:r>
              <a:rPr lang="ru-RU" sz="1200" b="0" kern="0" dirty="0" smtClean="0">
                <a:solidFill>
                  <a:srgbClr val="003274"/>
                </a:solidFill>
                <a:latin typeface="+mn-lt"/>
              </a:rPr>
              <a:t>(переход </a:t>
            </a:r>
            <a:r>
              <a:rPr lang="ru-RU" sz="1200" b="0" kern="0" dirty="0">
                <a:solidFill>
                  <a:srgbClr val="003274"/>
                </a:solidFill>
                <a:latin typeface="+mn-lt"/>
              </a:rPr>
              <a:t>от свойства </a:t>
            </a:r>
            <a:r>
              <a:rPr lang="ru-RU" sz="1200" b="0" kern="0" dirty="0" smtClean="0">
                <a:solidFill>
                  <a:srgbClr val="003274"/>
                </a:solidFill>
                <a:latin typeface="+mn-lt"/>
              </a:rPr>
              <a:t>материала </a:t>
            </a:r>
            <a:r>
              <a:rPr lang="ru-RU" sz="1200" b="0" kern="0" dirty="0">
                <a:solidFill>
                  <a:srgbClr val="003274"/>
                </a:solidFill>
                <a:latin typeface="+mn-lt"/>
              </a:rPr>
              <a:t>к свойству изделия) в энергетике, медицине, коммуникациях, национальной безопасности и </a:t>
            </a:r>
            <a:r>
              <a:rPr lang="ru-RU" sz="1200" b="0" kern="0" dirty="0" smtClean="0">
                <a:solidFill>
                  <a:srgbClr val="003274"/>
                </a:solidFill>
                <a:latin typeface="+mn-lt"/>
              </a:rPr>
              <a:t>др., </a:t>
            </a:r>
            <a:r>
              <a:rPr lang="ru-RU" sz="1200" b="0" kern="0" dirty="0">
                <a:solidFill>
                  <a:srgbClr val="003274"/>
                </a:solidFill>
                <a:latin typeface="+mn-lt"/>
              </a:rPr>
              <a:t>приводящих к существенному увеличению производительности </a:t>
            </a:r>
            <a:r>
              <a:rPr lang="ru-RU" sz="1200" b="0" kern="0" dirty="0" smtClean="0">
                <a:solidFill>
                  <a:srgbClr val="003274"/>
                </a:solidFill>
                <a:latin typeface="+mn-lt"/>
              </a:rPr>
              <a:t>труда.</a:t>
            </a:r>
          </a:p>
          <a:p>
            <a:endParaRPr lang="ru-RU" sz="1200" kern="0" dirty="0" smtClean="0">
              <a:solidFill>
                <a:srgbClr val="003274"/>
              </a:solidFill>
              <a:latin typeface="+mn-lt"/>
            </a:endParaRPr>
          </a:p>
          <a:p>
            <a:r>
              <a:rPr lang="ru-RU" sz="1200" kern="0" dirty="0" smtClean="0">
                <a:solidFill>
                  <a:srgbClr val="003274"/>
                </a:solidFill>
                <a:latin typeface="+mn-lt"/>
              </a:rPr>
              <a:t>Цифровая</a:t>
            </a:r>
            <a:r>
              <a:rPr lang="ru-RU" sz="1200" b="0" kern="0" dirty="0" smtClean="0">
                <a:solidFill>
                  <a:srgbClr val="003274"/>
                </a:solidFill>
                <a:latin typeface="+mn-lt"/>
              </a:rPr>
              <a:t> сертификация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="" xmlns:a16="http://schemas.microsoft.com/office/drawing/2014/main" id="{29E30ACF-34CD-BD46-BD83-8B02C06A0A2E}"/>
              </a:ext>
            </a:extLst>
          </p:cNvPr>
          <p:cNvSpPr txBox="1">
            <a:spLocks/>
          </p:cNvSpPr>
          <p:nvPr/>
        </p:nvSpPr>
        <p:spPr bwMode="auto">
          <a:xfrm>
            <a:off x="251520" y="4206304"/>
            <a:ext cx="4392487" cy="20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0" dirty="0">
                <a:solidFill>
                  <a:srgbClr val="003274"/>
                </a:solidFill>
                <a:latin typeface="+mn-lt"/>
              </a:rPr>
              <a:t>Существенные заделы: из 670 </a:t>
            </a:r>
            <a:r>
              <a:rPr lang="ru-RU" sz="1200" b="0" dirty="0" err="1">
                <a:solidFill>
                  <a:srgbClr val="003274"/>
                </a:solidFill>
                <a:latin typeface="+mn-lt"/>
              </a:rPr>
              <a:t>аванпроектов</a:t>
            </a:r>
            <a:r>
              <a:rPr lang="ru-RU" sz="1200" b="0" dirty="0">
                <a:solidFill>
                  <a:srgbClr val="003274"/>
                </a:solidFill>
                <a:latin typeface="+mn-lt"/>
              </a:rPr>
              <a:t> – 180 в материалах и технологиях (более 10 отраслевых институтов)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2C29FA4-FFEF-764F-8B08-D91BAF10C18B}"/>
              </a:ext>
            </a:extLst>
          </p:cNvPr>
          <p:cNvSpPr/>
          <p:nvPr/>
        </p:nvSpPr>
        <p:spPr>
          <a:xfrm>
            <a:off x="251521" y="5212328"/>
            <a:ext cx="4451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3274"/>
                </a:solidFill>
                <a:ea typeface="+mj-ea"/>
                <a:cs typeface="Arial"/>
              </a:rPr>
              <a:t>Традиционная</a:t>
            </a:r>
            <a:r>
              <a:rPr lang="ru-RU" sz="1200" kern="0" dirty="0">
                <a:solidFill>
                  <a:srgbClr val="003274"/>
                </a:solidFill>
                <a:ea typeface="+mj-ea"/>
                <a:cs typeface="Arial"/>
              </a:rPr>
              <a:t> – </a:t>
            </a:r>
            <a:r>
              <a:rPr lang="ru-RU" sz="1200" kern="0" dirty="0" err="1">
                <a:solidFill>
                  <a:srgbClr val="003274"/>
                </a:solidFill>
                <a:ea typeface="+mj-ea"/>
                <a:cs typeface="Arial"/>
              </a:rPr>
              <a:t>Госкорпорация</a:t>
            </a:r>
            <a:r>
              <a:rPr lang="ru-RU" sz="1200" kern="0" dirty="0">
                <a:solidFill>
                  <a:srgbClr val="003274"/>
                </a:solidFill>
                <a:ea typeface="+mj-ea"/>
                <a:cs typeface="Arial"/>
              </a:rPr>
              <a:t> «</a:t>
            </a:r>
            <a:r>
              <a:rPr lang="ru-RU" sz="1200" kern="0" dirty="0" err="1">
                <a:solidFill>
                  <a:srgbClr val="003274"/>
                </a:solidFill>
                <a:ea typeface="+mj-ea"/>
                <a:cs typeface="Arial"/>
              </a:rPr>
              <a:t>Росатом</a:t>
            </a:r>
            <a:r>
              <a:rPr lang="ru-RU" sz="1200" kern="0" dirty="0">
                <a:solidFill>
                  <a:srgbClr val="003274"/>
                </a:solidFill>
                <a:ea typeface="+mj-ea"/>
                <a:cs typeface="Arial"/>
              </a:rPr>
              <a:t>», НИЦ КИ, РАН (Москва, Новосибирск, Урал) + ВУЗы (МИФИ, МГУ, РХТУ, МФТИ, </a:t>
            </a:r>
            <a:r>
              <a:rPr lang="ru-RU" sz="1200" kern="0" dirty="0" err="1">
                <a:solidFill>
                  <a:srgbClr val="003274"/>
                </a:solidFill>
                <a:ea typeface="+mj-ea"/>
                <a:cs typeface="Arial"/>
              </a:rPr>
              <a:t>МИСиС</a:t>
            </a:r>
            <a:r>
              <a:rPr lang="ru-RU" sz="1200" kern="0" dirty="0">
                <a:solidFill>
                  <a:srgbClr val="003274"/>
                </a:solidFill>
                <a:ea typeface="+mj-ea"/>
                <a:cs typeface="Arial"/>
              </a:rPr>
              <a:t>)</a:t>
            </a:r>
          </a:p>
          <a:p>
            <a:r>
              <a:rPr lang="ru-RU" sz="1200" kern="0" dirty="0">
                <a:solidFill>
                  <a:srgbClr val="003274"/>
                </a:solidFill>
                <a:ea typeface="+mj-ea"/>
                <a:cs typeface="Arial"/>
              </a:rPr>
              <a:t>Привлечение мировых лидеров (через ВУЗы</a:t>
            </a:r>
            <a:r>
              <a:rPr lang="ru-RU" sz="1200" kern="0" dirty="0" smtClean="0">
                <a:solidFill>
                  <a:srgbClr val="003274"/>
                </a:solidFill>
                <a:ea typeface="+mj-ea"/>
                <a:cs typeface="Arial"/>
              </a:rPr>
              <a:t>)</a:t>
            </a:r>
            <a:endParaRPr lang="ru-RU" sz="1200" kern="0" dirty="0">
              <a:solidFill>
                <a:srgbClr val="003274"/>
              </a:solidFill>
              <a:ea typeface="+mj-ea"/>
              <a:cs typeface="Arial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62B49212-63CC-1443-9306-DB61B77BD3A7}"/>
              </a:ext>
            </a:extLst>
          </p:cNvPr>
          <p:cNvSpPr txBox="1">
            <a:spLocks/>
          </p:cNvSpPr>
          <p:nvPr/>
        </p:nvSpPr>
        <p:spPr bwMode="auto">
          <a:xfrm>
            <a:off x="4914573" y="1740587"/>
            <a:ext cx="4090913" cy="12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136525" indent="-136525">
              <a:buFontTx/>
              <a:buChar char="-"/>
            </a:pPr>
            <a:r>
              <a:rPr lang="ru-RU" sz="1200" dirty="0" smtClean="0">
                <a:solidFill>
                  <a:srgbClr val="003274"/>
                </a:solidFill>
                <a:latin typeface="+mn-lt"/>
              </a:rPr>
              <a:t>Создание верификационной базы 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</a:rPr>
              <a:t>(многоуровневая цифровая платформа по определению свойств изделия и их сертификации) – срок вывода изделия в производство укоряется в 10 раз</a:t>
            </a:r>
          </a:p>
          <a:p>
            <a:pPr marL="136525" indent="-136525">
              <a:buFontTx/>
              <a:buChar char="-"/>
            </a:pPr>
            <a:r>
              <a:rPr lang="ru-RU" sz="1200" dirty="0" smtClean="0">
                <a:solidFill>
                  <a:srgbClr val="003274"/>
                </a:solidFill>
                <a:latin typeface="+mn-lt"/>
              </a:rPr>
              <a:t>Создание изделий бионического дизайна 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</a:rPr>
              <a:t>из нескольких материалов, в </a:t>
            </a:r>
            <a:r>
              <a:rPr lang="ru-RU" sz="1200" b="0" dirty="0" err="1" smtClean="0">
                <a:solidFill>
                  <a:srgbClr val="003274"/>
                </a:solidFill>
                <a:latin typeface="+mn-lt"/>
              </a:rPr>
              <a:t>т.ч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</a:rPr>
              <a:t>. композитных</a:t>
            </a:r>
            <a:r>
              <a:rPr lang="ru-RU" sz="1200" b="0" dirty="0">
                <a:solidFill>
                  <a:srgbClr val="003274"/>
                </a:solidFill>
                <a:latin typeface="+mn-lt"/>
              </a:rPr>
              <a:t> 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</a:rPr>
              <a:t>(ТОСЭР)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96952"/>
            <a:ext cx="911721" cy="926206"/>
          </a:xfrm>
          <a:prstGeom prst="rect">
            <a:avLst/>
          </a:prstGeom>
        </p:spPr>
      </p:pic>
      <p:sp>
        <p:nvSpPr>
          <p:cNvPr id="18" name="KMATable17ValueChain6"/>
          <p:cNvSpPr/>
          <p:nvPr/>
        </p:nvSpPr>
        <p:spPr>
          <a:xfrm rot="2546522">
            <a:off x="5470695" y="3559624"/>
            <a:ext cx="432437" cy="794624"/>
          </a:xfrm>
          <a:prstGeom prst="chevron">
            <a:avLst>
              <a:gd name="adj" fmla="val 3929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45716" rIns="0" bIns="45716" anchor="ctr"/>
          <a:lstStyle/>
          <a:p>
            <a:pPr algn="ctr" defTabSz="89274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9" name="Picture 3" descr="C:\Users\ArSeVernigora\Desktop\123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5980">
            <a:off x="5596739" y="4291600"/>
            <a:ext cx="514618" cy="7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rSeVernigora\Desktop\13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7677" y="5190821"/>
            <a:ext cx="2356377" cy="10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PeVZelenov\Desktop\Стратегии\Металлические порошки\Перспективы развития\Кейдж 1-001-001.jpg">
            <a:extLst>
              <a:ext uri="{FF2B5EF4-FFF2-40B4-BE49-F238E27FC236}">
                <a16:creationId xmlns:a16="http://schemas.microsoft.com/office/drawing/2014/main" xmlns="" id="{50B1E1DB-7349-4909-8793-905EA464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262" y="3289495"/>
            <a:ext cx="911722" cy="12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956376" y="3096509"/>
            <a:ext cx="908668" cy="2402215"/>
            <a:chOff x="10170861" y="3203901"/>
            <a:chExt cx="908668" cy="2563992"/>
          </a:xfrm>
        </p:grpSpPr>
        <p:pic>
          <p:nvPicPr>
            <p:cNvPr id="23" name="Picture 10" descr="Выгородка_mi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0861" y="4584623"/>
              <a:ext cx="908668" cy="118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БЗТ_min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656" y="3203901"/>
              <a:ext cx="629078" cy="140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73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Перспективные </a:t>
            </a:r>
            <a:r>
              <a:rPr lang="ru-RU" dirty="0"/>
              <a:t>цифровые методы создания и сертификации новых материалов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37426" y="6448425"/>
            <a:ext cx="627062" cy="377825"/>
          </a:xfrm>
        </p:spPr>
        <p:txBody>
          <a:bodyPr/>
          <a:lstStyle/>
          <a:p>
            <a:fld id="{69373E21-5552-44D4-B05F-432D35A02DD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E511862B-40BA-E147-BAC1-A6D6056ADF0B}"/>
              </a:ext>
            </a:extLst>
          </p:cNvPr>
          <p:cNvSpPr txBox="1">
            <a:spLocks/>
          </p:cNvSpPr>
          <p:nvPr/>
        </p:nvSpPr>
        <p:spPr bwMode="auto">
          <a:xfrm>
            <a:off x="5029769" y="2515033"/>
            <a:ext cx="3934719" cy="113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136525" indent="-136525">
              <a:buFontTx/>
              <a:buChar char="-"/>
            </a:pPr>
            <a:r>
              <a:rPr lang="ru-RU" sz="1200" dirty="0">
                <a:solidFill>
                  <a:srgbClr val="003274"/>
                </a:solidFill>
              </a:rPr>
              <a:t>Прогнозировать эволюцию </a:t>
            </a:r>
            <a:r>
              <a:rPr lang="ru-RU" sz="1200" b="0" dirty="0">
                <a:solidFill>
                  <a:srgbClr val="003274"/>
                </a:solidFill>
              </a:rPr>
              <a:t>существующих и разрабатываемых </a:t>
            </a:r>
            <a:r>
              <a:rPr lang="ru-RU" sz="1200" b="0" dirty="0" smtClean="0">
                <a:solidFill>
                  <a:srgbClr val="003274"/>
                </a:solidFill>
              </a:rPr>
              <a:t>материалов с </a:t>
            </a:r>
            <a:r>
              <a:rPr lang="ru-RU" sz="1200" b="0" dirty="0">
                <a:solidFill>
                  <a:srgbClr val="003274"/>
                </a:solidFill>
              </a:rPr>
              <a:t>высокой степенью достоверности</a:t>
            </a:r>
          </a:p>
          <a:p>
            <a:pPr marL="136525" indent="-136525">
              <a:buFontTx/>
              <a:buChar char="-"/>
            </a:pPr>
            <a:r>
              <a:rPr lang="ru-RU" sz="1200" dirty="0" smtClean="0">
                <a:solidFill>
                  <a:srgbClr val="003274"/>
                </a:solidFill>
              </a:rPr>
              <a:t>Использовать радиационные и  имитационные эксперименты </a:t>
            </a:r>
            <a:r>
              <a:rPr lang="ru-RU" sz="1200" b="0" dirty="0" smtClean="0">
                <a:solidFill>
                  <a:srgbClr val="003274"/>
                </a:solidFill>
              </a:rPr>
              <a:t>для инициации и предсказания эволюции микроструктуры и свойств. </a:t>
            </a:r>
            <a:endParaRPr lang="ru-RU" sz="1200" b="0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BA6057-DBEF-2144-A960-C7AE533BFE83}"/>
              </a:ext>
            </a:extLst>
          </p:cNvPr>
          <p:cNvSpPr/>
          <p:nvPr/>
        </p:nvSpPr>
        <p:spPr>
          <a:xfrm>
            <a:off x="187607" y="1081860"/>
            <a:ext cx="4621169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89799D9-0C5C-2745-AE27-8DBCBA5BAFB6}"/>
              </a:ext>
            </a:extLst>
          </p:cNvPr>
          <p:cNvSpPr/>
          <p:nvPr/>
        </p:nvSpPr>
        <p:spPr>
          <a:xfrm>
            <a:off x="187608" y="1063348"/>
            <a:ext cx="4621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Глобальная цель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E0C8B12-9D0A-FD4D-BEC8-29D544B1D495}"/>
              </a:ext>
            </a:extLst>
          </p:cNvPr>
          <p:cNvSpPr/>
          <p:nvPr/>
        </p:nvSpPr>
        <p:spPr>
          <a:xfrm>
            <a:off x="5013051" y="1081860"/>
            <a:ext cx="3951437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C53ED67-967B-FE4F-B2AA-DA2E34637617}"/>
              </a:ext>
            </a:extLst>
          </p:cNvPr>
          <p:cNvSpPr/>
          <p:nvPr/>
        </p:nvSpPr>
        <p:spPr>
          <a:xfrm>
            <a:off x="5013051" y="1063349"/>
            <a:ext cx="395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Перспективы реализации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1C641DC9-A6B0-274A-9DD8-139AF2FEB039}"/>
              </a:ext>
            </a:extLst>
          </p:cNvPr>
          <p:cNvSpPr txBox="1">
            <a:spLocks/>
          </p:cNvSpPr>
          <p:nvPr/>
        </p:nvSpPr>
        <p:spPr bwMode="auto">
          <a:xfrm>
            <a:off x="187607" y="1545918"/>
            <a:ext cx="47444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Обеспечение лидерства в области создания новых материалов и нормативной базы/сертификации, прогнозирования поведения материалов, в </a:t>
            </a:r>
            <a:r>
              <a:rPr lang="ru-RU" sz="1200" b="0" dirty="0" err="1">
                <a:solidFill>
                  <a:srgbClr val="003274"/>
                </a:solidFill>
                <a:latin typeface="+mn-lt"/>
                <a:ea typeface="+mn-ea"/>
                <a:cs typeface="+mn-cs"/>
              </a:rPr>
              <a:t>т.ч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. безопасности и экономической эффективности эксплуатации ядерно-энергетических установок, на основе эволюции микро- и </a:t>
            </a:r>
            <a:r>
              <a:rPr lang="ru-RU" sz="1200" b="0" dirty="0" err="1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наноструктуры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. Проводить выбор конструкционных, в </a:t>
            </a:r>
            <a:r>
              <a:rPr lang="ru-RU" sz="1200" b="0" dirty="0" err="1">
                <a:solidFill>
                  <a:srgbClr val="003274"/>
                </a:solidFill>
                <a:latin typeface="+mn-lt"/>
                <a:ea typeface="+mn-ea"/>
                <a:cs typeface="+mn-cs"/>
              </a:rPr>
              <a:t>т.ч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dirty="0" err="1">
                <a:solidFill>
                  <a:srgbClr val="003274"/>
                </a:solidFill>
                <a:latin typeface="+mn-lt"/>
                <a:ea typeface="+mn-ea"/>
                <a:cs typeface="+mn-cs"/>
              </a:rPr>
              <a:t>радиационностойких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 материалов, тестировать новые системы контроля, диагностики и безопасности на основе реакторного и пучкового(ускорительного) облучения.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312559-4A78-7D4C-A0F1-741F1A921686}"/>
              </a:ext>
            </a:extLst>
          </p:cNvPr>
          <p:cNvSpPr/>
          <p:nvPr/>
        </p:nvSpPr>
        <p:spPr>
          <a:xfrm>
            <a:off x="187607" y="3787392"/>
            <a:ext cx="4632031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F6FD339-1B1C-514B-8ABF-94BD679F2E42}"/>
              </a:ext>
            </a:extLst>
          </p:cNvPr>
          <p:cNvSpPr/>
          <p:nvPr/>
        </p:nvSpPr>
        <p:spPr>
          <a:xfrm>
            <a:off x="187607" y="3768880"/>
            <a:ext cx="4632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3274">
                    <a:lumMod val="75000"/>
                  </a:srgbClr>
                </a:solidFill>
              </a:rPr>
              <a:t>Текущее состояние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D0775A-B9E4-F247-9572-51DB97F6FB0C}"/>
              </a:ext>
            </a:extLst>
          </p:cNvPr>
          <p:cNvSpPr/>
          <p:nvPr/>
        </p:nvSpPr>
        <p:spPr>
          <a:xfrm>
            <a:off x="187608" y="5552008"/>
            <a:ext cx="4621168" cy="35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3DF68E7-66EC-E442-A3E0-4A787702A63A}"/>
              </a:ext>
            </a:extLst>
          </p:cNvPr>
          <p:cNvSpPr/>
          <p:nvPr/>
        </p:nvSpPr>
        <p:spPr>
          <a:xfrm>
            <a:off x="187608" y="5533496"/>
            <a:ext cx="4621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Задачи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8348383-8A43-0A40-A5D5-9BB56D697DA7}"/>
              </a:ext>
            </a:extLst>
          </p:cNvPr>
          <p:cNvSpPr/>
          <p:nvPr/>
        </p:nvSpPr>
        <p:spPr>
          <a:xfrm>
            <a:off x="187607" y="5912226"/>
            <a:ext cx="463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dirty="0" smtClean="0">
                <a:solidFill>
                  <a:srgbClr val="003274"/>
                </a:solidFill>
                <a:ea typeface="+mj-ea"/>
                <a:cs typeface="Arial"/>
              </a:rPr>
              <a:t>1. Общая база данных</a:t>
            </a:r>
          </a:p>
          <a:p>
            <a:r>
              <a:rPr lang="ru-RU" sz="1200" kern="0" dirty="0" smtClean="0">
                <a:solidFill>
                  <a:srgbClr val="003274"/>
                </a:solidFill>
                <a:ea typeface="+mj-ea"/>
                <a:cs typeface="Arial"/>
              </a:rPr>
              <a:t>2. Методология верификации/ нормативная база</a:t>
            </a:r>
            <a:endParaRPr lang="ru-RU" sz="1200" kern="0" dirty="0">
              <a:solidFill>
                <a:srgbClr val="003274"/>
              </a:solidFill>
              <a:ea typeface="+mj-ea"/>
              <a:cs typeface="Arial"/>
            </a:endParaRPr>
          </a:p>
        </p:txBody>
      </p:sp>
      <p:pic>
        <p:nvPicPr>
          <p:cNvPr id="15" name="Рисунок 14" descr="Рисунок1.png">
            <a:extLst>
              <a:ext uri="{FF2B5EF4-FFF2-40B4-BE49-F238E27FC236}">
                <a16:creationId xmlns:a16="http://schemas.microsoft.com/office/drawing/2014/main" xmlns="" id="{B740DCBF-1417-2442-8ED3-BFE84FAFD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57293"/>
            <a:ext cx="3888432" cy="2655382"/>
          </a:xfrm>
          <a:prstGeom prst="rect">
            <a:avLst/>
          </a:prstGeom>
        </p:spPr>
      </p:pic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57CBF5F1-B72A-3A49-943E-21660D01A990}"/>
              </a:ext>
            </a:extLst>
          </p:cNvPr>
          <p:cNvSpPr txBox="1">
            <a:spLocks/>
          </p:cNvSpPr>
          <p:nvPr/>
        </p:nvSpPr>
        <p:spPr bwMode="auto">
          <a:xfrm>
            <a:off x="11336" y="4748653"/>
            <a:ext cx="4824243" cy="2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179388" indent="-179388">
              <a:buFontTx/>
              <a:buChar char="-"/>
            </a:pP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Завершается проект по подтверждению возможности создания </a:t>
            </a:r>
            <a:r>
              <a:rPr lang="ru-RU" sz="1200" b="0" dirty="0" err="1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первопринципного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многомасштабного подхода </a:t>
            </a: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для описания радиационно-индуцированного старения сплавов</a:t>
            </a:r>
          </a:p>
          <a:p>
            <a:pPr marL="179388" indent="-179388">
              <a:buFontTx/>
              <a:buChar char="-"/>
            </a:pPr>
            <a:r>
              <a:rPr lang="ru-RU" sz="1200" b="0" dirty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Усовершенствованы методы ускоренных радиационных экспресс испытаний, воздействующих на микро-(нано-) </a:t>
            </a:r>
            <a:r>
              <a:rPr lang="ru-RU" sz="1200" b="0" dirty="0" err="1" smtClean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структ</a:t>
            </a:r>
            <a:r>
              <a:rPr lang="ru-RU" sz="1200" b="0" dirty="0" smtClean="0">
                <a:solidFill>
                  <a:srgbClr val="003274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dirty="0">
              <a:solidFill>
                <a:srgbClr val="00327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884E663-5C45-BE4F-B0B9-CCF52808DFD7}"/>
              </a:ext>
            </a:extLst>
          </p:cNvPr>
          <p:cNvSpPr/>
          <p:nvPr/>
        </p:nvSpPr>
        <p:spPr>
          <a:xfrm>
            <a:off x="5013050" y="1466359"/>
            <a:ext cx="3951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274"/>
                </a:solidFill>
              </a:rPr>
              <a:t>На основе </a:t>
            </a:r>
            <a:r>
              <a:rPr lang="ru-RU" sz="1200" dirty="0" err="1">
                <a:solidFill>
                  <a:srgbClr val="003274"/>
                </a:solidFill>
              </a:rPr>
              <a:t>первопринципного</a:t>
            </a:r>
            <a:r>
              <a:rPr lang="ru-RU" sz="1200" dirty="0">
                <a:solidFill>
                  <a:srgbClr val="003274"/>
                </a:solidFill>
              </a:rPr>
              <a:t> подхода создать многомасштабный  вычислительный инструмент формирования и прогноза деградации макро свойств материалов через взаимосвязь – микро-мезо-макро</a:t>
            </a:r>
          </a:p>
        </p:txBody>
      </p:sp>
    </p:spTree>
    <p:extLst>
      <p:ext uri="{BB962C8B-B14F-4D97-AF65-F5344CB8AC3E}">
        <p14:creationId xmlns:p14="http://schemas.microsoft.com/office/powerpoint/2010/main" val="298316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Применение аддитивных технологий стремительно растет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27BCC8-06B4-4555-B8C6-28AB805E050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1" t="10201" r="8164"/>
          <a:stretch/>
        </p:blipFill>
        <p:spPr>
          <a:xfrm>
            <a:off x="539552" y="1052736"/>
            <a:ext cx="8280920" cy="388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484784"/>
            <a:ext cx="115212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Медицина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5804" y="1077119"/>
            <a:ext cx="1658764" cy="6151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Производство пресс-форм и инструментов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988839"/>
            <a:ext cx="5400600" cy="824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6128" y="2276872"/>
            <a:ext cx="9361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Космос и ОПК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3675" y="2276872"/>
            <a:ext cx="169218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Пр-во газовых турбин /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энергетика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7306" y="2276996"/>
            <a:ext cx="156549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Гоночные авто и обеспечение гонок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2286918"/>
            <a:ext cx="1224136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Масс. автомобили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637" y="4725144"/>
            <a:ext cx="334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274"/>
                </a:solidFill>
                <a:latin typeface="+mn-lt"/>
                <a:cs typeface="+mn-cs"/>
              </a:rPr>
              <a:t>Драйверы снижения затрат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106" y="5085184"/>
            <a:ext cx="45179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solidFill>
                  <a:srgbClr val="003274"/>
                </a:solidFill>
                <a:latin typeface="+mn-lt"/>
                <a:cs typeface="+mn-cs"/>
              </a:rPr>
              <a:t>Среднесрочные</a:t>
            </a:r>
            <a:r>
              <a:rPr lang="ru-RU" sz="1300" b="1" dirty="0">
                <a:solidFill>
                  <a:srgbClr val="003274"/>
                </a:solidFill>
                <a:latin typeface="+mn-lt"/>
                <a:cs typeface="+mn-c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Снижение стоимости оборудования для АТ на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30%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Уровень </a:t>
            </a:r>
            <a:r>
              <a:rPr lang="ru-RU" sz="1300" dirty="0" err="1">
                <a:solidFill>
                  <a:srgbClr val="003274"/>
                </a:solidFill>
                <a:latin typeface="+mn-lt"/>
                <a:cs typeface="+mn-cs"/>
              </a:rPr>
              <a:t>крупноузловой</a:t>
            </a: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 сборки увеличится в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10 раз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Затраты на производство деталей снизятся до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90%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5085184"/>
            <a:ext cx="4752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solidFill>
                  <a:srgbClr val="003274"/>
                </a:solidFill>
                <a:latin typeface="+mn-lt"/>
                <a:cs typeface="+mn-cs"/>
              </a:rPr>
              <a:t>Долгосрочные</a:t>
            </a:r>
            <a:r>
              <a:rPr lang="ru-RU" sz="1300" b="1" dirty="0">
                <a:solidFill>
                  <a:srgbClr val="003274"/>
                </a:solidFill>
                <a:latin typeface="+mn-lt"/>
                <a:cs typeface="+mn-c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Стоимость порошка снизится на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30%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Снижение стоимости оборудования для АТ на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30</a:t>
            </a:r>
            <a:r>
              <a:rPr lang="ru-RU" sz="1300" b="1" dirty="0" smtClean="0">
                <a:solidFill>
                  <a:srgbClr val="C00000"/>
                </a:solidFill>
                <a:latin typeface="+mn-lt"/>
                <a:cs typeface="+mn-cs"/>
              </a:rPr>
              <a:t>%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Уровень </a:t>
            </a:r>
            <a:r>
              <a:rPr lang="ru-RU" sz="1300" dirty="0" err="1">
                <a:solidFill>
                  <a:srgbClr val="003274"/>
                </a:solidFill>
                <a:latin typeface="+mn-lt"/>
                <a:cs typeface="+mn-cs"/>
              </a:rPr>
              <a:t>крупноузловой</a:t>
            </a: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 сборки увеличится в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30 раз</a:t>
            </a:r>
          </a:p>
          <a:p>
            <a:pPr marL="285750" indent="-285750">
              <a:buFont typeface="Arial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n-lt"/>
                <a:cs typeface="+mn-cs"/>
              </a:rPr>
              <a:t>Автоматизация 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+mn-cs"/>
              </a:rPr>
              <a:t>процесса</a:t>
            </a:r>
          </a:p>
          <a:p>
            <a:pPr marL="285750" indent="-285750">
              <a:buFont typeface="Arial"/>
              <a:buChar char="•"/>
            </a:pPr>
            <a:r>
              <a:rPr lang="ru-RU" sz="1300" dirty="0">
                <a:solidFill>
                  <a:srgbClr val="003274"/>
                </a:solidFill>
                <a:latin typeface="+mn-lt"/>
                <a:cs typeface="+mn-cs"/>
              </a:rPr>
              <a:t>Затраты на производство деталей снизятся до </a:t>
            </a:r>
            <a:r>
              <a:rPr lang="ru-RU" sz="1300" b="1" dirty="0" smtClean="0">
                <a:solidFill>
                  <a:srgbClr val="C00000"/>
                </a:solidFill>
                <a:latin typeface="+mn-lt"/>
                <a:cs typeface="+mn-cs"/>
              </a:rPr>
              <a:t>98%</a:t>
            </a:r>
            <a:endParaRPr lang="ru-RU" sz="13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70076" y="3244344"/>
            <a:ext cx="132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Стоимость за кг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454150"/>
            <a:ext cx="1152128" cy="5346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Медицина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893" y="6446539"/>
            <a:ext cx="1601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 данным: </a:t>
            </a:r>
            <a:r>
              <a:rPr lang="en-US" sz="1000" dirty="0" err="1" smtClean="0"/>
              <a:t>Oerlikon</a:t>
            </a:r>
            <a:r>
              <a:rPr lang="en-US" sz="1000" dirty="0" smtClean="0"/>
              <a:t> AM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7810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0"/>
            <a:ext cx="7776095" cy="962025"/>
          </a:xfrm>
        </p:spPr>
        <p:txBody>
          <a:bodyPr/>
          <a:lstStyle/>
          <a:p>
            <a:r>
              <a:rPr lang="ru-RU" dirty="0"/>
              <a:t>Новые материалы и бионический дизайн </a:t>
            </a:r>
            <a:r>
              <a:rPr lang="ru-RU" dirty="0" smtClean="0"/>
              <a:t>в конструировании </a:t>
            </a:r>
            <a:r>
              <a:rPr lang="ru-RU" dirty="0"/>
              <a:t>(пример - </a:t>
            </a:r>
            <a:r>
              <a:rPr lang="ru-RU" dirty="0" err="1"/>
              <a:t>Bionic</a:t>
            </a:r>
            <a:r>
              <a:rPr lang="ru-RU" dirty="0"/>
              <a:t> </a:t>
            </a:r>
            <a:r>
              <a:rPr lang="ru-RU" dirty="0" err="1"/>
              <a:t>Aircraft</a:t>
            </a:r>
            <a:r>
              <a:rPr lang="ru-RU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06"/>
          <a:stretch/>
        </p:blipFill>
        <p:spPr bwMode="auto">
          <a:xfrm>
            <a:off x="200124" y="2564904"/>
            <a:ext cx="5524004" cy="34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6024" y="1055638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274"/>
                </a:solidFill>
              </a:rPr>
              <a:t>ЦЕЛЬ</a:t>
            </a:r>
            <a:r>
              <a:rPr lang="ru-RU" sz="1600" dirty="0">
                <a:solidFill>
                  <a:srgbClr val="003274"/>
                </a:solidFill>
              </a:rPr>
              <a:t> - повышение эффективности использования ресурсов за счет бионического дизайна и применения новых/аддитивных технологий на каждом этапе жизненного цикла - улучшить поведение компонентов в текущем использовании, сделать их максимально стабильными и легкими</a:t>
            </a:r>
          </a:p>
        </p:txBody>
      </p:sp>
      <p:pic>
        <p:nvPicPr>
          <p:cNvPr id="12" name="Изображение 12" descr="IM2017020320PG_072dp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2082630"/>
            <a:ext cx="1563170" cy="2184742"/>
          </a:xfrm>
          <a:prstGeom prst="rect">
            <a:avLst/>
          </a:prstGeom>
        </p:spPr>
      </p:pic>
      <p:pic>
        <p:nvPicPr>
          <p:cNvPr id="13" name="Изображение 10" descr="BigRep-part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200" y="4281089"/>
            <a:ext cx="1586362" cy="1887568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4757018" y="3920410"/>
            <a:ext cx="3150827" cy="721358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Отраслевое применение аддитивных технологий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354" y="1522556"/>
            <a:ext cx="2015878" cy="13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:\Интернет\PeVZelenov.GK\History\14829069811631966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856" y="3457780"/>
            <a:ext cx="2064713" cy="14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2"/>
          <p:cNvSpPr/>
          <p:nvPr/>
        </p:nvSpPr>
        <p:spPr>
          <a:xfrm>
            <a:off x="155191" y="2993217"/>
            <a:ext cx="2856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Образование: создание и изучение новых свойств и технологий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640" y="5277256"/>
            <a:ext cx="574736" cy="833643"/>
          </a:xfrm>
          <a:prstGeom prst="rect">
            <a:avLst/>
          </a:prstGeom>
        </p:spPr>
      </p:pic>
      <p:pic>
        <p:nvPicPr>
          <p:cNvPr id="9" name="Picture 2" descr="C:\Users\AleAlekGolubev\Desktop\IMG_0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4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325" y="4148093"/>
            <a:ext cx="1976161" cy="11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4"/>
          <p:cNvSpPr/>
          <p:nvPr/>
        </p:nvSpPr>
        <p:spPr>
          <a:xfrm>
            <a:off x="129286" y="5213195"/>
            <a:ext cx="2299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Опытное производство: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возможность оптимизации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технологических процессов,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снижения себестоимости  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5" descr="image00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402" y="1551678"/>
            <a:ext cx="2122288" cy="249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7"/>
          <p:cNvSpPr/>
          <p:nvPr/>
        </p:nvSpPr>
        <p:spPr>
          <a:xfrm>
            <a:off x="173853" y="1001652"/>
            <a:ext cx="309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Принципиально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новые возможности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формам и свойствам изделий</a:t>
            </a:r>
          </a:p>
        </p:txBody>
      </p:sp>
      <p:pic>
        <p:nvPicPr>
          <p:cNvPr id="13" name="Picture 5" descr="C:\Users\AleAlekGolubev\Desktop\изделия\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476" y="1657556"/>
            <a:ext cx="617775" cy="7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87" y="3438547"/>
            <a:ext cx="649619" cy="527816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11422" y="2558893"/>
            <a:ext cx="486758" cy="635819"/>
          </a:xfrm>
          <a:prstGeom prst="rect">
            <a:avLst/>
          </a:prstGeom>
        </p:spPr>
      </p:pic>
      <p:pic>
        <p:nvPicPr>
          <p:cNvPr id="16" name="Picture 5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81" y="4592443"/>
            <a:ext cx="1463597" cy="1508378"/>
          </a:xfrm>
          <a:prstGeom prst="rect">
            <a:avLst/>
          </a:prstGeom>
        </p:spPr>
      </p:pic>
      <p:pic>
        <p:nvPicPr>
          <p:cNvPr id="17" name="Picture 5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21" y="4598477"/>
            <a:ext cx="1393437" cy="1528088"/>
          </a:xfrm>
          <a:prstGeom prst="rect">
            <a:avLst/>
          </a:prstGeom>
        </p:spPr>
      </p:pic>
      <p:grpSp>
        <p:nvGrpSpPr>
          <p:cNvPr id="18" name="Group 3"/>
          <p:cNvGrpSpPr/>
          <p:nvPr/>
        </p:nvGrpSpPr>
        <p:grpSpPr>
          <a:xfrm>
            <a:off x="3528724" y="3650924"/>
            <a:ext cx="2434831" cy="769703"/>
            <a:chOff x="3918270" y="3430014"/>
            <a:chExt cx="2434831" cy="769703"/>
          </a:xfrm>
        </p:grpSpPr>
        <p:sp>
          <p:nvSpPr>
            <p:cNvPr id="19" name="Rectangle 2"/>
            <p:cNvSpPr/>
            <p:nvPr/>
          </p:nvSpPr>
          <p:spPr>
            <a:xfrm>
              <a:off x="3918270" y="3430014"/>
              <a:ext cx="2434831" cy="76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4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3555" y="3550299"/>
              <a:ext cx="2124260" cy="51688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Rectangle 54"/>
          <p:cNvSpPr/>
          <p:nvPr/>
        </p:nvSpPr>
        <p:spPr>
          <a:xfrm>
            <a:off x="4168097" y="6086424"/>
            <a:ext cx="21891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Авиа- двигателестроение:</a:t>
            </a:r>
          </a:p>
        </p:txBody>
      </p:sp>
      <p:cxnSp>
        <p:nvCxnSpPr>
          <p:cNvPr id="22" name="Elbow Connector 8"/>
          <p:cNvCxnSpPr/>
          <p:nvPr/>
        </p:nvCxnSpPr>
        <p:spPr>
          <a:xfrm flipV="1">
            <a:off x="5846552" y="3147892"/>
            <a:ext cx="1111452" cy="816737"/>
          </a:xfrm>
          <a:prstGeom prst="bentConnector3">
            <a:avLst>
              <a:gd name="adj1" fmla="val 42784"/>
            </a:avLst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0"/>
          <p:cNvCxnSpPr/>
          <p:nvPr/>
        </p:nvCxnSpPr>
        <p:spPr>
          <a:xfrm rot="10800000">
            <a:off x="2354980" y="2050175"/>
            <a:ext cx="1167303" cy="1914454"/>
          </a:xfrm>
          <a:prstGeom prst="bentConnector3">
            <a:avLst/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55"/>
          <p:cNvCxnSpPr/>
          <p:nvPr/>
        </p:nvCxnSpPr>
        <p:spPr>
          <a:xfrm rot="10800000" flipV="1">
            <a:off x="2507215" y="4213014"/>
            <a:ext cx="1021509" cy="238269"/>
          </a:xfrm>
          <a:prstGeom prst="bentConnector3">
            <a:avLst>
              <a:gd name="adj1" fmla="val 57852"/>
            </a:avLst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/>
          <p:cNvCxnSpPr/>
          <p:nvPr/>
        </p:nvCxnSpPr>
        <p:spPr>
          <a:xfrm>
            <a:off x="5851858" y="4222698"/>
            <a:ext cx="787755" cy="757816"/>
          </a:xfrm>
          <a:prstGeom prst="bentConnector3">
            <a:avLst>
              <a:gd name="adj1" fmla="val 60182"/>
            </a:avLst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64"/>
          <p:cNvCxnSpPr/>
          <p:nvPr/>
        </p:nvCxnSpPr>
        <p:spPr>
          <a:xfrm>
            <a:off x="4782987" y="4298405"/>
            <a:ext cx="0" cy="233274"/>
          </a:xfrm>
          <a:prstGeom prst="straightConnector1">
            <a:avLst/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6"/>
          <p:cNvCxnSpPr/>
          <p:nvPr/>
        </p:nvCxnSpPr>
        <p:spPr>
          <a:xfrm flipV="1">
            <a:off x="4782987" y="3537444"/>
            <a:ext cx="0" cy="247573"/>
          </a:xfrm>
          <a:prstGeom prst="straightConnector1">
            <a:avLst/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75"/>
          <p:cNvCxnSpPr/>
          <p:nvPr/>
        </p:nvCxnSpPr>
        <p:spPr>
          <a:xfrm rot="10800000" flipV="1">
            <a:off x="2502009" y="4311939"/>
            <a:ext cx="1031920" cy="916921"/>
          </a:xfrm>
          <a:prstGeom prst="bentConnector3">
            <a:avLst>
              <a:gd name="adj1" fmla="val 50000"/>
            </a:avLst>
          </a:prstGeom>
          <a:ln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4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9613" y="5422363"/>
            <a:ext cx="1975975" cy="94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4"/>
          <p:cNvSpPr/>
          <p:nvPr/>
        </p:nvSpPr>
        <p:spPr>
          <a:xfrm>
            <a:off x="6733551" y="5040815"/>
            <a:ext cx="22984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Изделия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двухпорошкового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3D-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принтера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30489" y="1195932"/>
            <a:ext cx="1853954" cy="26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351374" y="1195395"/>
            <a:ext cx="2890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Прототип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антидебризного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фильтра</a:t>
            </a:r>
          </a:p>
        </p:txBody>
      </p:sp>
    </p:spTree>
    <p:extLst>
      <p:ext uri="{BB962C8B-B14F-4D97-AF65-F5344CB8AC3E}">
        <p14:creationId xmlns:p14="http://schemas.microsoft.com/office/powerpoint/2010/main" val="57441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тем временем!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3"/>
            <a:ext cx="4871888" cy="30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1456883"/>
              </p:ext>
            </p:extLst>
          </p:nvPr>
        </p:nvGraphicFramePr>
        <p:xfrm>
          <a:off x="395536" y="3645024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6381328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 данных: Иванов </a:t>
            </a:r>
            <a:r>
              <a:rPr lang="ru-RU" sz="1000" dirty="0"/>
              <a:t>Д.С. «Как меняется цепочка создания ценности?», 2018 </a:t>
            </a:r>
          </a:p>
        </p:txBody>
      </p:sp>
    </p:spTree>
    <p:extLst>
      <p:ext uri="{BB962C8B-B14F-4D97-AF65-F5344CB8AC3E}">
        <p14:creationId xmlns:p14="http://schemas.microsoft.com/office/powerpoint/2010/main" val="85667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Будущее. Схемы разработки технического проекта новых </a:t>
            </a:r>
            <a:r>
              <a:rPr lang="ru-RU" dirty="0"/>
              <a:t>типов установок </a:t>
            </a:r>
            <a:r>
              <a:rPr lang="ru-RU" dirty="0" smtClean="0"/>
              <a:t>с применением перспективных материалов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29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Химический состав, структура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055008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Ограниченный набор экспериментальных данных по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</a:rPr>
              <a:t>физ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 и мех.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войствам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553224"/>
            <a:ext cx="4104456" cy="3405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Выбор основных размеров, предварительные поверочных расчеты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051440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Определение основных конструктивных решений и облика конструкции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549656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Разработка технического проекта (чертежи, </a:t>
            </a:r>
            <a:r>
              <a:rPr lang="en-US" sz="1050" dirty="0" smtClean="0">
                <a:solidFill>
                  <a:schemeClr val="tx2">
                    <a:lumMod val="75000"/>
                  </a:schemeClr>
                </a:solidFill>
              </a:rPr>
              <a:t>3D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-модели,  технологические схемы и пр.)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047872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Расчетное обоснование по предварительным методикам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546088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Получение уточненных экспериментальных данных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5044304"/>
            <a:ext cx="4104456" cy="3405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Расчетные характеристики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542520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Разработка нормативно-методической документации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6040735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Корректировка расчётного обоснования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80528" y="1023119"/>
            <a:ext cx="468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Типичная схема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698029" y="1891447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1698029" y="2395601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98029" y="2893817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1698029" y="3392033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1698029" y="3890249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1698029" y="4388465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1698029" y="4886681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1698029" y="5384897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1698029" y="5883113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Соединительная линия уступом 34"/>
          <p:cNvCxnSpPr>
            <a:stCxn id="22" idx="3"/>
            <a:endCxn id="17" idx="3"/>
          </p:cNvCxnSpPr>
          <p:nvPr/>
        </p:nvCxnSpPr>
        <p:spPr>
          <a:xfrm flipV="1">
            <a:off x="4355976" y="2723521"/>
            <a:ext cx="36000" cy="2491080"/>
          </a:xfrm>
          <a:prstGeom prst="bentConnector3">
            <a:avLst>
              <a:gd name="adj1" fmla="val 494722"/>
            </a:avLst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644008" y="1023119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Предполагаемая схема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752020" y="1791846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Химический состав, структура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50135" y="2276439"/>
            <a:ext cx="4104456" cy="3405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Ограниченный набор экспериментальных данных по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</a:rPr>
              <a:t>физ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 и мех.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войствам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0800000">
            <a:off x="6198529" y="2132439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0800000">
            <a:off x="6198529" y="2610410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50135" y="2754410"/>
            <a:ext cx="4104456" cy="3405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Определение расчетных характеристик материалов с учетом погрешности мат. моделирования или ускоренных испытаний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6198529" y="3095003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50135" y="3235359"/>
            <a:ext cx="4104456" cy="3405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Выбор основных размеров, предварительные поверочные расчеты с учетом разброса свойств 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0800000">
            <a:off x="6198529" y="3575952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750135" y="3719953"/>
            <a:ext cx="4104456" cy="3405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Определение основных конструктивных решений и облика конструкции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0800000">
            <a:off x="6196644" y="4074168"/>
            <a:ext cx="1060705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750135" y="4208390"/>
            <a:ext cx="4104456" cy="5544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Оценка реализуемости проекта и вероятности достижения заданных параметров, принятие решения об оптимальном варианте конструкции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7336604" y="4909910"/>
            <a:ext cx="1060705" cy="68213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4995752" y="4788384"/>
            <a:ext cx="1060705" cy="72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50135" y="4858815"/>
            <a:ext cx="1548172" cy="8744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Разработка технического проекта (чертежи, </a:t>
            </a:r>
            <a:r>
              <a:rPr lang="en-US" sz="1050" dirty="0" smtClean="0">
                <a:solidFill>
                  <a:schemeClr val="tx2">
                    <a:lumMod val="75000"/>
                  </a:schemeClr>
                </a:solidFill>
              </a:rPr>
              <a:t>3D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-модели,  технологические схемы и пр.) 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0800000">
            <a:off x="5023461" y="5733247"/>
            <a:ext cx="1060705" cy="71999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52020" y="5827697"/>
            <a:ext cx="1548172" cy="5536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Расчетное обоснование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6084192" y="6021336"/>
            <a:ext cx="576000" cy="1440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948264" y="5661249"/>
            <a:ext cx="19082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Разработка нормативно-методической документации</a:t>
            </a:r>
          </a:p>
        </p:txBody>
      </p:sp>
      <p:cxnSp>
        <p:nvCxnSpPr>
          <p:cNvPr id="62" name="Соединительная линия уступом 61"/>
          <p:cNvCxnSpPr>
            <a:stCxn id="50" idx="3"/>
            <a:endCxn id="48" idx="3"/>
          </p:cNvCxnSpPr>
          <p:nvPr/>
        </p:nvCxnSpPr>
        <p:spPr>
          <a:xfrm flipV="1">
            <a:off x="8854591" y="3405656"/>
            <a:ext cx="12700" cy="484594"/>
          </a:xfrm>
          <a:prstGeom prst="bentConnector3">
            <a:avLst>
              <a:gd name="adj1" fmla="val 1800000"/>
            </a:avLst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752020" y="1386495"/>
            <a:ext cx="4091756" cy="3405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Перспективная нормативная база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 flipV="1">
            <a:off x="8843776" y="1434100"/>
            <a:ext cx="12700" cy="484594"/>
          </a:xfrm>
          <a:prstGeom prst="bentConnector3">
            <a:avLst>
              <a:gd name="adj1" fmla="val 1800000"/>
            </a:avLst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8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ru-RU" dirty="0" smtClean="0"/>
              <a:t>Трансформация </a:t>
            </a:r>
            <a:r>
              <a:rPr lang="ru-RU" dirty="0"/>
              <a:t>подходов в развитии материалов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6400" y="1746147"/>
            <a:ext cx="336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Подходы к традиционным материалам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6606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Новый технологический уклад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7137" y="4776000"/>
            <a:ext cx="3953336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344" y="4818391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Трансформация понятия «свойства материала в свойство изделия»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2270" y="1242091"/>
            <a:ext cx="11849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век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145983"/>
            <a:ext cx="1997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  <a:cs typeface="Times New Roman" pitchFamily="18" charset="0"/>
              </a:rPr>
              <a:t>21</a:t>
            </a:r>
            <a:r>
              <a:rPr lang="ru-RU" sz="54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800000"/>
                </a:solidFill>
                <a:cs typeface="Times New Roman" pitchFamily="18" charset="0"/>
              </a:rPr>
              <a:t>век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38" y="2658151"/>
            <a:ext cx="1872208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Металлы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9162" y="2658151"/>
            <a:ext cx="1872208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Гибкость конструкции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38" y="4509120"/>
            <a:ext cx="3888432" cy="1274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Материалы с экстремальными свойствами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658151"/>
            <a:ext cx="187220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Рециклинг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2658151"/>
            <a:ext cx="194421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«Быстрые процессы»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1" y="4098311"/>
            <a:ext cx="396044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веса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ru-RU" dirty="0" smtClean="0">
                <a:solidFill>
                  <a:schemeClr val="tx1"/>
                </a:solidFill>
              </a:rPr>
              <a:t> «зеленый» императив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378231"/>
            <a:ext cx="187220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Цифровое 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378231"/>
            <a:ext cx="194421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Расчеты вместо </a:t>
            </a:r>
            <a:r>
              <a:rPr lang="ru-RU" dirty="0" err="1" smtClean="0">
                <a:solidFill>
                  <a:schemeClr val="tx1"/>
                </a:solidFill>
              </a:rPr>
              <a:t>краш</a:t>
            </a:r>
            <a:r>
              <a:rPr lang="ru-RU" dirty="0" smtClean="0">
                <a:solidFill>
                  <a:schemeClr val="tx1"/>
                </a:solidFill>
              </a:rPr>
              <a:t>-тестов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92937" y="6003541"/>
            <a:ext cx="8362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61E2"/>
                </a:solidFill>
                <a:latin typeface="+mn-lt"/>
              </a:rPr>
              <a:t>ДОСТАТОЧЕН ЛИ ЗАПАС ЧТОБЫ БЫТЬ В ЛИДЕРАХ?</a:t>
            </a:r>
            <a:endParaRPr lang="ru-RU" altLang="ru-RU" sz="1600" b="1" dirty="0">
              <a:solidFill>
                <a:srgbClr val="0061E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74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инфраструктуры ускоренной разработки и внедрения новых материалов для применения в атомной </a:t>
            </a:r>
            <a:r>
              <a:rPr lang="ru-RU" dirty="0" smtClean="0"/>
              <a:t>энергетике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013B-1F88-4BDF-8635-12628054B0D4}" type="slidenum">
              <a:rPr lang="ru-RU" altLang="ru-RU" smtClean="0"/>
              <a:pPr/>
              <a:t>30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65723"/>
              </p:ext>
            </p:extLst>
          </p:nvPr>
        </p:nvGraphicFramePr>
        <p:xfrm>
          <a:off x="164810" y="1072833"/>
          <a:ext cx="8727670" cy="5380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052"/>
                <a:gridCol w="7678618"/>
              </a:tblGrid>
              <a:tr h="3211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№</a:t>
                      </a:r>
                      <a:r>
                        <a:rPr lang="ru-RU" sz="1200" b="1" baseline="0" dirty="0" smtClean="0">
                          <a:latin typeface="+mn-lt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+mn-lt"/>
                        </a:rPr>
                        <a:t>пп</a:t>
                      </a:r>
                      <a:r>
                        <a:rPr lang="ru-RU" sz="1200" b="1" baseline="0" dirty="0" smtClean="0">
                          <a:latin typeface="+mn-lt"/>
                        </a:rPr>
                        <a:t>.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Наименование задачи, результата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64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Обоснованы применения комплекса  многоуровневого моделирования с использованием баз данных совместно с проведением ускоренных испытаний свойств и изделий в обоснование конструкторских решения атомной энергетики и высоконадежных изделий других отраслей.</a:t>
                      </a:r>
                    </a:p>
                    <a:p>
                      <a:endParaRPr lang="ru-RU" sz="1600" dirty="0" smtClean="0">
                        <a:latin typeface="+mn-lt"/>
                      </a:endParaRPr>
                    </a:p>
                    <a:p>
                      <a:r>
                        <a:rPr lang="ru-RU" sz="1600" dirty="0" smtClean="0">
                          <a:latin typeface="+mn-lt"/>
                        </a:rPr>
                        <a:t>Разработаны реакторные и функциональные материалы нового поколения и технологии их изготовления для инновационных  энергетических установок и устройств.</a:t>
                      </a:r>
                    </a:p>
                  </a:txBody>
                  <a:tcPr/>
                </a:tc>
              </a:tr>
              <a:tr h="1932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Разработаны программы центров и проведены на базе сформированных центров исследования влияния параметров пучковой энергии на характеристики формирующихся материалов. </a:t>
                      </a:r>
                    </a:p>
                    <a:p>
                      <a:endParaRPr lang="ru-RU" sz="1600" dirty="0" smtClean="0">
                        <a:latin typeface="+mn-lt"/>
                      </a:endParaRPr>
                    </a:p>
                    <a:p>
                      <a:r>
                        <a:rPr lang="ru-RU" sz="1600" dirty="0" smtClean="0">
                          <a:latin typeface="+mn-lt"/>
                        </a:rPr>
                        <a:t>Разработана технологическая  платформа производства инновационной продукции на основе  программного обеспечения моделирования физических и физико-химических процессов синтеза новых материалов</a:t>
                      </a:r>
                    </a:p>
                    <a:p>
                      <a:endParaRPr lang="ru-RU" sz="1600" dirty="0" smtClean="0">
                        <a:latin typeface="+mn-lt"/>
                      </a:endParaRPr>
                    </a:p>
                    <a:p>
                      <a:r>
                        <a:rPr lang="ru-RU" sz="1600" dirty="0" smtClean="0">
                          <a:latin typeface="+mn-lt"/>
                        </a:rPr>
                        <a:t>Обеспечено материаловедческое и технологическое  обоснование нормативной базы и стандартов для внедрения новых/ аддитивных технологий в отечественное производство</a:t>
                      </a:r>
                    </a:p>
                    <a:p>
                      <a:endParaRPr lang="ru-RU" sz="16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148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III. </a:t>
            </a:r>
            <a:r>
              <a:rPr lang="ru-RU" dirty="0" smtClean="0"/>
              <a:t>Подходы к материалам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905336"/>
              </p:ext>
            </p:extLst>
          </p:nvPr>
        </p:nvGraphicFramePr>
        <p:xfrm>
          <a:off x="611560" y="1196752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69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материалов  - многоуровневый подход</a:t>
            </a:r>
            <a:r>
              <a:rPr lang="en-US" dirty="0"/>
              <a:t>:</a:t>
            </a:r>
            <a:r>
              <a:rPr lang="ru-RU" dirty="0"/>
              <a:t> Микро-нано,  фазовые </a:t>
            </a:r>
            <a:r>
              <a:rPr lang="ru-RU" dirty="0" smtClean="0"/>
              <a:t>переходы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Масштаб уровней структуры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5" y="109890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Формирование кристаллической структуры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11972"/>
              </p:ext>
            </p:extLst>
          </p:nvPr>
        </p:nvGraphicFramePr>
        <p:xfrm>
          <a:off x="389629" y="1445359"/>
          <a:ext cx="4104456" cy="3383280"/>
        </p:xfrm>
        <a:graphic>
          <a:graphicData uri="http://schemas.openxmlformats.org/drawingml/2006/table">
            <a:tbl>
              <a:tblPr/>
              <a:tblGrid>
                <a:gridCol w="504056"/>
                <a:gridCol w="2090402"/>
                <a:gridCol w="1509998"/>
              </a:tblGrid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Масштаб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МИКРОУРОВЕНЬ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L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Вакансия, атом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Кластеры</a:t>
                      </a:r>
                    </a:p>
                  </a:txBody>
                  <a:tcPr marL="36967" marR="36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-9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Дислокация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МЕЗОУРОВЕНЬ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Блок мозаики,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суб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-зерно, сульфиды, НВ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-7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УРОВЕНЬ ЗЕРНА,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Зерно. Дендрит. Сульфиды, НВ.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МАКРОУРОВЕНЬ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Группа зерен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2 - 5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Участок образца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Образец в целом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Более 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 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08059"/>
              </p:ext>
            </p:extLst>
          </p:nvPr>
        </p:nvGraphicFramePr>
        <p:xfrm>
          <a:off x="399287" y="5067895"/>
          <a:ext cx="180020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11" name="Рисунок" r:id="rId3" imgW="935278" imgH="935278" progId="Word.Picture.8">
                  <p:embed/>
                </p:oleObj>
              </mc:Choice>
              <mc:Fallback>
                <p:oleObj name="Рисунок" r:id="rId3" imgW="935278" imgH="9352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87" y="5067895"/>
                        <a:ext cx="1800200" cy="12961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12582"/>
              </p:ext>
            </p:extLst>
          </p:nvPr>
        </p:nvGraphicFramePr>
        <p:xfrm>
          <a:off x="2627784" y="5067895"/>
          <a:ext cx="180020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12" name="Picture" r:id="rId5" imgW="1890249" imgH="1890249" progId="Word.Picture.8">
                  <p:embed/>
                </p:oleObj>
              </mc:Choice>
              <mc:Fallback>
                <p:oleObj name="Picture" r:id="rId5" imgW="1890249" imgH="1890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067895"/>
                        <a:ext cx="1800200" cy="129614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067895"/>
            <a:ext cx="1795066" cy="12961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2253"/>
              </p:ext>
            </p:extLst>
          </p:nvPr>
        </p:nvGraphicFramePr>
        <p:xfrm>
          <a:off x="6948264" y="5067895"/>
          <a:ext cx="180020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13" name="Picture" r:id="rId8" imgW="1889254" imgH="1889254" progId="Word.Picture.8">
                  <p:embed/>
                </p:oleObj>
              </mc:Choice>
              <mc:Fallback>
                <p:oleObj name="Picture" r:id="rId8" imgW="1889254" imgH="188925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067895"/>
                        <a:ext cx="1800200" cy="12961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Q:\18.1 Лаборатория коррозионных испытаний\Сафонов\НиИ\2018\2018.09.27. Преза Дуба\1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117" y="1964782"/>
            <a:ext cx="36496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5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Энергетическое состояние кластеров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25009" cy="495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Диаграмма энергетического состояния расплава, содержащего ОЦК кластеры разного типа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754880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Кристаллизация </a:t>
            </a:r>
            <a:r>
              <a:rPr lang="ru-RU" dirty="0" smtClean="0"/>
              <a:t>– основные положения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125138" y="908720"/>
            <a:ext cx="8994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Влияние примеси на затвердевание определяется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относительным коэффициентом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аккомодации: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113692"/>
            <a:ext cx="382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– коэффициенты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аккомодации 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элементов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основы и примеси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596" y="1404824"/>
            <a:ext cx="2076145" cy="48920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950" y="1276065"/>
            <a:ext cx="1615555" cy="7925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4740002" y="2113692"/>
            <a:ext cx="396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ru-RU" sz="1400" b="1" i="1" baseline="-25000" dirty="0" err="1">
                <a:solidFill>
                  <a:schemeClr val="tx2">
                    <a:lumMod val="75000"/>
                  </a:schemeClr>
                </a:solidFill>
              </a:rPr>
              <a:t>пл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– теплота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плавления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компонента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400" b="1" i="1" baseline="-25000" dirty="0" err="1">
                <a:solidFill>
                  <a:schemeClr val="tx2">
                    <a:lumMod val="75000"/>
                  </a:schemeClr>
                </a:solidFill>
              </a:rPr>
              <a:t>пл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–  температура  плавления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8108" y="2658398"/>
            <a:ext cx="5984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Связь потенциала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и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онизации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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P</a:t>
            </a:r>
            <a:r>
              <a:rPr lang="en-US" sz="1600" b="1" i="1" baseline="-300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  <a:sym typeface="Symbol" pitchFamily="18" charset="2"/>
              </a:rPr>
              <a:t>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 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A</a:t>
            </a:r>
            <a:r>
              <a:rPr lang="en-US" sz="1600" b="1" i="1" baseline="-300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pitchFamily="18" charset="2"/>
              </a:rPr>
              <a:t>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607024" cy="326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11760" y="3140968"/>
            <a:ext cx="2951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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0,0302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0,0034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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i="1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1520" y="6063679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P, Si, C, S,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О,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H,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Sb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As, Bi,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N, Cu, Al,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Picture 1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69" y="3310745"/>
            <a:ext cx="1972444" cy="97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85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Зарядовое состояние кластеров разных типов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676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23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6823"/>
            <a:ext cx="7921000" cy="45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0712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npqx2k0iX69iwnTvQ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Росатом - формат ДСУ">
  <a:themeElements>
    <a:clrScheme name="ДСУ">
      <a:dk1>
        <a:srgbClr val="000000"/>
      </a:dk1>
      <a:lt1>
        <a:srgbClr val="FFFFFF"/>
      </a:lt1>
      <a:dk2>
        <a:srgbClr val="1C436A"/>
      </a:dk2>
      <a:lt2>
        <a:srgbClr val="FFFFFF"/>
      </a:lt2>
      <a:accent1>
        <a:srgbClr val="D8D8D8"/>
      </a:accent1>
      <a:accent2>
        <a:srgbClr val="97C3FF"/>
      </a:accent2>
      <a:accent3>
        <a:srgbClr val="FFC000"/>
      </a:accent3>
      <a:accent4>
        <a:srgbClr val="92D050"/>
      </a:accent4>
      <a:accent5>
        <a:srgbClr val="C00000"/>
      </a:accent5>
      <a:accent6>
        <a:srgbClr val="000000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осатом - формат ДСУ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Росатом - формат ДСУ">
  <a:themeElements>
    <a:clrScheme name="ДСУ">
      <a:dk1>
        <a:srgbClr val="000000"/>
      </a:dk1>
      <a:lt1>
        <a:srgbClr val="FFFFFF"/>
      </a:lt1>
      <a:dk2>
        <a:srgbClr val="1C436A"/>
      </a:dk2>
      <a:lt2>
        <a:srgbClr val="FFFFFF"/>
      </a:lt2>
      <a:accent1>
        <a:srgbClr val="D8D8D8"/>
      </a:accent1>
      <a:accent2>
        <a:srgbClr val="97C3FF"/>
      </a:accent2>
      <a:accent3>
        <a:srgbClr val="FFC000"/>
      </a:accent3>
      <a:accent4>
        <a:srgbClr val="92D050"/>
      </a:accent4>
      <a:accent5>
        <a:srgbClr val="C00000"/>
      </a:accent5>
      <a:accent6>
        <a:srgbClr val="000000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Росатом - формат ДСУ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10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Оформление по умолчанию">
  <a:themeElements>
    <a:clrScheme name="1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VEL ver.2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129924</TotalTime>
  <Words>2156</Words>
  <Application>Microsoft Office PowerPoint</Application>
  <PresentationFormat>Экран (4:3)</PresentationFormat>
  <Paragraphs>369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50" baseType="lpstr">
      <vt:lpstr>8_Оформление по умолчанию</vt:lpstr>
      <vt:lpstr>2_Оформление по умолчанию</vt:lpstr>
      <vt:lpstr>10_Оформление по умолчанию</vt:lpstr>
      <vt:lpstr>17_Оформление по умолчанию</vt:lpstr>
      <vt:lpstr>TVEL ver.2</vt:lpstr>
      <vt:lpstr>9_Оформление по умолчанию</vt:lpstr>
      <vt:lpstr>11_Оформление по умолчанию</vt:lpstr>
      <vt:lpstr>b-default</vt:lpstr>
      <vt:lpstr>1_b-default</vt:lpstr>
      <vt:lpstr>2_b-default</vt:lpstr>
      <vt:lpstr>3_b-default</vt:lpstr>
      <vt:lpstr>4_b-default</vt:lpstr>
      <vt:lpstr>5_b-default</vt:lpstr>
      <vt:lpstr>Росатом - формат ДСУ</vt:lpstr>
      <vt:lpstr>1_Росатом - формат ДСУ</vt:lpstr>
      <vt:lpstr>6_b-default</vt:lpstr>
      <vt:lpstr>think-cell Slide</vt:lpstr>
      <vt:lpstr>Рисунок</vt:lpstr>
      <vt:lpstr>Picture</vt:lpstr>
      <vt:lpstr>Microsoft Word Document</vt:lpstr>
      <vt:lpstr>Презентация PowerPoint</vt:lpstr>
      <vt:lpstr>I. Госкорпорация «Росатом»: материалы и технологии Базовый элемент (1/2)</vt:lpstr>
      <vt:lpstr>II. Трансформация подходов в развитии материалов</vt:lpstr>
      <vt:lpstr>III. Подходы к материалам</vt:lpstr>
      <vt:lpstr>Формирование свойств материалов  - многоуровневый подход: Микро-нано,  фазовые переходы</vt:lpstr>
      <vt:lpstr>Энергетическое состояние кластеров</vt:lpstr>
      <vt:lpstr>Кристаллизация – основные положения</vt:lpstr>
      <vt:lpstr>Зарядовое состояние кластеров разных типов</vt:lpstr>
      <vt:lpstr>Принципы управления</vt:lpstr>
      <vt:lpstr>Кристаллические структуры образцов при разном содержании кремния</vt:lpstr>
      <vt:lpstr>Формирование свойств материалов  - многоуровневый подход: Мезо-уровень -включения , зерно (2/3) </vt:lpstr>
      <vt:lpstr>I. Моделирование влияния содержания легирующих элементов на фазовый состав системы Fe-Cr-Co-W-Mo-V-Nb-C-N-B</vt:lpstr>
      <vt:lpstr>Влияние соотношения С/N на свойства жаропрочных сталей </vt:lpstr>
      <vt:lpstr>Влияние размера частиц на температуру эксплуатации</vt:lpstr>
      <vt:lpstr>2. Преципитаты - G –фаза. (T6Ni16Si7), где  T € [Ti,Mn,Cr,V,Nb.] Влияние облучения на эволюцию Ф/М стали</vt:lpstr>
      <vt:lpstr>Формирование свойств материалов  - многоуровневый подход: Макро- Моделирование эволюции зеренной структуры заготовок</vt:lpstr>
      <vt:lpstr>Формирование свойств материалов - многоуровневый подход. Конструкционные материалы. </vt:lpstr>
      <vt:lpstr>Корпус реактора ВВЭР-1200/ВВЭР-ТОИ</vt:lpstr>
      <vt:lpstr>Формирование свойств материалов  - многоуровневый подход: Конструкционные и функциональные материалы</vt:lpstr>
      <vt:lpstr>Новые материалы : Конструкционные материалы - толерантное топливо</vt:lpstr>
      <vt:lpstr>Новые материалы и цифровые технологии: Функциональные материалы на основе графита</vt:lpstr>
      <vt:lpstr>Перспективы</vt:lpstr>
      <vt:lpstr>1.Перспективы/будущее.  Новые материалы и цифровые технологии: Конструкционные материалы</vt:lpstr>
      <vt:lpstr>2. Перспективные цифровые методы создания и сертификации новых материалов: Методология</vt:lpstr>
      <vt:lpstr>3. Применение аддитивных технологий стремительно растет</vt:lpstr>
      <vt:lpstr>Новые материалы и бионический дизайн в конструировании (пример - Bionic Aircraft)</vt:lpstr>
      <vt:lpstr>Отраслевое применение аддитивных технологий</vt:lpstr>
      <vt:lpstr>А тем временем!</vt:lpstr>
      <vt:lpstr>Будущее. Схемы разработки технического проекта новых типов установок с применением перспективных материалов</vt:lpstr>
      <vt:lpstr>Создание инфраструктуры ускоренной разработки и внедрения новых материалов для применения в атомной энергетике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материалы и будущее Росатома</dc:title>
  <dc:creator>Вернигора Артём Сергеевич</dc:creator>
  <cp:lastModifiedBy>Дуб Алексей Владимирович</cp:lastModifiedBy>
  <cp:revision>5012</cp:revision>
  <cp:lastPrinted>2018-09-28T16:09:20Z</cp:lastPrinted>
  <dcterms:created xsi:type="dcterms:W3CDTF">2010-11-10T16:12:15Z</dcterms:created>
  <dcterms:modified xsi:type="dcterms:W3CDTF">2018-10-25T06:27:21Z</dcterms:modified>
</cp:coreProperties>
</file>