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6" r:id="rId3"/>
    <p:sldId id="287" r:id="rId4"/>
    <p:sldId id="293" r:id="rId5"/>
    <p:sldId id="294" r:id="rId6"/>
    <p:sldId id="289" r:id="rId7"/>
    <p:sldId id="288" r:id="rId8"/>
    <p:sldId id="292" r:id="rId9"/>
    <p:sldId id="290" r:id="rId10"/>
    <p:sldId id="295" r:id="rId11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586FB"/>
    <a:srgbClr val="0B7D72"/>
    <a:srgbClr val="CBD3E8"/>
    <a:srgbClr val="E7EAF4"/>
    <a:srgbClr val="024C90"/>
    <a:srgbClr val="00CCFF"/>
    <a:srgbClr val="14C4DC"/>
    <a:srgbClr val="00CC9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5" autoAdjust="0"/>
    <p:restoredTop sz="96040" autoAdjust="0"/>
  </p:normalViewPr>
  <p:slideViewPr>
    <p:cSldViewPr showGuides="1">
      <p:cViewPr>
        <p:scale>
          <a:sx n="48" d="100"/>
          <a:sy n="48" d="100"/>
        </p:scale>
        <p:origin x="-1254" y="-828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1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24" cy="496570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66" y="0"/>
            <a:ext cx="2945923" cy="496570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B7C8BF13-9ED6-4926-85CA-AF88C0BB95EE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70"/>
            <a:ext cx="2945924" cy="496570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66" y="9430070"/>
            <a:ext cx="2945923" cy="496570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28BD02B3-C635-4748-AC00-25FBE3C10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4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fld id="{5D703BDD-B4A5-4762-A393-46636D809AD2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6" tIns="45688" rIns="91376" bIns="456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376" tIns="45688" rIns="91376" bIns="456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fld id="{8B3DC6C3-4D37-4364-9AB3-59B7DEEE3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3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C6C3-4D37-4364-9AB3-59B7DEEE33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C6C3-4D37-4364-9AB3-59B7DEEE33D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494606" cy="511176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9246547" cy="194626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55627" y="13189193"/>
            <a:ext cx="2482057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www.ibrae.ac.ru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922583" y="13010554"/>
            <a:ext cx="520975" cy="5136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B1B4-B56A-4D4D-81C8-5F133D0E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43768" y="1727200"/>
            <a:ext cx="8547099" cy="533400"/>
          </a:xfrm>
          <a:prstGeom prst="rect">
            <a:avLst/>
          </a:prstGeom>
          <a:ln/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www.ibrae.ac.ru</a:t>
            </a:r>
          </a:p>
        </p:txBody>
      </p:sp>
    </p:spTree>
    <p:extLst>
      <p:ext uri="{BB962C8B-B14F-4D97-AF65-F5344CB8AC3E}">
        <p14:creationId xmlns:p14="http://schemas.microsoft.com/office/powerpoint/2010/main" val="2959723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2489177" y="3844664"/>
            <a:ext cx="15840380" cy="602667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32" name="cover_bg_0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84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marL="0" marR="0" indent="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35" y="3052576"/>
            <a:ext cx="18329557" cy="7189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ru-RU" sz="14000" smtClean="0">
                <a:latin typeface="Arial" panose="020B0604020202020204" pitchFamily="34" charset="0"/>
                <a:cs typeface="Arial" panose="020B0604020202020204" pitchFamily="34" charset="0"/>
              </a:rPr>
              <a:t>МАЛАЯ АТОМНАЯ ЭНЕРГЕТИКА</a:t>
            </a:r>
            <a:r>
              <a:rPr lang="ru-RU" sz="15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smtClean="0">
                <a:latin typeface="Arial" panose="020B0604020202020204" pitchFamily="34" charset="0"/>
                <a:cs typeface="Arial" panose="020B0604020202020204" pitchFamily="34" charset="0"/>
              </a:rPr>
              <a:t>Академик  А. А. Саркисов</a:t>
            </a:r>
            <a:endParaRPr lang="ru-RU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8015536" y="8802216"/>
            <a:ext cx="9865096" cy="1152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173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618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5063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508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953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9000"/>
              </a:spcBef>
              <a:buNone/>
              <a:defRPr/>
            </a:pP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02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1174776" y="2609528"/>
            <a:ext cx="22250472" cy="10441160"/>
          </a:xfrm>
        </p:spPr>
        <p:txBody>
          <a:bodyPr>
            <a:normAutofit fontScale="85000" lnSpcReduction="20000"/>
          </a:bodyPr>
          <a:lstStyle/>
          <a:p>
            <a:pPr marL="648000" indent="-648000" algn="l">
              <a:spcBef>
                <a:spcPts val="2400"/>
              </a:spcBef>
            </a:pPr>
            <a:r>
              <a:rPr lang="ru-RU" sz="5800" b="1"/>
              <a:t>1</a:t>
            </a:r>
            <a:r>
              <a:rPr lang="ru-RU" sz="5800" b="1" smtClean="0"/>
              <a:t>.</a:t>
            </a:r>
            <a:r>
              <a:rPr lang="en-US" sz="5800" b="1" smtClean="0"/>
              <a:t>	</a:t>
            </a:r>
            <a:r>
              <a:rPr lang="ru-RU" sz="5800" b="1" smtClean="0"/>
              <a:t>Востребованность </a:t>
            </a:r>
            <a:r>
              <a:rPr lang="ru-RU" sz="5800" b="1"/>
              <a:t>АСММ и их конкурентоспособность во многих  конкретных условиях их перспективного использования очевидны, о чем свидетельствует прогрессивно возрастающий интерес в мире к их разработке и применению.</a:t>
            </a:r>
          </a:p>
          <a:p>
            <a:pPr marL="648000" indent="-648000" algn="l">
              <a:spcBef>
                <a:spcPts val="2400"/>
              </a:spcBef>
            </a:pPr>
            <a:r>
              <a:rPr lang="ru-RU" sz="5800" b="1"/>
              <a:t>2</a:t>
            </a:r>
            <a:r>
              <a:rPr lang="ru-RU" sz="5800" b="1" smtClean="0"/>
              <a:t>.</a:t>
            </a:r>
            <a:r>
              <a:rPr lang="en-US" sz="5800" b="1" smtClean="0"/>
              <a:t>	</a:t>
            </a:r>
            <a:r>
              <a:rPr lang="ru-RU" sz="5800" b="1" smtClean="0"/>
              <a:t>С </a:t>
            </a:r>
            <a:r>
              <a:rPr lang="ru-RU" sz="5800" b="1"/>
              <a:t>учетом долгосрочных экономических интересов страны представляется необоснованной очень сдержанная чрезмерно рыночная позиция в отношении этого нового направления развития атомной энергетики ГК «Росатом», пассивно ожидающей заказов со стороны государства и крупного бизнеса. </a:t>
            </a:r>
          </a:p>
          <a:p>
            <a:pPr marL="648000" indent="-648000" algn="l">
              <a:spcBef>
                <a:spcPts val="2400"/>
              </a:spcBef>
            </a:pPr>
            <a:r>
              <a:rPr lang="ru-RU" sz="5800" b="1"/>
              <a:t>3</a:t>
            </a:r>
            <a:r>
              <a:rPr lang="ru-RU" sz="5800" b="1" smtClean="0"/>
              <a:t>.</a:t>
            </a:r>
            <a:r>
              <a:rPr lang="en-US" sz="5800" b="1" smtClean="0"/>
              <a:t>	</a:t>
            </a:r>
            <a:r>
              <a:rPr lang="ru-RU" sz="5800" b="1" smtClean="0"/>
              <a:t>Возникновение</a:t>
            </a:r>
            <a:r>
              <a:rPr lang="ru-RU" sz="5800" b="1"/>
              <a:t>, по существу, нового направления развития атомной энергетики не означает лишь очередное наращивание доли ядерных энергоисточников в топливно-энергетическом балансе. Создание АСММ связано с качественно новой философией применения атомной энергии, и, прежде всего, с индустриализацией их производства, а также с разработкой технологии централизованного обращения с ОЯТ и РАО.</a:t>
            </a:r>
          </a:p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9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/>
              <a:t>Выводы</a:t>
            </a:r>
            <a:r>
              <a:rPr lang="ru-RU" sz="7200" smtClean="0"/>
              <a:t>:</a:t>
            </a:r>
            <a:endParaRPr lang="ru-RU" sz="7200"/>
          </a:p>
        </p:txBody>
      </p:sp>
    </p:spTree>
    <p:extLst>
      <p:ext uri="{BB962C8B-B14F-4D97-AF65-F5344CB8AC3E}">
        <p14:creationId xmlns:p14="http://schemas.microsoft.com/office/powerpoint/2010/main" val="2435298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1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9963703" cy="1946267"/>
          </a:xfrm>
        </p:spPr>
        <p:txBody>
          <a:bodyPr/>
          <a:lstStyle/>
          <a:p>
            <a:r>
              <a:rPr lang="ru-RU" spc="-100" dirty="0"/>
              <a:t>Структура энергообеспечения в Российской Федерации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2177480"/>
            <a:ext cx="21622120" cy="1065718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678832" y="11047642"/>
            <a:ext cx="5868652" cy="1426982"/>
            <a:chOff x="1462808" y="9985575"/>
            <a:chExt cx="5868652" cy="142698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62808" y="10062356"/>
              <a:ext cx="792088" cy="360040"/>
            </a:xfrm>
            <a:prstGeom prst="rect">
              <a:avLst/>
            </a:prstGeom>
            <a:solidFill>
              <a:srgbClr val="00CCFF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62808" y="10530408"/>
              <a:ext cx="792088" cy="360040"/>
            </a:xfrm>
            <a:prstGeom prst="rect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62808" y="11011341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1521" y="10453627"/>
              <a:ext cx="5145382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Автономное энергоснабжение</a:t>
              </a:r>
              <a:endPara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1521" y="10898956"/>
              <a:ext cx="4104456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Неэлектрофицировано</a:t>
              </a:r>
              <a:endPara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8852" y="9985575"/>
              <a:ext cx="5472608" cy="51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r>
                <a:rPr kumimoji="0" lang="ru-RU" sz="2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Центральное</a:t>
              </a:r>
              <a:r>
                <a:rPr kumimoji="0" lang="ru-RU" sz="2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</a:t>
              </a:r>
              <a:r>
                <a:rPr lang="ru-RU" sz="2400" dirty="0"/>
                <a:t>энергоснабжение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051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246784" y="2465512"/>
            <a:ext cx="22754528" cy="10153128"/>
          </a:xfrm>
        </p:spPr>
        <p:txBody>
          <a:bodyPr>
            <a:normAutofit fontScale="92500" lnSpcReduction="10000"/>
          </a:bodyPr>
          <a:lstStyle/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Региональные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распределенные энергетические системы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Объекты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локальной энергетики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Энергоснабжение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единичных потребителей (объекты нефтегазового промысла, горно-обогатительные комплексы, металлургические предприятия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Гражданские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аэропорты, объекты портовой инфраструктуры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Метеорологические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и гидрологические станции и посты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радиосвязи</a:t>
            </a:r>
            <a:r>
              <a:rPr lang="ru-RU" sz="430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300" smtClean="0">
                <a:solidFill>
                  <a:schemeClr val="tx2">
                    <a:lumMod val="75000"/>
                  </a:schemeClr>
                </a:solidFill>
              </a:rPr>
              <a:t>радиолокационной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и навигационной поддержки для транспортной инфраструктуры в Арктике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Энергообеспечение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оборонных </a:t>
            </a: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объектов.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3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</a:rPr>
              <a:t>Производство </a:t>
            </a:r>
            <a:r>
              <a:rPr lang="ru-RU" sz="4300" dirty="0">
                <a:solidFill>
                  <a:schemeClr val="tx2">
                    <a:lumMod val="75000"/>
                  </a:schemeClr>
                </a:solidFill>
              </a:rPr>
              <a:t>АСММ с целью их экспорта в страны Юго-Восточной Азии, Африки и некоторые северные страны.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2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6939367" cy="1946267"/>
          </a:xfrm>
        </p:spPr>
        <p:txBody>
          <a:bodyPr>
            <a:noAutofit/>
          </a:bodyPr>
          <a:lstStyle/>
          <a:p>
            <a:r>
              <a:rPr lang="ru-RU" dirty="0"/>
              <a:t>Перспективные области </a:t>
            </a:r>
            <a:r>
              <a:rPr lang="ru-RU"/>
              <a:t>применения </a:t>
            </a:r>
            <a:r>
              <a:rPr lang="ru-RU" smtClean="0"/>
              <a:t>АСММ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63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3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9819687" cy="1946267"/>
          </a:xfrm>
        </p:spPr>
        <p:txBody>
          <a:bodyPr>
            <a:normAutofit fontScale="90000"/>
          </a:bodyPr>
          <a:lstStyle/>
          <a:p>
            <a:r>
              <a:rPr lang="ru-RU"/>
              <a:t>Сводка </a:t>
            </a:r>
            <a:r>
              <a:rPr lang="ru-RU" smtClean="0"/>
              <a:t>конструктивных </a:t>
            </a:r>
            <a:r>
              <a:rPr lang="ru-RU"/>
              <a:t>особенностей и статуса </a:t>
            </a:r>
            <a:r>
              <a:rPr lang="ru-RU" spc="-200" smtClean="0"/>
              <a:t>разрабатываемых </a:t>
            </a:r>
            <a:r>
              <a:rPr lang="ru-RU" spc="-200"/>
              <a:t>в мире</a:t>
            </a:r>
            <a:r>
              <a:rPr lang="ru-RU" spc="-200" smtClean="0"/>
              <a:t> реакторов малой </a:t>
            </a:r>
            <a:r>
              <a:rPr lang="ru-RU" spc="-200"/>
              <a:t>и средней мощности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39260"/>
              </p:ext>
            </p:extLst>
          </p:nvPr>
        </p:nvGraphicFramePr>
        <p:xfrm>
          <a:off x="1894855" y="2393501"/>
          <a:ext cx="20378265" cy="10297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767"/>
                <a:gridCol w="2790653"/>
                <a:gridCol w="3585300"/>
                <a:gridCol w="5500550"/>
                <a:gridCol w="2076767"/>
                <a:gridCol w="4348228"/>
              </a:tblGrid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Выход (МВт)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Тип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Разработчики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Страна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Статус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</a:tr>
              <a:tr h="35507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1: МАЛОМОЩНЫЕ МОДУЛЬНЫЕ РЕАКТОРЫ С ВОДЯНЫМ ОХЛАЖДЕНИЕМ (НАЗЕМНЫЕ)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CAREM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CNEA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Аргентина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строится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ACP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CNNC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Китай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CAP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150/200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CGNPC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Китай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DHR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районное отопление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(бассейн. типа)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CNNC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Китай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IRIS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335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IRIS Consortium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Несколько стран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DMS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300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Hitachi GE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Япония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IMR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350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MHI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Япония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SMART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KAERI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Корея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одобренный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ЕЛЕНА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68 КВт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НИЦ «Курчатовский институт»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КАРАТ-45/100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45/100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РИТМ-200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 х 2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в разработке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РУТА-70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70 МВт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ЮНИТЕРМ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6.6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ВК-300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250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рабочий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UK-SMR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443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Rolls-Royce and Partners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Британия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зрелая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mPower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195 х 2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BWX Technologies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 разработке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NuScale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 х 12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NuScale Power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 разработке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SMR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-160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160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Holtec International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предварительный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SMR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225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Westinghouse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2: МАЛОМОЩНЫЕ МОДУЛЬНЫЕ РЕАКТОРЫ С ВОДЯНЫМ ОХЛАЖДЕНИЕМ (МОРСКИЕ)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ACPR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CGNPC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Китай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предварительный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ABV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-6Е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6 - 9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плавающий 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проектирование на стадии завершения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KLT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-40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70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плавающий 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строится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РИТМ-200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 х 2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плавающий 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 разработке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ШЕЛЬФ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6.4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погруженная АЭС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рабочий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ВБЭР-300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325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плавающий PWR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на стадии лицензирования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3550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ВБЭР-300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325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плавающий PWR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 «ОКБМ Африкантов»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РФ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на стадии лицензирования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6290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4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281" y="83335"/>
            <a:ext cx="19819687" cy="1946267"/>
          </a:xfrm>
        </p:spPr>
        <p:txBody>
          <a:bodyPr>
            <a:normAutofit fontScale="90000"/>
          </a:bodyPr>
          <a:lstStyle/>
          <a:p>
            <a:r>
              <a:rPr lang="ru-RU"/>
              <a:t>Сводка </a:t>
            </a:r>
            <a:r>
              <a:rPr lang="ru-RU" smtClean="0"/>
              <a:t>конструктивных </a:t>
            </a:r>
            <a:r>
              <a:rPr lang="ru-RU"/>
              <a:t>особенностей и статуса </a:t>
            </a:r>
            <a:r>
              <a:rPr lang="ru-RU" spc="-200" smtClean="0"/>
              <a:t>разрабатываемых </a:t>
            </a:r>
            <a:r>
              <a:rPr lang="ru-RU" spc="-200"/>
              <a:t>в мире</a:t>
            </a:r>
            <a:r>
              <a:rPr lang="ru-RU" spc="-200" smtClean="0"/>
              <a:t> реакторов малой </a:t>
            </a:r>
            <a:r>
              <a:rPr lang="ru-RU" spc="-200"/>
              <a:t>и средней </a:t>
            </a:r>
            <a:r>
              <a:rPr lang="ru-RU" spc="-200" smtClean="0"/>
              <a:t>мощности</a:t>
            </a:r>
            <a:r>
              <a:rPr lang="en-US" spc="-200" smtClean="0"/>
              <a:t/>
            </a:r>
            <a:br>
              <a:rPr lang="en-US" spc="-200" smtClean="0"/>
            </a:br>
            <a:r>
              <a:rPr lang="en-US" sz="4400" spc="-200" smtClean="0"/>
              <a:t>(</a:t>
            </a:r>
            <a:r>
              <a:rPr lang="ru-RU" sz="4400" spc="-200" smtClean="0"/>
              <a:t>продолжение)</a:t>
            </a:r>
            <a:endParaRPr lang="ru-RU" sz="4400" spc="-2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84784"/>
              </p:ext>
            </p:extLst>
          </p:nvPr>
        </p:nvGraphicFramePr>
        <p:xfrm>
          <a:off x="1750840" y="2393504"/>
          <a:ext cx="20378268" cy="10585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767"/>
                <a:gridCol w="371506"/>
                <a:gridCol w="1944215"/>
                <a:gridCol w="2664296"/>
                <a:gridCol w="5328592"/>
                <a:gridCol w="1567896"/>
                <a:gridCol w="2076767"/>
                <a:gridCol w="4348229"/>
              </a:tblGrid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Выход (МВт)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Тип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Разработчики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Страна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Статус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</a:tr>
              <a:tr h="294033">
                <a:tc gridSpan="8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3: ВЫСОКОТЕМПЕРАТУРНЫЕ ГАЗООХЛАЖДАЕМЫЕ МАЛОМОЩНЫЕ МОДУЛЬНЫЕ РЕАКТОРЫ</a:t>
                      </a:r>
                      <a:endParaRPr lang="ru-RU" sz="1800" spc="700" baseline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HTR-PM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210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INET, Tsinghua University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Китай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строится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GTHTR300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300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JAEA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Япония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GT-MHR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285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       «ОКБМ Африкантов»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предварительный 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MHR-T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205.5 х 4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       «ОКБМ Африкантов»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 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MHR-100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25 – 87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            «ОКБМ Африкантов»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A-HTR-100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Eskom Holdings SOC Ltd. 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Ю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АР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HTMR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-100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35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Steenkampskraal Thorium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Limited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ЮАР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PBMR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-400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165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PBMR SOC Ltd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ЮАР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предварительный 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SC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272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AREVA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США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Xe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-100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35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HTGR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X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energy LLC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CBD3E8"/>
                    </a:solidFill>
                  </a:tcPr>
                </a:tc>
              </a:tr>
              <a:tr h="294033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4: МАЛОМОЩНЫЕ МОДУЛЬНЫЕ РЕАКТОРЫ НА БЫСТРЫХ НЕЙТРОНАХ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4S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Toshiba Corporation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Япония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рабочий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LFR-AS-200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200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Hydromine Nuclear Energy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Люксембург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предварительный проект</a:t>
                      </a:r>
                      <a:endParaRPr lang="ru-RU" sz="1800"/>
                    </a:p>
                  </a:txBody>
                  <a:tcPr marL="0" marR="0" marT="0" marB="0" anchor="ctr">
                    <a:solidFill>
                      <a:srgbClr val="E7EAF4"/>
                    </a:solidFill>
                  </a:tcPr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LFR-TL-X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~ 20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Hydromine Nuclear Energy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Люксембург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BREST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</a:t>
                      </a: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OD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-300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«НИКИЭТ»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рабочий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SVBR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-100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ОАО «АКМЭ-инжиниринг»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РФ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рабочий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SEALER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Small Lead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Cooled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LeadCold                                                   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Швеция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EM</a:t>
                      </a:r>
                      <a:r>
                        <a:rPr lang="ru-RU" sz="1800" b="1" i="0" u="none" strike="noStrike" cap="none" spc="0" baseline="3000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265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General Atomics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SUPERSTAR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120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LMFR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Аргоннская НЛ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WLFR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450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LFR 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Westinghouse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5: МАЛОМОЩНЫЕ МОДУЛЬНЫЕ РЕАКТОРЫ НА СОЛЕВОМ РАСПЛАВЕ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IMSR 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190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Terrestrial Energy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Канада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CMSR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100-115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Seaborg Technologies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Дания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CA Waste Burner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Copenhagen Atomics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Дания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ThorCon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250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Martingale                                                                                                                                 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Международный консорциум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эскизный проект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58806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FUJI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ITMSF-Межународный форум                                                                           по расплаву солей тория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Япония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на стадии эксперимента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Stable Salt Reactor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37.5 х 8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Moltex Energy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Британия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Stable Salt Reactor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300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~ 900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Moltex Energy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Британия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пред-проектная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LFTR</a:t>
                      </a: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250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Flibe Energy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Mk1 PB-FHR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100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Калифорнийский университет, Беркли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821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пред-проектная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MCSFR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50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MSR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Elysium Industries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 и Канада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проектная концепция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  <a:tr h="294033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i="0" u="none" strike="noStrike" cap="none" spc="70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ЧАСТЬ 6: ДРУГИЕ МАЛОМОЩНЫЕ МОДУЛЬНЫЕ РЕАКТОРЫ</a:t>
                      </a:r>
                      <a:endParaRPr lang="ru-RU" sz="1800" spc="700" baseline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eVinci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0.2 ~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15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Small Heat</a:t>
                      </a: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 </a:t>
                      </a:r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Pipe</a:t>
                      </a:r>
                      <a:endParaRPr lang="ru-RU" sz="180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Westinghouse                                                        </a:t>
                      </a:r>
                      <a:endParaRPr lang="ru-RU" sz="18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США</a:t>
                      </a:r>
                      <a:endParaRPr lang="ru-RU" sz="18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i="0" u="none" strike="noStrike" cap="none" spc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в разработке</a:t>
                      </a:r>
                      <a:endParaRPr lang="ru-RU" sz="180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660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46684" y="3641566"/>
            <a:ext cx="7668852" cy="6528802"/>
          </a:xfr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Группа 1 </a:t>
            </a:r>
            <a:r>
              <a:rPr lang="ru-RU" b="1" i="1" smtClean="0">
                <a:solidFill>
                  <a:schemeClr val="accent1">
                    <a:lumMod val="75000"/>
                  </a:schemeClr>
                </a:solidFill>
              </a:rPr>
              <a:t>(10-30 МВт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3400" dirty="0"/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Горнодобывающие предприятия арктической зоны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Якутии,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Чукотского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АО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—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потребные </a:t>
            </a:r>
            <a:r>
              <a:rPr lang="ru-RU" sz="3600">
                <a:solidFill>
                  <a:schemeClr val="tx2">
                    <a:lumMod val="75000"/>
                  </a:schemeClr>
                </a:solidFill>
              </a:rPr>
              <a:t>мощности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МВт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Крупные промышленные объекты </a:t>
            </a:r>
            <a:r>
              <a:rPr lang="ru-RU" sz="3600">
                <a:solidFill>
                  <a:schemeClr val="tx2">
                    <a:lumMod val="75000"/>
                  </a:schemeClr>
                </a:solidFill>
              </a:rPr>
              <a:t>нефтегазового 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промысла —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расчетная нагрузка 5 МВт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(бурение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), 10 МВт (добыча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5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281" y="83335"/>
            <a:ext cx="20395751" cy="1946267"/>
          </a:xfrm>
        </p:spPr>
        <p:txBody>
          <a:bodyPr>
            <a:normAutofit fontScale="90000"/>
          </a:bodyPr>
          <a:lstStyle/>
          <a:p>
            <a:r>
              <a:rPr lang="ru-RU" spc="-150" dirty="0"/>
              <a:t>Интервалы мощностей АСММ для </a:t>
            </a:r>
            <a:r>
              <a:rPr lang="ru-RU" spc="-150"/>
              <a:t>потенциальных </a:t>
            </a:r>
            <a:r>
              <a:rPr lang="ru-RU" spc="-150" smtClean="0"/>
              <a:t>потребителей</a:t>
            </a:r>
            <a:r>
              <a:rPr lang="ru-RU" spc="-150" dirty="0"/>
              <a:t>,</a:t>
            </a:r>
            <a:r>
              <a:rPr lang="ru-RU" dirty="0"/>
              <a:t> рекомендуемых при выборе мощности единичного модуля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7584" y="3627163"/>
            <a:ext cx="59766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Группа 2 </a:t>
            </a:r>
            <a:r>
              <a:rPr lang="ru-RU" sz="4400" b="1" i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400" b="1" i="1" smtClean="0">
                <a:solidFill>
                  <a:schemeClr val="accent1">
                    <a:lumMod val="75000"/>
                  </a:schemeClr>
                </a:solidFill>
              </a:rPr>
              <a:t>1-5 МВт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3400" dirty="0"/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Арктическая группировка Вооруженных сил РФ, а также  гражданские аэропорты,  портовая инфраструктура, отдельные населенные пункты (0,5-10 МВт).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12280" y="3627162"/>
            <a:ext cx="95770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Группа 3 (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0,05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0,2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МВт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3400" dirty="0"/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Метеорологические и гидрологические морские станции и посты (несколько КВт), обитаемые научно-исследовательские станции (до 100 КВт), радиосвязь, радиолокационная и навигационная поддержка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Севморпути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, гражданской и военной авиации (50-200 КВт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375576" y="4537716"/>
            <a:ext cx="5580620" cy="16028"/>
          </a:xfrm>
          <a:prstGeom prst="line">
            <a:avLst/>
          </a:prstGeom>
          <a:noFill/>
          <a:ln w="57150" cap="flat">
            <a:gradFill flip="none" rotWithShape="1">
              <a:gsLst>
                <a:gs pos="22000">
                  <a:srgbClr val="B64C4B"/>
                </a:gs>
                <a:gs pos="0">
                  <a:schemeClr val="accent1">
                    <a:tint val="66000"/>
                    <a:satMod val="160000"/>
                  </a:schemeClr>
                </a:gs>
                <a:gs pos="39000">
                  <a:schemeClr val="accent5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18692" y="4553744"/>
            <a:ext cx="7272808" cy="0"/>
          </a:xfrm>
          <a:prstGeom prst="line">
            <a:avLst/>
          </a:prstGeom>
          <a:noFill/>
          <a:ln w="76200" cap="flat">
            <a:gradFill flip="none" rotWithShape="1">
              <a:gsLst>
                <a:gs pos="22000">
                  <a:srgbClr val="B64C4B"/>
                </a:gs>
                <a:gs pos="0">
                  <a:schemeClr val="accent1">
                    <a:tint val="66000"/>
                    <a:satMod val="160000"/>
                  </a:schemeClr>
                </a:gs>
                <a:gs pos="39000">
                  <a:schemeClr val="accent5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892300" y="4537716"/>
            <a:ext cx="8604956" cy="16027"/>
          </a:xfrm>
          <a:prstGeom prst="line">
            <a:avLst/>
          </a:prstGeom>
          <a:noFill/>
          <a:ln w="57150" cap="flat">
            <a:gradFill flip="none" rotWithShape="1">
              <a:gsLst>
                <a:gs pos="22000">
                  <a:srgbClr val="B64C4B"/>
                </a:gs>
                <a:gs pos="0">
                  <a:schemeClr val="accent1">
                    <a:tint val="66000"/>
                    <a:satMod val="160000"/>
                  </a:schemeClr>
                </a:gs>
                <a:gs pos="39000">
                  <a:schemeClr val="accent5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t="100000" r="100000"/>
              </a:path>
              <a:tileRect l="-100000" b="-100000"/>
            </a:gra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3399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174776" y="2393504"/>
            <a:ext cx="22898544" cy="10585176"/>
          </a:xfrm>
        </p:spPr>
        <p:txBody>
          <a:bodyPr>
            <a:normAutofit fontScale="92500" lnSpcReduction="20000"/>
          </a:bodyPr>
          <a:lstStyle/>
          <a:p>
            <a:pPr marL="252000" indent="-252000" algn="l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smtClean="0">
                <a:solidFill>
                  <a:schemeClr val="tx2">
                    <a:lumMod val="75000"/>
                  </a:schemeClr>
                </a:solidFill>
              </a:rPr>
              <a:t>Наличие </a:t>
            </a:r>
            <a:r>
              <a:rPr lang="ru-RU" sz="4000">
                <a:solidFill>
                  <a:schemeClr val="tx2">
                    <a:lumMod val="75000"/>
                  </a:schemeClr>
                </a:solidFill>
              </a:rPr>
              <a:t>большой численности потенциальных потребителей в пределах </a:t>
            </a:r>
            <a:r>
              <a:rPr lang="ru-RU" sz="4000" smtClean="0">
                <a:solidFill>
                  <a:schemeClr val="tx2">
                    <a:lumMod val="75000"/>
                  </a:schemeClr>
                </a:solidFill>
              </a:rPr>
              <a:t>обозначенных группп представляет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возможность серийного </a:t>
            </a:r>
            <a:r>
              <a:rPr lang="ru-RU" sz="4000">
                <a:solidFill>
                  <a:schemeClr val="tx2">
                    <a:lumMod val="75000"/>
                  </a:schemeClr>
                </a:solidFill>
              </a:rPr>
              <a:t>производства </a:t>
            </a:r>
            <a:r>
              <a:rPr lang="ru-RU" sz="4000" smtClean="0">
                <a:solidFill>
                  <a:schemeClr val="tx2">
                    <a:lumMod val="75000"/>
                  </a:schemeClr>
                </a:solidFill>
              </a:rPr>
              <a:t>реакторных установок.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Модульный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принцип компоновки при формировании необходимой мощности и возможность ее изменения в зависимости от потребностей целевой площадки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Полная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или высокая степень заводской готовности к эксплуатации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Транспортабельность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отдельных модулей или блоков. 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Минимизация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объемов и стоимости строительно-монтажных работ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Высокая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автономность эксплуатации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Минимизация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обслуживающего персонала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Упрощение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процедур снятия с эксплуатации, вывоз ОЯТ и РАО вместе с энергоустановкой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Существенное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снижение экологических последствий для окружающей среды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Возможность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работы в режиме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когенерации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опреснени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воды,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выработки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водорода.</a:t>
            </a:r>
          </a:p>
          <a:p>
            <a:pPr algn="l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6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Качественные особенности и основные преимущества модульных АСММ</a:t>
            </a:r>
          </a:p>
        </p:txBody>
      </p:sp>
    </p:spTree>
    <p:extLst>
      <p:ext uri="{BB962C8B-B14F-4D97-AF65-F5344CB8AC3E}">
        <p14:creationId xmlns:p14="http://schemas.microsoft.com/office/powerpoint/2010/main" val="4249194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/>
              <a:t>7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Интегральные затраты по </a:t>
            </a:r>
            <a:r>
              <a:rPr lang="ru-RU" dirty="0" err="1"/>
              <a:t>энергоисточникам</a:t>
            </a:r>
            <a:r>
              <a:rPr lang="ru-RU" dirty="0"/>
              <a:t> мощностью 1 МВт и 100 кВт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80" y="3612796"/>
            <a:ext cx="11933520" cy="49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42048" y="8941708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Интегральные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затраты по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энергоисточникам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мощностью 1 МВт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984" y="3761656"/>
            <a:ext cx="11305256" cy="49756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236627" y="8949134"/>
            <a:ext cx="1010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Интегральные затраты по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энергоисточникам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мощностью 100 кВт</a:t>
            </a:r>
          </a:p>
        </p:txBody>
      </p:sp>
    </p:spTree>
    <p:extLst>
      <p:ext uri="{BB962C8B-B14F-4D97-AF65-F5344CB8AC3E}">
        <p14:creationId xmlns:p14="http://schemas.microsoft.com/office/powerpoint/2010/main" val="385511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102768" y="2681536"/>
            <a:ext cx="22322480" cy="10441160"/>
          </a:xfrm>
        </p:spPr>
        <p:txBody>
          <a:bodyPr/>
          <a:lstStyle/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Подготовка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научно-производственной базы для проведения стендовых испытаний и создания головных образцов энергоустановок.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Освоение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технологий и мобилизация промышленных мощностей для серийного производства АСММ.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ядерного топлива с высокими эксплуатационными характеристиками, позволяющими увеличить продолжительность кампании на период не менее 7-10лет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основанных на принципах внутренней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</a:rPr>
              <a:t>самозащищенности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 и пассивных  систем защиты РУ с повышенными стандартами безопасности.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 реализация технологий централизованного (на заводе-изготовителе) обращения с ОЯТ и </a:t>
            </a:r>
            <a:r>
              <a:rPr lang="ru-RU" sz="3600">
                <a:solidFill>
                  <a:schemeClr val="tx2">
                    <a:lumMod val="75000"/>
                  </a:schemeClr>
                </a:solidFill>
              </a:rPr>
              <a:t>РАО</a:t>
            </a:r>
            <a:r>
              <a:rPr lang="ru-RU" sz="360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физической защиты АСММ в гражданском секторе и на объектах военного назначения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252000" indent="-2520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Правовое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и институциональное обеспечение сектора атомной энергетики на основе АСММ.</a:t>
            </a:r>
          </a:p>
          <a:p>
            <a:pPr algn="l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733767" y="13189193"/>
            <a:ext cx="315791" cy="513601"/>
          </a:xfrm>
        </p:spPr>
        <p:txBody>
          <a:bodyPr/>
          <a:lstStyle/>
          <a:p>
            <a:r>
              <a:rPr lang="en-US" smtClean="0"/>
              <a:t>8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задачи, требующие решения для масштабного применения АСММ</a:t>
            </a:r>
          </a:p>
        </p:txBody>
      </p:sp>
    </p:spTree>
    <p:extLst>
      <p:ext uri="{BB962C8B-B14F-4D97-AF65-F5344CB8AC3E}">
        <p14:creationId xmlns:p14="http://schemas.microsoft.com/office/powerpoint/2010/main" val="2803398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Шаблон Иванова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Иванова</Template>
  <TotalTime>3943</TotalTime>
  <Words>1149</Words>
  <Application>Microsoft Office PowerPoint</Application>
  <PresentationFormat>Произвольный</PresentationFormat>
  <Paragraphs>441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Иванова</vt:lpstr>
      <vt:lpstr>МАЛАЯ АТОМНАЯ ЭНЕРГЕТИКА  Академик  А. А. Саркисов</vt:lpstr>
      <vt:lpstr>Структура энергообеспечения в Российской Федерации</vt:lpstr>
      <vt:lpstr>Перспективные области применения АСММ</vt:lpstr>
      <vt:lpstr>Сводка конструктивных особенностей и статуса разрабатываемых в мире реакторов малой и средней мощности</vt:lpstr>
      <vt:lpstr>Сводка конструктивных особенностей и статуса разрабатываемых в мире реакторов малой и средней мощности (продолжение)</vt:lpstr>
      <vt:lpstr>Интервалы мощностей АСММ для потенциальных потребителей, рекомендуемых при выборе мощности единичного модуля</vt:lpstr>
      <vt:lpstr>Качественные особенности и основные преимущества модульных АСММ</vt:lpstr>
      <vt:lpstr>Интегральные затраты по энергоисточникам мощностью 1 МВт и 100 кВт</vt:lpstr>
      <vt:lpstr>Основные задачи, требующие решения для масштабного применения АСММ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участия в проекте создания ПИЛ и ПГЗРО</dc:title>
  <dc:creator>Victor</dc:creator>
  <cp:lastModifiedBy>Misha</cp:lastModifiedBy>
  <cp:revision>287</cp:revision>
  <cp:lastPrinted>2018-10-23T08:39:39Z</cp:lastPrinted>
  <dcterms:created xsi:type="dcterms:W3CDTF">2018-02-08T14:35:41Z</dcterms:created>
  <dcterms:modified xsi:type="dcterms:W3CDTF">2018-10-23T09:42:34Z</dcterms:modified>
</cp:coreProperties>
</file>