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90" r:id="rId3"/>
  </p:sldMasterIdLst>
  <p:notesMasterIdLst>
    <p:notesMasterId r:id="rId27"/>
  </p:notesMasterIdLst>
  <p:handoutMasterIdLst>
    <p:handoutMasterId r:id="rId28"/>
  </p:handoutMasterIdLst>
  <p:sldIdLst>
    <p:sldId id="256" r:id="rId4"/>
    <p:sldId id="342" r:id="rId5"/>
    <p:sldId id="343" r:id="rId6"/>
    <p:sldId id="344" r:id="rId7"/>
    <p:sldId id="345" r:id="rId8"/>
    <p:sldId id="341" r:id="rId9"/>
    <p:sldId id="330" r:id="rId10"/>
    <p:sldId id="337" r:id="rId11"/>
    <p:sldId id="349" r:id="rId12"/>
    <p:sldId id="332" r:id="rId13"/>
    <p:sldId id="310" r:id="rId14"/>
    <p:sldId id="346" r:id="rId15"/>
    <p:sldId id="326" r:id="rId16"/>
    <p:sldId id="333" r:id="rId17"/>
    <p:sldId id="347" r:id="rId18"/>
    <p:sldId id="335" r:id="rId19"/>
    <p:sldId id="336" r:id="rId20"/>
    <p:sldId id="329" r:id="rId21"/>
    <p:sldId id="327" r:id="rId22"/>
    <p:sldId id="348" r:id="rId23"/>
    <p:sldId id="340" r:id="rId24"/>
    <p:sldId id="302" r:id="rId25"/>
    <p:sldId id="290" r:id="rId26"/>
  </p:sldIdLst>
  <p:sldSz cx="9144000" cy="6858000" type="screen4x3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14142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stProryv" initials="I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99"/>
    <a:srgbClr val="003399"/>
    <a:srgbClr val="0099CC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AD6CA"/>
          </a:solidFill>
        </a:fill>
      </a:tcStyle>
    </a:wholeTbl>
    <a:band2H>
      <a:tcTxStyle/>
      <a:tcStyle>
        <a:tcBdr/>
        <a:fill>
          <a:solidFill>
            <a:srgbClr val="FDEC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DD9E7"/>
          </a:solidFill>
        </a:fill>
      </a:tcStyle>
    </a:wholeTbl>
    <a:band2H>
      <a:tcTxStyle/>
      <a:tcStyle>
        <a:tcBdr/>
        <a:fill>
          <a:solidFill>
            <a:srgbClr val="E8ED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2"/>
              </a:solidFill>
              <a:prstDash val="solid"/>
              <a:round/>
            </a:ln>
          </a:top>
          <a:bottom>
            <a:ln w="254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2"/>
              </a:solidFill>
              <a:prstDash val="solid"/>
              <a:round/>
            </a:ln>
          </a:top>
          <a:bottom>
            <a:ln w="254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1414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1414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1414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rgbClr val="414142"/>
              </a:solidFill>
              <a:prstDash val="solid"/>
              <a:round/>
            </a:ln>
          </a:left>
          <a:right>
            <a:ln w="12700" cap="flat">
              <a:solidFill>
                <a:srgbClr val="414142"/>
              </a:solidFill>
              <a:prstDash val="solid"/>
              <a:round/>
            </a:ln>
          </a:right>
          <a:top>
            <a:ln w="12700" cap="flat">
              <a:solidFill>
                <a:srgbClr val="414142"/>
              </a:solidFill>
              <a:prstDash val="solid"/>
              <a:round/>
            </a:ln>
          </a:top>
          <a:bottom>
            <a:ln w="127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solidFill>
                <a:srgbClr val="414142"/>
              </a:solidFill>
              <a:prstDash val="solid"/>
              <a:round/>
            </a:ln>
          </a:insideH>
          <a:insideV>
            <a:ln w="12700" cap="flat">
              <a:solidFill>
                <a:srgbClr val="414142"/>
              </a:solidFill>
              <a:prstDash val="solid"/>
              <a:round/>
            </a:ln>
          </a:insideV>
        </a:tcBdr>
        <a:fill>
          <a:solidFill>
            <a:srgbClr val="414142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rgbClr val="414142"/>
              </a:solidFill>
              <a:prstDash val="solid"/>
              <a:round/>
            </a:ln>
          </a:left>
          <a:right>
            <a:ln w="12700" cap="flat">
              <a:solidFill>
                <a:srgbClr val="414142"/>
              </a:solidFill>
              <a:prstDash val="solid"/>
              <a:round/>
            </a:ln>
          </a:right>
          <a:top>
            <a:ln w="12700" cap="flat">
              <a:solidFill>
                <a:srgbClr val="414142"/>
              </a:solidFill>
              <a:prstDash val="solid"/>
              <a:round/>
            </a:ln>
          </a:top>
          <a:bottom>
            <a:ln w="127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solidFill>
                <a:srgbClr val="414142"/>
              </a:solidFill>
              <a:prstDash val="solid"/>
              <a:round/>
            </a:ln>
          </a:insideH>
          <a:insideV>
            <a:ln w="12700" cap="flat">
              <a:solidFill>
                <a:srgbClr val="414142"/>
              </a:solidFill>
              <a:prstDash val="solid"/>
              <a:round/>
            </a:ln>
          </a:insideV>
        </a:tcBdr>
        <a:fill>
          <a:solidFill>
            <a:srgbClr val="414142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rgbClr val="414142"/>
              </a:solidFill>
              <a:prstDash val="solid"/>
              <a:round/>
            </a:ln>
          </a:left>
          <a:right>
            <a:ln w="12700" cap="flat">
              <a:solidFill>
                <a:srgbClr val="414142"/>
              </a:solidFill>
              <a:prstDash val="solid"/>
              <a:round/>
            </a:ln>
          </a:right>
          <a:top>
            <a:ln w="50800" cap="flat">
              <a:solidFill>
                <a:srgbClr val="414142"/>
              </a:solidFill>
              <a:prstDash val="solid"/>
              <a:round/>
            </a:ln>
          </a:top>
          <a:bottom>
            <a:ln w="127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solidFill>
                <a:srgbClr val="414142"/>
              </a:solidFill>
              <a:prstDash val="solid"/>
              <a:round/>
            </a:ln>
          </a:insideH>
          <a:insideV>
            <a:ln w="12700" cap="flat">
              <a:solidFill>
                <a:srgbClr val="41414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rgbClr val="414142"/>
              </a:solidFill>
              <a:prstDash val="solid"/>
              <a:round/>
            </a:ln>
          </a:left>
          <a:right>
            <a:ln w="12700" cap="flat">
              <a:solidFill>
                <a:srgbClr val="414142"/>
              </a:solidFill>
              <a:prstDash val="solid"/>
              <a:round/>
            </a:ln>
          </a:right>
          <a:top>
            <a:ln w="12700" cap="flat">
              <a:solidFill>
                <a:srgbClr val="414142"/>
              </a:solidFill>
              <a:prstDash val="solid"/>
              <a:round/>
            </a:ln>
          </a:top>
          <a:bottom>
            <a:ln w="25400" cap="flat">
              <a:solidFill>
                <a:srgbClr val="414142"/>
              </a:solidFill>
              <a:prstDash val="solid"/>
              <a:round/>
            </a:ln>
          </a:bottom>
          <a:insideH>
            <a:ln w="12700" cap="flat">
              <a:solidFill>
                <a:srgbClr val="414142"/>
              </a:solidFill>
              <a:prstDash val="solid"/>
              <a:round/>
            </a:ln>
          </a:insideH>
          <a:insideV>
            <a:ln w="12700" cap="flat">
              <a:solidFill>
                <a:srgbClr val="41414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414142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DD9E7"/>
          </a:solidFill>
        </a:fill>
      </a:tcStyle>
    </a:wholeTbl>
    <a:band2H>
      <a:tcTxStyle/>
      <a:tcStyle>
        <a:tcBdr/>
        <a:fill>
          <a:solidFill>
            <a:srgbClr val="E8ED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9771" autoAdjust="0"/>
  </p:normalViewPr>
  <p:slideViewPr>
    <p:cSldViewPr>
      <p:cViewPr>
        <p:scale>
          <a:sx n="124" d="100"/>
          <a:sy n="124" d="100"/>
        </p:scale>
        <p:origin x="-12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AMOV\&#1051;&#1077;&#1082;&#1094;&#1080;&#1103;-&#1053;&#1072;&#1085;&#1086;&#1075;&#1088;&#1072;&#1076;-2014\&#1101;&#1085;&#1077;&#1088;&#1075;&#1086;&#1073;&#1072;&#1083;&#1072;&#1085;&#1089;&#1099;_&#1084;&#1080;&#1088;_&#1045;&#1074;&#1088;&#1086;&#1087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AMOV\&#1051;&#1077;&#1082;&#1094;&#1080;&#1103;-&#1053;&#1072;&#1085;&#1086;&#1075;&#1088;&#1072;&#1076;-2014\&#1101;&#1085;&#1077;&#1088;&#1075;&#1086;&#1073;&#1072;&#1083;&#1072;&#1085;&#1089;&#1099;_&#1084;&#1080;&#1088;_&#1045;&#1074;&#1088;&#1086;&#1087;&#107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780000000002"/>
          <c:y val="6.9242100000000029E-2"/>
          <c:w val="0.85824000000000289"/>
          <c:h val="0.702424999999999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Series2</c:v>
                </c:pt>
              </c:strCache>
            </c:strRef>
          </c:tx>
          <c:spPr>
            <a:ln w="25400" cap="flat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Sheet1!$B$2:$I$2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155</c:v>
                </c:pt>
                <c:pt idx="3">
                  <c:v>310</c:v>
                </c:pt>
                <c:pt idx="4">
                  <c:v>330</c:v>
                </c:pt>
              </c:numCache>
            </c:numRef>
          </c:xVal>
          <c:yVal>
            <c:numRef>
              <c:f>Sheet1!$B$3:$I$3</c:f>
              <c:numCache>
                <c:formatCode>General</c:formatCode>
                <c:ptCount val="5"/>
                <c:pt idx="0">
                  <c:v>4.3243239999999945</c:v>
                </c:pt>
                <c:pt idx="1">
                  <c:v>4.0270269999999773</c:v>
                </c:pt>
                <c:pt idx="2">
                  <c:v>3.2432430000000001</c:v>
                </c:pt>
                <c:pt idx="3">
                  <c:v>0.27027000000000001</c:v>
                </c:pt>
                <c:pt idx="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Series3</c:v>
                </c:pt>
              </c:strCache>
            </c:strRef>
          </c:tx>
          <c:spPr>
            <a:ln w="25400" cap="flat">
              <a:solidFill>
                <a:srgbClr val="80008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Sheet1!$B$4:$I$4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30</c:v>
                </c:pt>
                <c:pt idx="3">
                  <c:v>100</c:v>
                </c:pt>
                <c:pt idx="4">
                  <c:v>160</c:v>
                </c:pt>
                <c:pt idx="5">
                  <c:v>200</c:v>
                </c:pt>
                <c:pt idx="6">
                  <c:v>275</c:v>
                </c:pt>
                <c:pt idx="7">
                  <c:v>330</c:v>
                </c:pt>
              </c:numCache>
            </c:numRef>
          </c:xVal>
          <c:yVal>
            <c:numRef>
              <c:f>Sheet1!$B$5:$I$5</c:f>
              <c:numCache>
                <c:formatCode>General</c:formatCode>
                <c:ptCount val="8"/>
                <c:pt idx="0">
                  <c:v>0.35135100000000002</c:v>
                </c:pt>
                <c:pt idx="1">
                  <c:v>0.16216200000000033</c:v>
                </c:pt>
                <c:pt idx="2">
                  <c:v>6.7568000000000183E-2</c:v>
                </c:pt>
                <c:pt idx="3">
                  <c:v>8.9189000000000004E-2</c:v>
                </c:pt>
                <c:pt idx="4">
                  <c:v>0.13243199999999999</c:v>
                </c:pt>
                <c:pt idx="5">
                  <c:v>0.14189199999999999</c:v>
                </c:pt>
                <c:pt idx="6">
                  <c:v>9.4595000000000776E-2</c:v>
                </c:pt>
                <c:pt idx="7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Series4</c:v>
                </c:pt>
              </c:strCache>
            </c:strRef>
          </c:tx>
          <c:spPr>
            <a:ln w="12700" cap="flat">
              <a:solidFill>
                <a:srgbClr val="00FFFF"/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rgbClr val="000000">
                  <a:alpha val="0"/>
                </a:srgbClr>
              </a:solidFill>
              <a:ln w="9525" cap="flat">
                <a:solidFill>
                  <a:srgbClr val="00FFFF"/>
                </a:solidFill>
                <a:prstDash val="solid"/>
                <a:round/>
              </a:ln>
              <a:effectLst/>
            </c:spPr>
          </c:marker>
          <c:xVal>
            <c:numRef>
              <c:f>Sheet1!$B$6:$I$6</c:f>
              <c:numCache>
                <c:formatCode>General</c:formatCode>
                <c:ptCount val="2"/>
                <c:pt idx="0">
                  <c:v>155</c:v>
                </c:pt>
                <c:pt idx="1">
                  <c:v>310</c:v>
                </c:pt>
              </c:numCache>
            </c:numRef>
          </c:xVal>
          <c:yVal>
            <c:numRef>
              <c:f>Sheet1!$B$7:$I$7</c:f>
              <c:numCache>
                <c:formatCode>General</c:formatCode>
                <c:ptCount val="2"/>
                <c:pt idx="0">
                  <c:v>3.2432430000000001</c:v>
                </c:pt>
                <c:pt idx="1">
                  <c:v>0.27027000000000001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Series5</c:v>
                </c:pt>
              </c:strCache>
            </c:strRef>
          </c:tx>
          <c:spPr>
            <a:ln w="25400" cap="flat">
              <a:solidFill>
                <a:srgbClr val="0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Sheet1!$B$8:$I$8</c:f>
              <c:numCache>
                <c:formatCode>General</c:formatCode>
                <c:ptCount val="7"/>
                <c:pt idx="0">
                  <c:v>0</c:v>
                </c:pt>
                <c:pt idx="1">
                  <c:v>7</c:v>
                </c:pt>
                <c:pt idx="2">
                  <c:v>155</c:v>
                </c:pt>
                <c:pt idx="3">
                  <c:v>155</c:v>
                </c:pt>
                <c:pt idx="4">
                  <c:v>175</c:v>
                </c:pt>
                <c:pt idx="5">
                  <c:v>182</c:v>
                </c:pt>
                <c:pt idx="6">
                  <c:v>330</c:v>
                </c:pt>
              </c:numCache>
            </c:numRef>
          </c:xVal>
          <c:yVal>
            <c:numRef>
              <c:f>Sheet1!$B$9:$I$9</c:f>
              <c:numCache>
                <c:formatCode>General</c:formatCode>
                <c:ptCount val="7"/>
                <c:pt idx="0">
                  <c:v>7.2972970000000004</c:v>
                </c:pt>
                <c:pt idx="1">
                  <c:v>6.7027029999999996</c:v>
                </c:pt>
                <c:pt idx="2">
                  <c:v>0</c:v>
                </c:pt>
                <c:pt idx="3">
                  <c:v>7.2972970000000004</c:v>
                </c:pt>
                <c:pt idx="4">
                  <c:v>7.2972970000000004</c:v>
                </c:pt>
                <c:pt idx="5">
                  <c:v>6.7027029999999996</c:v>
                </c:pt>
                <c:pt idx="6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Series1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Sheet1!$B$10:$I$10</c:f>
              <c:numCache>
                <c:formatCode>General</c:formatCode>
                <c:ptCount val="2"/>
                <c:pt idx="0">
                  <c:v>0</c:v>
                </c:pt>
                <c:pt idx="1">
                  <c:v>330</c:v>
                </c:pt>
              </c:numCache>
            </c:numRef>
          </c:xVal>
          <c:yVal>
            <c:numRef>
              <c:f>Sheet1!$B$11:$I$11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68544"/>
        <c:axId val="35091200"/>
      </c:scatterChart>
      <c:valAx>
        <c:axId val="35068544"/>
        <c:scaling>
          <c:orientation val="minMax"/>
          <c:max val="330"/>
          <c:min val="0"/>
        </c:scaling>
        <c:delete val="0"/>
        <c:axPos val="b"/>
        <c:majorGridlines>
          <c:spPr>
            <a:ln w="12700" cap="flat">
              <a:solidFill>
                <a:srgbClr val="000000"/>
              </a:solidFill>
              <a:prstDash val="sysDash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Arial Cyr"/>
                  </a:defRPr>
                </a:pPr>
                <a:r>
                  <a:rPr lang="ru-RU" sz="1000" b="0" i="0" u="none" strike="noStrike">
                    <a:solidFill>
                      <a:srgbClr val="000000"/>
                    </a:solidFill>
                    <a:latin typeface="Arial Cyr"/>
                  </a:rPr>
                  <a:t>t,d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35091200"/>
        <c:crosses val="autoZero"/>
        <c:crossBetween val="between"/>
        <c:majorUnit val="110"/>
        <c:minorUnit val="55"/>
      </c:valAx>
      <c:valAx>
        <c:axId val="350912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ysDash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ru-RU" sz="1100" b="0" i="0" u="none" strike="noStrike">
                    <a:solidFill>
                      <a:srgbClr val="000000"/>
                    </a:solidFill>
                    <a:latin typeface="Arial"/>
                  </a:rPr>
                  <a:t>β эф</a:t>
                </a:r>
              </a:p>
            </c:rich>
          </c:tx>
          <c:layout/>
          <c:overlay val="1"/>
        </c:title>
        <c:numFmt formatCode="0.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35068544"/>
        <c:crosses val="autoZero"/>
        <c:crossBetween val="between"/>
        <c:majorUnit val="2"/>
        <c:minorUnit val="1"/>
      </c:valAx>
      <c:spPr>
        <a:gradFill flip="none" rotWithShape="1">
          <a:gsLst>
            <a:gs pos="0">
              <a:schemeClr val="accent3">
                <a:lumOff val="44000"/>
              </a:schemeClr>
            </a:gs>
            <a:gs pos="100000">
              <a:srgbClr val="CCFFCC"/>
            </a:gs>
          </a:gsLst>
          <a:lin ang="5400000" scaled="0"/>
        </a:gra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chemeClr val="accent3">
        <a:lumOff val="44000"/>
      </a:schemeClr>
    </a:solidFill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5.8245406824147007E-2"/>
                  <c:y val="-0.107075313502478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Нефть</a:t>
                    </a:r>
                  </a:p>
                  <a:p>
                    <a:r>
                      <a:rPr lang="en-US" dirty="0" smtClean="0"/>
                      <a:t>31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090080927384078"/>
                  <c:y val="6.56780402449693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Газ</a:t>
                    </a:r>
                  </a:p>
                  <a:p>
                    <a:r>
                      <a:rPr lang="en-US" dirty="0" smtClean="0"/>
                      <a:t>21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26662292213536"/>
                  <c:y val="0.15430628463108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Уголь</a:t>
                    </a:r>
                  </a:p>
                  <a:p>
                    <a:r>
                      <a:rPr lang="en-US" dirty="0" smtClean="0"/>
                      <a:t>29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61898512685988E-2"/>
                  <c:y val="-2.070027704870228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U235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5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pPr>
                <a:solidFill>
                  <a:srgbClr val="FFCC99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84186351706079E-2"/>
                  <c:y val="-4.48111694371537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ВИЭ</a:t>
                    </a:r>
                  </a:p>
                  <a:p>
                    <a:r>
                      <a:rPr lang="en-US" dirty="0" smtClean="0"/>
                      <a:t>4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796846740902426"/>
                  <c:y val="-4.866662542545780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Биотопливо</a:t>
                    </a:r>
                    <a:endParaRPr lang="ru-RU" dirty="0" smtClean="0"/>
                  </a:p>
                  <a:p>
                    <a:r>
                      <a:rPr lang="en-US" dirty="0" smtClean="0"/>
                      <a:t>10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Лист1!$A$36:$A$41</c:f>
              <c:strCache>
                <c:ptCount val="6"/>
                <c:pt idx="0">
                  <c:v>Нефть</c:v>
                </c:pt>
                <c:pt idx="1">
                  <c:v>Газ</c:v>
                </c:pt>
                <c:pt idx="2">
                  <c:v>Уголь</c:v>
                </c:pt>
                <c:pt idx="3">
                  <c:v>U235</c:v>
                </c:pt>
                <c:pt idx="4">
                  <c:v>ВИЭ</c:v>
                </c:pt>
                <c:pt idx="5">
                  <c:v>Биотопливо</c:v>
                </c:pt>
              </c:strCache>
            </c:strRef>
          </c:cat>
          <c:val>
            <c:numRef>
              <c:f>Лист1!$B$36:$B$41</c:f>
              <c:numCache>
                <c:formatCode>General</c:formatCode>
                <c:ptCount val="6"/>
                <c:pt idx="0">
                  <c:v>31</c:v>
                </c:pt>
                <c:pt idx="1">
                  <c:v>21</c:v>
                </c:pt>
                <c:pt idx="2">
                  <c:v>29</c:v>
                </c:pt>
                <c:pt idx="3">
                  <c:v>5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2.2908611858749241E-2"/>
                  <c:y val="-9.0399238106755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Нефть</a:t>
                    </a:r>
                  </a:p>
                  <a:p>
                    <a:r>
                      <a:rPr lang="en-US" dirty="0" smtClean="0"/>
                      <a:t>3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43244994623265"/>
                  <c:y val="-9.4717011080709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Газ</a:t>
                    </a:r>
                  </a:p>
                  <a:p>
                    <a:r>
                      <a:rPr lang="en-US" dirty="0" smtClean="0"/>
                      <a:t>3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75394245293027"/>
                  <c:y val="6.793453613701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Уголь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380489938757674"/>
                  <c:y val="1.60848643919510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U235+U238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76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pPr>
                <a:solidFill>
                  <a:srgbClr val="FFCC99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159230096237974E-2"/>
                  <c:y val="-1.74114173228346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ВИЭ</a:t>
                    </a:r>
                  </a:p>
                  <a:p>
                    <a:r>
                      <a:rPr lang="en-US" dirty="0" smtClean="0"/>
                      <a:t>10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73489684665984E-2"/>
                  <c:y val="-5.8401737439091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Биотопливо</a:t>
                    </a:r>
                    <a:r>
                      <a:rPr lang="en-US" dirty="0" smtClean="0"/>
                      <a:t>3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Лист1!$A$45:$A$50</c:f>
              <c:strCache>
                <c:ptCount val="6"/>
                <c:pt idx="0">
                  <c:v>Нефть</c:v>
                </c:pt>
                <c:pt idx="1">
                  <c:v>Газ</c:v>
                </c:pt>
                <c:pt idx="2">
                  <c:v>Уголь</c:v>
                </c:pt>
                <c:pt idx="3">
                  <c:v>U235+U238</c:v>
                </c:pt>
                <c:pt idx="4">
                  <c:v>ВИЭ</c:v>
                </c:pt>
                <c:pt idx="5">
                  <c:v>Биотопливо</c:v>
                </c:pt>
              </c:strCache>
            </c:strRef>
          </c:cat>
          <c:val>
            <c:numRef>
              <c:f>Лист1!$B$45:$B$50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76</c:v>
                </c:pt>
                <c:pt idx="4">
                  <c:v>10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Verdana"/>
                <a:cs typeface="Arial" pitchFamily="34" charset="0"/>
              </a:defRPr>
            </a:pPr>
            <a:r>
              <a:rPr lang="ru-RU" sz="1600" b="1" i="0" u="none" strike="noStrike" baseline="0" dirty="0" smtClean="0">
                <a:effectLst/>
              </a:rPr>
              <a:t>Стоимость производства электроэнергии (</a:t>
            </a:r>
            <a:r>
              <a:rPr lang="en-US" sz="1600" b="1" i="0" u="none" strike="noStrike" baseline="0" dirty="0" smtClean="0">
                <a:effectLst/>
              </a:rPr>
              <a:t>LCOE)</a:t>
            </a:r>
            <a:r>
              <a:rPr lang="ru-RU" sz="1600" b="1" i="0" u="none" strike="noStrike" baseline="0" dirty="0" smtClean="0">
                <a:effectLst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разных типов новых электростанций, коп. 2015 г./кВт·ч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651325365025134"/>
          <c:y val="2.76333108049724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076721458570466E-2"/>
          <c:y val="0.14802065404475037"/>
          <c:w val="0.9385212309466382"/>
          <c:h val="0.6833046471600687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УДЗ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A3D97">
                  <a:lumMod val="40000"/>
                  <a:lumOff val="60000"/>
                </a:srgb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25400">
                <a:noFill/>
              </a:ln>
            </c:spPr>
          </c:dPt>
          <c:cat>
            <c:strRef>
              <c:f>Sheet1!$B$1:$H$1</c:f>
              <c:strCache>
                <c:ptCount val="7"/>
                <c:pt idx="0">
                  <c:v>ПГЭС</c:v>
                </c:pt>
                <c:pt idx="1">
                  <c:v>ВВЭР-ТОИ</c:v>
                </c:pt>
                <c:pt idx="2">
                  <c:v>ВБР-1200</c:v>
                </c:pt>
                <c:pt idx="3">
                  <c:v>ВЭС</c:v>
                </c:pt>
                <c:pt idx="4">
                  <c:v>ВЭС (с резервом ГТУ или накопитель)</c:v>
                </c:pt>
                <c:pt idx="5">
                  <c:v>СЭС</c:v>
                </c:pt>
                <c:pt idx="6">
                  <c:v>СЭС (с резервом ГТУ или накопитель)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>
                  <c:v>226</c:v>
                </c:pt>
                <c:pt idx="1">
                  <c:v>238</c:v>
                </c:pt>
                <c:pt idx="2">
                  <c:v>198</c:v>
                </c:pt>
                <c:pt idx="3">
                  <c:v>599</c:v>
                </c:pt>
                <c:pt idx="4">
                  <c:v>770</c:v>
                </c:pt>
                <c:pt idx="5">
                  <c:v>720</c:v>
                </c:pt>
                <c:pt idx="6">
                  <c:v>1005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A3D97">
                  <a:lumMod val="60000"/>
                  <a:lumOff val="40000"/>
                </a:srgb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cat>
            <c:strRef>
              <c:f>Sheet1!$B$1:$H$1</c:f>
              <c:strCache>
                <c:ptCount val="7"/>
                <c:pt idx="0">
                  <c:v>ПГЭС</c:v>
                </c:pt>
                <c:pt idx="1">
                  <c:v>ВВЭР-ТОИ</c:v>
                </c:pt>
                <c:pt idx="2">
                  <c:v>ВБР-1200</c:v>
                </c:pt>
                <c:pt idx="3">
                  <c:v>ВЭС</c:v>
                </c:pt>
                <c:pt idx="4">
                  <c:v>ВЭС (с резервом ГТУ или накопитель)</c:v>
                </c:pt>
                <c:pt idx="5">
                  <c:v>СЭС</c:v>
                </c:pt>
                <c:pt idx="6">
                  <c:v>СЭС (с резервом ГТУ или накопитель)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70</c:v>
                </c:pt>
                <c:pt idx="1">
                  <c:v>114</c:v>
                </c:pt>
                <c:pt idx="2">
                  <c:v>96</c:v>
                </c:pt>
                <c:pt idx="3">
                  <c:v>106</c:v>
                </c:pt>
                <c:pt idx="4">
                  <c:v>343</c:v>
                </c:pt>
                <c:pt idx="5">
                  <c:v>120</c:v>
                </c:pt>
                <c:pt idx="6">
                  <c:v>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90528"/>
        <c:axId val="35996416"/>
      </c:barChart>
      <c:catAx>
        <c:axId val="359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3599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964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35990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5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373" cy="339939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4" y="0"/>
            <a:ext cx="4301373" cy="339939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F58DB9F0-D4A4-44C0-A243-4D4274F4E4E4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44"/>
            <a:ext cx="4301373" cy="339938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4" y="6456644"/>
            <a:ext cx="4301373" cy="339938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50B6C9D1-BDBE-49CD-A093-DEA0751B0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9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</p:spPr>
        <p:txBody>
          <a:bodyPr lIns="92044" tIns="46022" rIns="92044" bIns="46022"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1323765" y="3228896"/>
            <a:ext cx="7280698" cy="3058954"/>
          </a:xfrm>
          <a:prstGeom prst="rect">
            <a:avLst/>
          </a:prstGeom>
        </p:spPr>
        <p:txBody>
          <a:bodyPr lIns="92044" tIns="46022" rIns="92044" bIns="4602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558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0888"/>
            <a:ext cx="5002213" cy="3752850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71626" y="9508033"/>
            <a:ext cx="2962715" cy="5004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2" rIns="92044" bIns="4602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2063" indent="-2931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72404" indent="-234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41366" indent="-234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10328" indent="-234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79289" indent="-234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8251" indent="-234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17212" indent="-234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86174" indent="-234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D0BBF-DB1E-4D04-A9B6-AAC7336122B4}" type="slidenum">
              <a:rPr lang="ru-RU" altLang="ru-RU" smtClean="0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1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None/>
              <a:defRPr sz="2000"/>
            </a:lvl1pPr>
            <a:lvl2pPr marL="0" indent="457200">
              <a:spcBef>
                <a:spcPts val="900"/>
              </a:spcBef>
              <a:buSzTx/>
              <a:buNone/>
              <a:defRPr sz="2000"/>
            </a:lvl2pPr>
            <a:lvl3pPr marL="0" indent="914400">
              <a:spcBef>
                <a:spcPts val="900"/>
              </a:spcBef>
              <a:buSzTx/>
              <a:buNone/>
              <a:defRPr sz="2000"/>
            </a:lvl3pPr>
            <a:lvl4pPr marL="0" indent="1371600">
              <a:spcBef>
                <a:spcPts val="900"/>
              </a:spcBef>
              <a:buSzTx/>
              <a:buNone/>
              <a:defRPr sz="2000"/>
            </a:lvl4pPr>
            <a:lvl5pPr marL="0" indent="1828800">
              <a:spcBef>
                <a:spcPts val="9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468312" y="1125537"/>
            <a:ext cx="4135439" cy="5148264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1300"/>
              </a:spcBef>
              <a:buBlip>
                <a:blip r:embed="rId4"/>
              </a:buBlip>
              <a:defRPr sz="2800"/>
            </a:lvl1pPr>
            <a:lvl2pPr marL="389996" indent="-207433">
              <a:spcBef>
                <a:spcPts val="1300"/>
              </a:spcBef>
              <a:buBlip>
                <a:blip r:embed="rId5"/>
              </a:buBlip>
              <a:defRPr sz="2800"/>
            </a:lvl2pPr>
            <a:lvl3pPr marL="1269365" indent="-375603">
              <a:spcBef>
                <a:spcPts val="1300"/>
              </a:spcBef>
              <a:buBlip>
                <a:blip r:embed="rId5"/>
              </a:buBlip>
              <a:defRPr sz="2800"/>
            </a:lvl3pPr>
            <a:lvl4pPr marL="1792288" indent="-355600">
              <a:spcBef>
                <a:spcPts val="1300"/>
              </a:spcBef>
              <a:defRPr sz="2800"/>
            </a:lvl4pPr>
            <a:lvl5pPr marL="2200275" indent="-355600">
              <a:spcBef>
                <a:spcPts val="13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None/>
              <a:defRPr sz="2400" b="1"/>
            </a:lvl1pPr>
            <a:lvl2pPr marL="0" indent="457200">
              <a:spcBef>
                <a:spcPts val="1100"/>
              </a:spcBef>
              <a:buSzTx/>
              <a:buNone/>
              <a:defRPr sz="2400" b="1"/>
            </a:lvl2pPr>
            <a:lvl3pPr marL="0" indent="914400">
              <a:spcBef>
                <a:spcPts val="1100"/>
              </a:spcBef>
              <a:buSzTx/>
              <a:buNone/>
              <a:defRPr sz="2400" b="1"/>
            </a:lvl3pPr>
            <a:lvl4pPr marL="0" indent="1371600">
              <a:spcBef>
                <a:spcPts val="1100"/>
              </a:spcBef>
              <a:buSzTx/>
              <a:buNone/>
              <a:defRPr sz="2400" b="1"/>
            </a:lvl4pPr>
            <a:lvl5pPr marL="0" indent="1828800">
              <a:spcBef>
                <a:spcPts val="11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buBlip>
                <a:blip r:embed="rId4"/>
              </a:buBlip>
              <a:defRPr sz="3200"/>
            </a:lvl1pPr>
            <a:lvl2pPr>
              <a:spcBef>
                <a:spcPts val="1500"/>
              </a:spcBef>
              <a:buBlip>
                <a:blip r:embed="rId5"/>
              </a:buBlip>
              <a:defRPr sz="3200"/>
            </a:lvl2pPr>
            <a:lvl3pPr marL="1251479" indent="-357717">
              <a:spcBef>
                <a:spcPts val="1500"/>
              </a:spcBef>
              <a:buBlip>
                <a:blip r:embed="rId5"/>
              </a:buBlip>
              <a:defRPr sz="3200"/>
            </a:lvl3pPr>
            <a:lvl4pPr marL="1802448" indent="-365760">
              <a:spcBef>
                <a:spcPts val="1500"/>
              </a:spcBef>
              <a:defRPr sz="3200"/>
            </a:lvl4pPr>
            <a:lvl5pPr marL="2210435" indent="-365760">
              <a:spcBef>
                <a:spcPts val="15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92" name="Shape 19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468312" y="0"/>
            <a:ext cx="6167439" cy="6273800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half" idx="1"/>
          </p:nvPr>
        </p:nvSpPr>
        <p:spPr>
          <a:xfrm>
            <a:off x="468312" y="1125537"/>
            <a:ext cx="4135439" cy="5148264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468312" y="1125537"/>
            <a:ext cx="4135439" cy="5148264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1300"/>
              </a:spcBef>
              <a:buBlip>
                <a:blip r:embed="rId2"/>
              </a:buBlip>
              <a:defRPr sz="2800"/>
            </a:lvl1pPr>
            <a:lvl2pPr marL="389996" indent="-207433">
              <a:spcBef>
                <a:spcPts val="1300"/>
              </a:spcBef>
              <a:buBlip>
                <a:blip r:embed="rId3"/>
              </a:buBlip>
              <a:defRPr sz="2800"/>
            </a:lvl2pPr>
            <a:lvl3pPr marL="1269365" indent="-375603">
              <a:spcBef>
                <a:spcPts val="1300"/>
              </a:spcBef>
              <a:buBlip>
                <a:blip r:embed="rId3"/>
              </a:buBlip>
              <a:defRPr sz="2800"/>
            </a:lvl3pPr>
            <a:lvl4pPr marL="1792288" indent="-355600">
              <a:spcBef>
                <a:spcPts val="1300"/>
              </a:spcBef>
              <a:defRPr sz="2800"/>
            </a:lvl4pPr>
            <a:lvl5pPr marL="2200275" indent="-355600">
              <a:spcBef>
                <a:spcPts val="13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4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850" y="293688"/>
            <a:ext cx="1674816" cy="148113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612775" y="2145506"/>
            <a:ext cx="8280400" cy="1103315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t>Текст заголовка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612775" y="3248817"/>
            <a:ext cx="3743325" cy="72072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SzTx/>
              <a:buNone/>
              <a:defRPr sz="1400" b="1">
                <a:solidFill>
                  <a:srgbClr val="808080"/>
                </a:solidFill>
              </a:defRPr>
            </a:lvl1pPr>
            <a:lvl2pPr marL="360363" indent="-177800">
              <a:spcBef>
                <a:spcPts val="600"/>
              </a:spcBef>
              <a:buBlip>
                <a:blip r:embed="rId4"/>
              </a:buBlip>
              <a:defRPr sz="1400" b="1">
                <a:solidFill>
                  <a:srgbClr val="808080"/>
                </a:solidFill>
              </a:defRPr>
            </a:lvl2pPr>
            <a:lvl3pPr marL="1064490" indent="-170728">
              <a:spcBef>
                <a:spcPts val="600"/>
              </a:spcBef>
              <a:buBlip>
                <a:blip r:embed="rId4"/>
              </a:buBlip>
              <a:defRPr sz="1400" b="1">
                <a:solidFill>
                  <a:srgbClr val="808080"/>
                </a:solidFill>
              </a:defRPr>
            </a:lvl3pPr>
            <a:lvl4pPr marL="1596707" indent="-160019">
              <a:spcBef>
                <a:spcPts val="600"/>
              </a:spcBef>
              <a:defRPr sz="1400" b="1">
                <a:solidFill>
                  <a:srgbClr val="808080"/>
                </a:solidFill>
              </a:defRPr>
            </a:lvl4pPr>
            <a:lvl5pPr marL="2004693" indent="-160018">
              <a:spcBef>
                <a:spcPts val="600"/>
              </a:spcBef>
              <a:defRPr sz="1400" b="1">
                <a:solidFill>
                  <a:srgbClr val="80808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1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5" cy="78581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68312" y="0"/>
            <a:ext cx="8207376" cy="10588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8576656" y="6476806"/>
            <a:ext cx="323479" cy="321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5" cy="7858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360363" indent="-177800">
              <a:spcBef>
                <a:spcPts val="600"/>
              </a:spcBef>
              <a:buBlip>
                <a:blip r:embed="rId4"/>
              </a:buBlip>
              <a:defRPr sz="1400"/>
            </a:lvl2pPr>
            <a:lvl3pPr marL="1064490" indent="-170728">
              <a:spcBef>
                <a:spcPts val="600"/>
              </a:spcBef>
              <a:buBlip>
                <a:blip r:embed="rId4"/>
              </a:buBlip>
              <a:defRPr sz="1400"/>
            </a:lvl3pPr>
            <a:lvl4pPr marL="1596707" indent="-160019">
              <a:spcBef>
                <a:spcPts val="600"/>
              </a:spcBef>
              <a:defRPr sz="1400"/>
            </a:lvl4pPr>
            <a:lvl5pPr marL="2004693" indent="-160018">
              <a:spcBef>
                <a:spcPts val="600"/>
              </a:spcBef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8411556" y="6476806"/>
            <a:ext cx="323479" cy="321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1796-8560-4802-85AB-2FA0DBD2FE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56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04E0-5037-48B1-B379-A2F354674DF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1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5B66-8ABD-454D-8A53-3B6CCD79C4B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2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6CE9-5C37-4090-99C7-D19546ADD4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46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8B61A-BA80-4893-9749-6B4A5555AB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7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8ED2-C2E9-4702-91E0-DE0C143F624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73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B0C5-388B-43D7-8BD7-BEE758874B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None/>
              <a:defRPr sz="2400" b="1"/>
            </a:lvl1pPr>
            <a:lvl2pPr marL="0" indent="457200">
              <a:spcBef>
                <a:spcPts val="1100"/>
              </a:spcBef>
              <a:buSzTx/>
              <a:buNone/>
              <a:defRPr sz="2400" b="1"/>
            </a:lvl2pPr>
            <a:lvl3pPr marL="0" indent="914400">
              <a:spcBef>
                <a:spcPts val="1100"/>
              </a:spcBef>
              <a:buSzTx/>
              <a:buNone/>
              <a:defRPr sz="2400" b="1"/>
            </a:lvl3pPr>
            <a:lvl4pPr marL="0" indent="1371600">
              <a:spcBef>
                <a:spcPts val="1100"/>
              </a:spcBef>
              <a:buSzTx/>
              <a:buNone/>
              <a:defRPr sz="2400" b="1"/>
            </a:lvl4pPr>
            <a:lvl5pPr marL="0" indent="1828800">
              <a:spcBef>
                <a:spcPts val="11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DA59-5D07-49E5-9478-540EB2ECEA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74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E1AB-CD4E-461F-AF22-42394048560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65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07EE-C4F7-491C-B598-E66645EB56E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60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2324-2A27-47D6-B357-3297D3B7DA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0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cs typeface="Arial" charset="0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i="1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cs typeface="Arial" charset="0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i="1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C7BE-B819-4B69-B9E9-3C770B8642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4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293690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7" y="218122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8" y="3284541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899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57E9-8631-4B11-AC95-1E997F49625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72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2" indent="0">
              <a:buNone/>
              <a:defRPr sz="1400"/>
            </a:lvl4pPr>
            <a:lvl5pPr marL="1828681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10B1-1276-4580-BBB0-F43BE7C5D60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584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0EE6-C03B-459B-B8E6-49FDD90CC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784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8B36-F671-4541-8C53-7567F9F9129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344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798D-E909-4F37-B2E8-C4E82E602A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442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04E1-1A60-4C7B-9A25-2674437BCB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964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2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F1A8-0FBE-4BC8-9F35-6825BF81448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530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0" indent="0">
              <a:buNone/>
              <a:defRPr sz="2400"/>
            </a:lvl3pPr>
            <a:lvl4pPr marL="1371512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2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449B-960C-4308-84EC-B5DA0B8CD2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739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52E5-BC9E-4891-9B1B-443CC5D447B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78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1BB6-F0F4-4685-ACEC-30A9335AD7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1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buBlip>
                <a:blip r:embed="rId2"/>
              </a:buBlip>
              <a:defRPr sz="3200"/>
            </a:lvl1pPr>
            <a:lvl2pPr>
              <a:spcBef>
                <a:spcPts val="1500"/>
              </a:spcBef>
              <a:buBlip>
                <a:blip r:embed="rId3"/>
              </a:buBlip>
              <a:defRPr sz="3200"/>
            </a:lvl2pPr>
            <a:lvl3pPr marL="1251479" indent="-357717">
              <a:spcBef>
                <a:spcPts val="1500"/>
              </a:spcBef>
              <a:buBlip>
                <a:blip r:embed="rId3"/>
              </a:buBlip>
              <a:defRPr sz="3200"/>
            </a:lvl3pPr>
            <a:lvl4pPr marL="1802448" indent="-365760">
              <a:spcBef>
                <a:spcPts val="1500"/>
              </a:spcBef>
              <a:defRPr sz="3200"/>
            </a:lvl4pPr>
            <a:lvl5pPr marL="2210435" indent="-365760">
              <a:spcBef>
                <a:spcPts val="15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788150" y="0"/>
            <a:ext cx="2105025" cy="6273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68312" y="0"/>
            <a:ext cx="6167439" cy="6273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6.png" descr="ujkm,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5763" y="106362"/>
            <a:ext cx="887413" cy="78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8411555" y="6476807"/>
            <a:ext cx="323479" cy="32106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00" b="1" i="0">
                <a:solidFill>
                  <a:srgbClr val="00327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ujkm,"/>
          <p:cNvPicPr>
            <a:picLocks noChangeAspect="1"/>
          </p:cNvPicPr>
          <p:nvPr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323850" y="293688"/>
            <a:ext cx="1674814" cy="14811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68312" y="0"/>
            <a:ext cx="7632701" cy="96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68312" y="1125537"/>
            <a:ext cx="8424863" cy="5148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26"/>
              </a:buBlip>
            </a:lvl1pPr>
            <a:lvl2pPr>
              <a:buBlip>
                <a:blip r:embed="rId27"/>
              </a:buBlip>
            </a:lvl2pPr>
            <a:lvl3pPr>
              <a:buBlip>
                <a:blip r:embed="rId27"/>
              </a:buBlip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i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327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975" marR="0" indent="-180975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26"/>
        </a:buBlip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1pPr>
      <a:lvl2pPr marL="385763" marR="0" indent="-203200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27"/>
        </a:buBlip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2pPr>
      <a:lvl3pPr marL="1088880" marR="0" indent="-195118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27"/>
        </a:buBlip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3pPr>
      <a:lvl4pPr marL="1619568" marR="0" indent="-182880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4pPr>
      <a:lvl5pPr marL="2027554" marR="0" indent="-182879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5pPr>
      <a:lvl6pPr marL="2484754" marR="0" indent="-182879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6pPr>
      <a:lvl7pPr marL="2941954" marR="0" indent="-182879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7pPr>
      <a:lvl8pPr marL="3399154" marR="0" indent="-182879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8pPr>
      <a:lvl9pPr marL="3856354" marR="0" indent="-182879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1414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i="0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8758E88-DF0E-4742-AD77-04605041963A}" type="slidenum">
              <a:rPr lang="ru-RU" kern="1200">
                <a:solidFill>
                  <a:srgbClr val="003274"/>
                </a:solidFill>
                <a:ea typeface="+mn-ea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3274"/>
              </a:solidFill>
              <a:ea typeface="+mn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317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9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684CDB0-9BE2-4BDC-8C12-CE1D8FE57777}" type="slidenum">
              <a:rPr lang="ru-RU" kern="1200">
                <a:solidFill>
                  <a:srgbClr val="003274"/>
                </a:solidFill>
                <a:ea typeface="+mn-ea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3274"/>
              </a:solidFill>
              <a:ea typeface="+mn-ea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32773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71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4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51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81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63" indent="-18096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40" indent="-17778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74" indent="-268271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180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141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31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48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65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822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80400" cy="1872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/>
            </a:lvl1pPr>
          </a:lstStyle>
          <a:p>
            <a:pPr algn="ctr"/>
            <a:r>
              <a:rPr lang="ru-RU" sz="2400" dirty="0" smtClean="0"/>
              <a:t>Новая платформа ядерной энергетики </a:t>
            </a:r>
            <a:br>
              <a:rPr lang="ru-RU" sz="2400" dirty="0" smtClean="0"/>
            </a:br>
            <a:r>
              <a:rPr lang="ru-RU" sz="2400" dirty="0" smtClean="0"/>
              <a:t>с замкнутым ЯТЦ на базе </a:t>
            </a:r>
            <a:br>
              <a:rPr lang="ru-RU" sz="2400" dirty="0" smtClean="0"/>
            </a:br>
            <a:r>
              <a:rPr lang="ru-RU" sz="2400" dirty="0" smtClean="0"/>
              <a:t>реакторов на быстрых нейтронах</a:t>
            </a:r>
            <a:endParaRPr lang="ru-RU" sz="2400" dirty="0"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251520" y="4149080"/>
            <a:ext cx="5101797" cy="19403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1300"/>
            </a:pPr>
            <a:r>
              <a:rPr dirty="0" smtClean="0">
                <a:solidFill>
                  <a:schemeClr val="accent2">
                    <a:lumMod val="75000"/>
                  </a:schemeClr>
                </a:solidFill>
              </a:rPr>
              <a:t>Е.О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</a:rPr>
              <a:t>Адамов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председатель НТС Госкорпорации «Росатом» по новой технологической платформе ядерной энергетики, научный руководитель проектного направления «ПРОРЫВ»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300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300"/>
            </a:pPr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300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25 октября 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</a:rPr>
              <a:t>201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 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8" y="428604"/>
            <a:ext cx="71438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414142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СОВЕТ ПО ПРИОРИТЕТНОМУ НАПРАВЛЕНИЮ СТРАТЕГИИ </a:t>
            </a:r>
            <a:r>
              <a:rPr lang="ru-RU" sz="2000" b="1" dirty="0" smtClean="0"/>
              <a:t>НТР РФ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414142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dirty="0" smtClean="0">
                <a:solidFill>
                  <a:schemeClr val="accent2">
                    <a:lumMod val="50000"/>
                  </a:schemeClr>
                </a:solidFill>
              </a:rPr>
              <a:t>«П</a:t>
            </a:r>
            <a:r>
              <a:rPr lang="ru-RU" sz="2400" cap="none" dirty="0" err="1" smtClean="0">
                <a:solidFill>
                  <a:schemeClr val="accent2">
                    <a:lumMod val="50000"/>
                  </a:schemeClr>
                </a:solidFill>
              </a:rPr>
              <a:t>рорыв</a:t>
            </a:r>
            <a:r>
              <a:rPr sz="2400" dirty="0" smtClean="0">
                <a:solidFill>
                  <a:schemeClr val="accent2">
                    <a:lumMod val="50000"/>
                  </a:schemeClr>
                </a:solidFill>
              </a:rPr>
              <a:t>»: 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</a:rPr>
              <a:t>решение проблем безопасности и ОЯТ</a:t>
            </a:r>
            <a:endParaRPr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79512" y="980728"/>
            <a:ext cx="8674342" cy="52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>
            <a:lvl1pPr>
              <a:defRPr sz="1600" b="1"/>
            </a:lvl1pPr>
          </a:lstStyle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Интегральная конструкция РУ  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позволяет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> локализовать течи теплоносителя в объёме корпуса РУ и исключить осушение активной зоны. Это исключает аварии, требующие эвакуации населения.</a:t>
            </a:r>
            <a:endParaRPr lang="ru-RU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808815" y="4528114"/>
            <a:ext cx="727823" cy="36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996" tIns="44996" rIns="44996" bIns="44996">
            <a:spAutoFit/>
          </a:bodyPr>
          <a:lstStyle>
            <a:lvl1pPr>
              <a:spcBef>
                <a:spcPts val="300"/>
              </a:spcBef>
              <a:tabLst>
                <a:tab pos="215900" algn="l"/>
                <a:tab pos="444500" algn="l"/>
                <a:tab pos="673100" algn="l"/>
                <a:tab pos="901700" algn="l"/>
                <a:tab pos="1117600" algn="l"/>
                <a:tab pos="1346200" algn="l"/>
                <a:tab pos="1574800" algn="l"/>
                <a:tab pos="1803400" algn="l"/>
                <a:tab pos="2032000" algn="l"/>
                <a:tab pos="2247900" algn="l"/>
                <a:tab pos="2476500" algn="l"/>
                <a:tab pos="2705100" algn="l"/>
                <a:tab pos="2933700" algn="l"/>
                <a:tab pos="3162300" algn="l"/>
                <a:tab pos="3378200" algn="l"/>
                <a:tab pos="3606800" algn="l"/>
                <a:tab pos="3835400" algn="l"/>
                <a:tab pos="4064000" algn="l"/>
                <a:tab pos="4292600" algn="l"/>
                <a:tab pos="4508500" algn="l"/>
              </a:tabLst>
              <a:defRPr b="1">
                <a:solidFill>
                  <a:srgbClr val="000000"/>
                </a:solidFill>
              </a:defRPr>
            </a:lvl1pPr>
          </a:lstStyle>
          <a:p>
            <a:endParaRPr b="0" dirty="0"/>
          </a:p>
        </p:txBody>
      </p:sp>
      <p:sp>
        <p:nvSpPr>
          <p:cNvPr id="327" name="Shape 327"/>
          <p:cNvSpPr/>
          <p:nvPr/>
        </p:nvSpPr>
        <p:spPr>
          <a:xfrm>
            <a:off x="1597898" y="4527438"/>
            <a:ext cx="597838" cy="36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996" tIns="44996" rIns="44996" bIns="44996">
            <a:spAutoFit/>
          </a:bodyPr>
          <a:lstStyle>
            <a:lvl1pPr>
              <a:spcBef>
                <a:spcPts val="300"/>
              </a:spcBef>
              <a:tabLst>
                <a:tab pos="215900" algn="l"/>
                <a:tab pos="444500" algn="l"/>
                <a:tab pos="673100" algn="l"/>
                <a:tab pos="901700" algn="l"/>
                <a:tab pos="1117600" algn="l"/>
                <a:tab pos="1346200" algn="l"/>
                <a:tab pos="1574800" algn="l"/>
                <a:tab pos="1803400" algn="l"/>
                <a:tab pos="2032000" algn="l"/>
                <a:tab pos="2247900" algn="l"/>
                <a:tab pos="2476500" algn="l"/>
                <a:tab pos="2705100" algn="l"/>
                <a:tab pos="2933700" algn="l"/>
                <a:tab pos="3162300" algn="l"/>
                <a:tab pos="3378200" algn="l"/>
                <a:tab pos="3606800" algn="l"/>
                <a:tab pos="3835400" algn="l"/>
                <a:tab pos="4064000" algn="l"/>
                <a:tab pos="4292600" algn="l"/>
                <a:tab pos="4508500" algn="l"/>
              </a:tabLst>
              <a:defRPr b="1">
                <a:solidFill>
                  <a:srgbClr val="000000"/>
                </a:solidFill>
              </a:defRPr>
            </a:lvl1pPr>
          </a:lstStyle>
          <a:p>
            <a:endParaRPr b="0" dirty="0"/>
          </a:p>
        </p:txBody>
      </p:sp>
      <p:graphicFrame>
        <p:nvGraphicFramePr>
          <p:cNvPr id="329" name="Chart 329"/>
          <p:cNvGraphicFramePr/>
          <p:nvPr/>
        </p:nvGraphicFramePr>
        <p:xfrm>
          <a:off x="3347864" y="1916834"/>
          <a:ext cx="432048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012161" y="2132858"/>
            <a:ext cx="1692424" cy="1026980"/>
            <a:chOff x="6012160" y="2132856"/>
            <a:chExt cx="1692424" cy="1026980"/>
          </a:xfrm>
        </p:grpSpPr>
        <p:sp>
          <p:nvSpPr>
            <p:cNvPr id="330" name="Shape 330"/>
            <p:cNvSpPr/>
            <p:nvPr/>
          </p:nvSpPr>
          <p:spPr>
            <a:xfrm>
              <a:off x="6516216" y="2924944"/>
              <a:ext cx="1188368" cy="234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 sz="1000" b="1" i="1">
                  <a:solidFill>
                    <a:srgbClr val="000000"/>
                  </a:solidFill>
                </a:defRPr>
              </a:lvl1pPr>
            </a:lstStyle>
            <a:p>
              <a:r>
                <a:rPr lang="ru-RU" dirty="0" smtClean="0"/>
                <a:t>БН</a:t>
              </a:r>
              <a:r>
                <a:rPr dirty="0" smtClean="0"/>
                <a:t>-1200-</a:t>
              </a:r>
              <a:r>
                <a:rPr lang="ru-RU" dirty="0" smtClean="0"/>
                <a:t>СНУП</a:t>
              </a:r>
              <a:endParaRPr dirty="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12160" y="2492896"/>
              <a:ext cx="1071570" cy="1676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/>
            <a:p>
              <a:pPr>
                <a:defRPr sz="1000" b="1" i="1">
                  <a:solidFill>
                    <a:srgbClr val="000000"/>
                  </a:solidFill>
                </a:defRPr>
              </a:pPr>
              <a:r>
                <a:rPr lang="ru-RU" dirty="0" smtClean="0"/>
                <a:t>БН</a:t>
              </a:r>
              <a:r>
                <a:rPr dirty="0" smtClean="0"/>
                <a:t>-1200-MO</a:t>
              </a:r>
              <a:r>
                <a:rPr lang="ru-RU" dirty="0" smtClean="0"/>
                <a:t>КС</a:t>
              </a:r>
              <a:endParaRPr dirty="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6516216" y="2132856"/>
              <a:ext cx="523617" cy="1676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 sz="1000" b="1" i="1">
                  <a:solidFill>
                    <a:srgbClr val="000000"/>
                  </a:solidFill>
                  <a:latin typeface="Arial Cyr"/>
                  <a:ea typeface="Arial Cyr"/>
                  <a:cs typeface="Arial Cyr"/>
                  <a:sym typeface="Arial Cyr"/>
                </a:defRPr>
              </a:lvl1pPr>
            </a:lstStyle>
            <a:p>
              <a:r>
                <a:rPr lang="ru-RU" dirty="0" smtClean="0"/>
                <a:t>БН</a:t>
              </a:r>
              <a:r>
                <a:rPr dirty="0" smtClean="0"/>
                <a:t>-800</a:t>
              </a:r>
              <a:endParaRPr dirty="0"/>
            </a:p>
          </p:txBody>
        </p:sp>
      </p:grpSp>
      <p:sp>
        <p:nvSpPr>
          <p:cNvPr id="334" name="Shape 334"/>
          <p:cNvSpPr/>
          <p:nvPr/>
        </p:nvSpPr>
        <p:spPr>
          <a:xfrm>
            <a:off x="3275856" y="1484785"/>
            <a:ext cx="5616624" cy="43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Равновесное плотное топливо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  исключение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реактивностных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аварий в РУ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3" descr="1"/>
          <p:cNvPicPr>
            <a:picLocks noChangeAspect="1" noChangeArrowheads="1"/>
          </p:cNvPicPr>
          <p:nvPr/>
        </p:nvPicPr>
        <p:blipFill>
          <a:blip r:embed="rId3" cstate="print"/>
          <a:srcRect b="-2054"/>
          <a:stretch>
            <a:fillRect/>
          </a:stretch>
        </p:blipFill>
        <p:spPr bwMode="auto">
          <a:xfrm>
            <a:off x="5004048" y="3501008"/>
            <a:ext cx="3955929" cy="295232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688" y="4149080"/>
            <a:ext cx="27354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55577" y="5229202"/>
            <a:ext cx="4104456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Радиационный баланс без учета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= 1)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и с учетом миграции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= 10)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нуклидов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 зависимости от времени длительной контролируемой выдержки долгоживущих высокоактивных отходов (ДВАО)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5076056" y="5157192"/>
            <a:ext cx="392013" cy="8761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073"/>
          <a:stretch>
            <a:fillRect/>
          </a:stretch>
        </p:blipFill>
        <p:spPr bwMode="auto">
          <a:xfrm>
            <a:off x="231490" y="1628800"/>
            <a:ext cx="254031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10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Параметры твэлов со СНУП топливом,</a:t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выгруженных ЭТВС БН-600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7505" y="1124746"/>
          <a:ext cx="8928990" cy="4986975"/>
        </p:xfrm>
        <a:graphic>
          <a:graphicData uri="http://schemas.openxmlformats.org/drawingml/2006/table">
            <a:tbl>
              <a:tblPr/>
              <a:tblGrid>
                <a:gridCol w="1368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92364">
                <a:tc>
                  <a:txBody>
                    <a:bodyPr/>
                    <a:lstStyle>
                      <a:lvl1pPr marL="889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КЭТВС-1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КЭТВС-2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КЭТВС-3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ЭТВС-4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ЭТВС-5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КЭТВС-6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КЭТВС-7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0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Максимальное выгорание топлива,%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3,9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7,5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30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Максимальная повреждающая доза, сна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659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Максимальная линейная мощность, кВт/м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30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Максимальная температура оболочки, </a:t>
                      </a:r>
                      <a:r>
                        <a:rPr kumimoji="0" lang="ru-RU" alt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676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671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3659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Размер твэла,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 оболочки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6,9х0,4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ЧС68-ИД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9,3х0,6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ЭК164-ИДхд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9,3х0,5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ЭП823-Ш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9,3х0,6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ЭК164-ИДхд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9,3х0,5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ЭП823-Ш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6,9х0,4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ЧС68-ИДхд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6,9х0,4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ЧС68-ИДхд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11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748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5"/>
            <a:ext cx="8136904" cy="648072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Потенциал энергоносителей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4"/>
            <a:ext cx="18472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8" rIns="91437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4"/>
            <a:ext cx="18472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8" rIns="91437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0" y="1844824"/>
          <a:ext cx="51480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3995936" y="2852937"/>
          <a:ext cx="514806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331641" y="1412776"/>
            <a:ext cx="1609730" cy="307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37" tIns="45718" rIns="91437" bIns="45718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 открытым ЯТЦ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0113" y="2204864"/>
            <a:ext cx="1693086" cy="307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37" tIns="45718" rIns="91437" bIns="45718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 замкнутым ЯТЦ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229201"/>
            <a:ext cx="2894504" cy="369328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en-US" dirty="0" smtClean="0"/>
              <a:t>IEA </a:t>
            </a:r>
            <a:r>
              <a:rPr lang="ru-RU" dirty="0" smtClean="0"/>
              <a:t>на 2014 г.</a:t>
            </a:r>
            <a:endParaRPr lang="ru-RU" dirty="0"/>
          </a:p>
        </p:txBody>
      </p:sp>
      <p:sp>
        <p:nvSpPr>
          <p:cNvPr id="11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9D11EB2-A774-2940-8ACB-DDA93A04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777485" cy="9620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Ресурсы ДМ для запуска двухкомпонентной ЯЭ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635896" y="1124744"/>
            <a:ext cx="5256584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Оценки требуемой мощности БР для утилизации ресурсов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539750" lvl="1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энергетический плутоний на складе ПО «Маяк» (40 т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4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ГВт БР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39750" lvl="1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весь накопленный ОЯТ ВВЭР в РФ (10 тыс. т ОЯТ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100 т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Pu)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-  порядка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10 ГВт БР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39750" lvl="1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экс-оружейный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(34 – 50 т)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3-5 ГВт БР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39750" lvl="1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контролируемые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Росатомом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запасы 600 ÷ 700 кт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ru-RU" sz="1400" baseline="-25000" dirty="0" err="1">
                <a:solidFill>
                  <a:schemeClr val="accent2">
                    <a:lumMod val="75000"/>
                  </a:schemeClr>
                </a:solidFill>
              </a:rPr>
              <a:t>прир</a:t>
            </a:r>
            <a:r>
              <a:rPr lang="en-US" sz="1400" baseline="-25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после сжигания в ВВЭР дают 600 ÷ 700 т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или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60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÷ 70 ГВт БР (предел)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существующем уровне накопления ОЯТ его масштаб не представляется критическим. На первом этапе внедрения ЗЯТЦ целесообразно использовать накопленные запасы энергетического и экс-оружейного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539750" lvl="1" indent="-2841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уже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 этапе 2030-2040 гг.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(4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ГВт БР)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это позволит в значительной (если не в полной) степени освободить склад ПО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«Маяк»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 исключить необходимость затрат на дальнейшее хранение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539750" lvl="1" indent="-2841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включение экс-оружейного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в ЗЯТЦ позволяет использовать его энергетический потенциал вместо замораживания в программе утилизации</a:t>
            </a:r>
          </a:p>
        </p:txBody>
      </p:sp>
      <p:sp>
        <p:nvSpPr>
          <p:cNvPr id="7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13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12" name="Picture 2" descr="http://medialenta.ru/media/images/0212m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674005" cy="1776018"/>
          </a:xfrm>
          <a:prstGeom prst="rect">
            <a:avLst/>
          </a:prstGeom>
          <a:noFill/>
        </p:spPr>
      </p:pic>
      <p:pic>
        <p:nvPicPr>
          <p:cNvPr id="13" name="Picture 8" descr="http://i.guim.co.uk/img/static/sys-images/Environment/Pix/pictures/2014/11/5/1415188051332/Aerial-view-of-Cattenom-n-010.jpg?w=620&amp;h=-&amp;s=a0a5dda9f5a4e909f9a36b733b3a5f2a"/>
          <p:cNvPicPr>
            <a:picLocks noChangeAspect="1" noChangeArrowheads="1"/>
          </p:cNvPicPr>
          <p:nvPr/>
        </p:nvPicPr>
        <p:blipFill rotWithShape="1">
          <a:blip r:embed="rId3" cstate="print"/>
          <a:srcRect b="8344"/>
          <a:stretch/>
        </p:blipFill>
        <p:spPr bwMode="auto">
          <a:xfrm>
            <a:off x="467544" y="2924944"/>
            <a:ext cx="2880318" cy="1584000"/>
          </a:xfrm>
          <a:prstGeom prst="rect">
            <a:avLst/>
          </a:prstGeom>
          <a:noFill/>
        </p:spPr>
      </p:pic>
      <p:pic>
        <p:nvPicPr>
          <p:cNvPr id="14" name="Picture 6" descr="http://www.dagestanpost.ru/wp-content/uploads/2015/08/the-environ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653136"/>
            <a:ext cx="1945887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400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921501" cy="962025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Конкурентоспособность ядерной энергетики (2035 г.)</a:t>
            </a: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14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98990"/>
              </p:ext>
            </p:extLst>
          </p:nvPr>
        </p:nvGraphicFramePr>
        <p:xfrm>
          <a:off x="395536" y="1124744"/>
          <a:ext cx="82309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99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Конкурентность проектных решений АЭС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1546"/>
            <a:ext cx="8712968" cy="527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15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2"/>
            <a:ext cx="8208912" cy="9620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Сравнительная конкурентоспособность </a:t>
            </a:r>
            <a:r>
              <a:rPr lang="ru-RU" alt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энерготехнологий</a:t>
            </a:r>
            <a:endParaRPr lang="ru-RU" alt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6965"/>
            <a:ext cx="4896544" cy="37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4" y="1052736"/>
            <a:ext cx="3311525" cy="25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36096" y="3717652"/>
            <a:ext cx="3456384" cy="10795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35998" tIns="45717" rIns="0" bIns="45717" anchor="ctr"/>
          <a:lstStyle/>
          <a:p>
            <a:pPr marL="179988" indent="-1799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b="1" kern="0" dirty="0">
                <a:solidFill>
                  <a:srgbClr val="002060"/>
                </a:solidFill>
              </a:rPr>
              <a:t>Снижение удельных КВЛ АЭС</a:t>
            </a:r>
            <a:r>
              <a:rPr lang="en-US" sz="1200" b="1" kern="0" dirty="0">
                <a:solidFill>
                  <a:srgbClr val="002060"/>
                </a:solidFill>
              </a:rPr>
              <a:t> </a:t>
            </a:r>
            <a:r>
              <a:rPr lang="ru-RU" sz="1200" b="1" kern="0" dirty="0">
                <a:solidFill>
                  <a:srgbClr val="002060"/>
                </a:solidFill>
              </a:rPr>
              <a:t>с БР по сравнению </a:t>
            </a:r>
            <a:r>
              <a:rPr lang="ru-RU" sz="1200" b="1" kern="0" dirty="0" smtClean="0">
                <a:solidFill>
                  <a:srgbClr val="002060"/>
                </a:solidFill>
              </a:rPr>
              <a:t>с АЭС с </a:t>
            </a:r>
            <a:r>
              <a:rPr lang="ru-RU" sz="1200" b="1" kern="0" dirty="0">
                <a:solidFill>
                  <a:schemeClr val="tx2">
                    <a:lumMod val="50000"/>
                  </a:schemeClr>
                </a:solidFill>
              </a:rPr>
              <a:t>ТР </a:t>
            </a:r>
            <a:r>
              <a:rPr lang="en-US" sz="1200" b="1" kern="0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ru-RU" sz="1200" b="1" kern="0" dirty="0" smtClean="0">
                <a:solidFill>
                  <a:schemeClr val="tx2">
                    <a:lumMod val="50000"/>
                  </a:schemeClr>
                </a:solidFill>
              </a:rPr>
              <a:t>20-30%*</a:t>
            </a:r>
            <a:endParaRPr lang="ru-RU" sz="12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179988" indent="-1799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b="1" kern="0" dirty="0">
                <a:solidFill>
                  <a:srgbClr val="002060"/>
                </a:solidFill>
              </a:rPr>
              <a:t>Снижение стоимости электроэнергии АЭС с БР</a:t>
            </a:r>
            <a:r>
              <a:rPr lang="en-US" sz="1200" b="1" kern="0" dirty="0">
                <a:solidFill>
                  <a:srgbClr val="002060"/>
                </a:solidFill>
              </a:rPr>
              <a:t> </a:t>
            </a:r>
            <a:r>
              <a:rPr lang="ru-RU" sz="1200" b="1" kern="0" dirty="0">
                <a:solidFill>
                  <a:srgbClr val="002060"/>
                </a:solidFill>
              </a:rPr>
              <a:t>по сравнению </a:t>
            </a:r>
            <a:r>
              <a:rPr lang="ru-RU" sz="1200" b="1" kern="0" dirty="0" smtClean="0">
                <a:solidFill>
                  <a:srgbClr val="002060"/>
                </a:solidFill>
              </a:rPr>
              <a:t>с АЭС с </a:t>
            </a:r>
            <a:r>
              <a:rPr lang="ru-RU" sz="1200" b="1" kern="0" dirty="0">
                <a:solidFill>
                  <a:srgbClr val="002060"/>
                </a:solidFill>
              </a:rPr>
              <a:t>ТР </a:t>
            </a:r>
            <a:r>
              <a:rPr lang="en-US" sz="1200" b="1" kern="0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ru-RU" sz="1200" b="1" kern="0" dirty="0" smtClean="0">
                <a:solidFill>
                  <a:schemeClr val="tx2">
                    <a:lumMod val="50000"/>
                  </a:schemeClr>
                </a:solidFill>
              </a:rPr>
              <a:t>15-25%</a:t>
            </a:r>
            <a:endParaRPr lang="ru-RU" sz="1200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51520" y="4868864"/>
            <a:ext cx="8727380" cy="20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342900" indent="-342900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6684" indent="-266684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АЭС с РУ ВВЭР-ТОИ конкурентоспособна только при консервативных ТЭП ПГУ</a:t>
            </a:r>
          </a:p>
          <a:p>
            <a:pPr marL="266684" indent="-266684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При улучшении ТЭП ПГУ (оптимальные значения по лучшим аналогам) АЭС с ВВЭР-ТОИ теряют конкурентоспособные позиции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снижение 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LCOE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для ПГУ может составить 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~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20%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alt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684" indent="-266684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Установленные требования к АЭС ПЭК с БР-1200 позволяют поддержать конкурентоспособность ядерной энергетики даже при оптимальных ТЭП ПГУ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8900" indent="-889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* КВЛ в сооружение АЭС с ТР приняты согласно «Сценарным условиям и допущениям на 2016-2028 гг. </a:t>
            </a:r>
            <a:b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при инвестиционном планировании капитальных вложений» (</a:t>
            </a:r>
            <a:r>
              <a:rPr lang="ru-RU" altLang="ru-RU" sz="1200" b="1" dirty="0" err="1" smtClean="0">
                <a:solidFill>
                  <a:schemeClr val="accent6">
                    <a:lumMod val="75000"/>
                  </a:schemeClr>
                </a:solidFill>
              </a:rPr>
              <a:t>Госкорпорация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«Росатом», 2016 г.)</a:t>
            </a:r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16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49493" cy="701379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NPV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ОДЭК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ПЭК,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млрд. руб.,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ru-RU" sz="2400" baseline="-25000" dirty="0">
                <a:solidFill>
                  <a:schemeClr val="accent2">
                    <a:lumMod val="50000"/>
                  </a:schemeClr>
                </a:solidFill>
              </a:rPr>
              <a:t>ном. ср.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= 5%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112568"/>
          </a:xfrm>
          <a:prstGeom prst="rect">
            <a:avLst/>
          </a:prstGeom>
          <a:noFill/>
        </p:spPr>
      </p:pic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17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94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10588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Проект «ОДЭК». Общий вид площадки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2" name="image25.png" descr="C:\Users\KatalevichAM\Desktop\ПРОРЫВ\Проекты\4D-модель  ОДЭК\7. Отчетные материалы\Скриншоты площадки ОДЭК\Цвет-5.JPG"/>
          <p:cNvPicPr>
            <a:picLocks noChangeAspect="1"/>
          </p:cNvPicPr>
          <p:nvPr/>
        </p:nvPicPr>
        <p:blipFill>
          <a:blip r:embed="rId2" cstate="print">
            <a:extLst/>
          </a:blip>
          <a:srcRect b="7278"/>
          <a:stretch>
            <a:fillRect/>
          </a:stretch>
        </p:blipFill>
        <p:spPr>
          <a:xfrm>
            <a:off x="886602" y="3058750"/>
            <a:ext cx="7695174" cy="333676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179512" y="980728"/>
            <a:ext cx="5740166" cy="2292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/>
            </a:pPr>
            <a:r>
              <a:rPr lang="ru-RU" dirty="0" smtClean="0"/>
              <a:t>Четыре очереди строительства </a:t>
            </a:r>
          </a:p>
          <a:p>
            <a:pPr>
              <a:defRPr sz="1600" b="1"/>
            </a:pPr>
            <a:r>
              <a:rPr lang="ru-RU" dirty="0" smtClean="0"/>
              <a:t>и ввода в эксплуатацию ОДЭК:</a:t>
            </a:r>
          </a:p>
          <a:p>
            <a:pPr marL="228600" indent="-228600">
              <a:spcBef>
                <a:spcPts val="600"/>
              </a:spcBef>
              <a:buSzPct val="100000"/>
              <a:buChar char="•"/>
              <a:defRPr sz="1600">
                <a:solidFill>
                  <a:srgbClr val="A78000"/>
                </a:solidFill>
              </a:defRPr>
            </a:pPr>
            <a:r>
              <a:rPr lang="ru-RU" b="1" dirty="0" smtClean="0"/>
              <a:t>Здания и сооружения модуля фабрикации и пускового комплекса </a:t>
            </a:r>
            <a:r>
              <a:rPr lang="ru-RU" b="1" dirty="0" err="1" smtClean="0"/>
              <a:t>рефабрикации</a:t>
            </a:r>
            <a:r>
              <a:rPr lang="ru-RU" b="1" dirty="0" smtClean="0"/>
              <a:t> (I и IV очереди)</a:t>
            </a:r>
            <a:endParaRPr lang="ru-RU" b="1" dirty="0" smtClean="0">
              <a:solidFill>
                <a:srgbClr val="9A7300"/>
              </a:solidFill>
            </a:endParaRPr>
          </a:p>
          <a:p>
            <a:pPr marL="228600" indent="-228600">
              <a:spcBef>
                <a:spcPts val="600"/>
              </a:spcBef>
              <a:buSzPct val="100000"/>
              <a:buChar char="•"/>
              <a:defRPr sz="1600">
                <a:solidFill>
                  <a:srgbClr val="0745E6"/>
                </a:solidFill>
              </a:defRPr>
            </a:pPr>
            <a:r>
              <a:rPr lang="ru-RU" b="1" dirty="0" smtClean="0"/>
              <a:t>Здания и сооружения энергоблока с РУ БРЕСТ-ОД-300 (II очередь)</a:t>
            </a:r>
            <a:endParaRPr lang="ru-RU" b="1" dirty="0" smtClean="0">
              <a:solidFill>
                <a:srgbClr val="042784"/>
              </a:solidFill>
            </a:endParaRPr>
          </a:p>
          <a:p>
            <a:pPr marL="228600" indent="-228600">
              <a:spcBef>
                <a:spcPts val="600"/>
              </a:spcBef>
              <a:buSzPct val="100000"/>
              <a:buChar char="•"/>
              <a:defRPr sz="1600">
                <a:solidFill>
                  <a:srgbClr val="01A900"/>
                </a:solidFill>
              </a:defRPr>
            </a:pPr>
            <a:r>
              <a:rPr lang="ru-RU" b="1" dirty="0" smtClean="0"/>
              <a:t>Здания и сооружения модуля переработки (III очередь)</a:t>
            </a:r>
            <a:endParaRPr lang="ru-RU" b="1" dirty="0"/>
          </a:p>
        </p:txBody>
      </p:sp>
      <p:pic>
        <p:nvPicPr>
          <p:cNvPr id="354" name="image24.jpg" descr="C:\Users\KatalevichAM\Desktop\ПРОРЫВ\Проекты\4D-модель  ОДЭК\7. Отчетные материалы\Скриншоты площадки ОДЭК\Схема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03953" y="1039162"/>
            <a:ext cx="3180040" cy="26928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7485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Основные результаты на конец 2017 г.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сооружению ОДЭК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00108"/>
            <a:ext cx="6912768" cy="16368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Объём СМР по первой очереди выполнен на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51% стоимостью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3871,07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млн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руб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., 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всего стоимость СМР составляет 7 660,03 млн. руб. в соответствии с 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ПД</a:t>
            </a:r>
            <a:endParaRPr lang="ru-RU" sz="1300" b="1" kern="1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Поставлено оборудования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60% стоимостью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7288,31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млн.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руб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законтрактовано оборудования 76% стоимостью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9469,81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млн.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руб.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), 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всего стоимость 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оборудования 12455,49 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млн. руб. в соответствии с 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ПД</a:t>
            </a:r>
            <a:endParaRPr lang="ru-RU" sz="1300" b="1" kern="1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Стоимость ПИР составляет 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1375 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млн. руб. в соответствии с ПД  (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1270 </a:t>
            </a:r>
            <a:r>
              <a:rPr lang="ru-RU" sz="13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млн. руб. законтрактовано</a:t>
            </a:r>
            <a:r>
              <a:rPr lang="ru-RU" sz="13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).</a:t>
            </a:r>
            <a:endParaRPr lang="ru-RU" sz="1300" b="1" kern="1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 descr="IMG_58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19" y="3429000"/>
            <a:ext cx="5409076" cy="297326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46" y="4311633"/>
            <a:ext cx="3040918" cy="209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lh3.googleusercontent.com/JjcHpLv59FeUvjlOc0PjdeJqsfXo8QBCqFQIpVwp-w4eFz8vx9G-7UrNHx-WfgcRtG4A55c3mlmgqiWdBBBU-B49bAAkOFXVZjkOiz9WbQ8DuKP1QIKoVGGRkdGdXOxSVgJX_PwbCg=w607-h1009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881" y="1008187"/>
            <a:ext cx="1797264" cy="29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Одэк Прорыв Росатом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46" y="2664536"/>
            <a:ext cx="4697102" cy="1556552"/>
          </a:xfrm>
          <a:prstGeom prst="rect">
            <a:avLst/>
          </a:prstGeom>
          <a:noFill/>
        </p:spPr>
      </p:pic>
      <p:sp>
        <p:nvSpPr>
          <p:cNvPr id="9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19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Эволюция ядерных энергоблоков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2" y="1124744"/>
            <a:ext cx="8424863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США: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канальные уран-графитовые РУ, затем тяжеловодные - наработка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80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корпусные РУ АПЛ – крупное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электропроизводство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PWR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BWR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СССР: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промышленные ЭБ с канальными РУ – наработка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Pu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производство коммунального тепла и электричества – малая автономная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Билибинская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АЭС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крупное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электропроизводство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(РБМК)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РУ АПЛ – корпусные реакторы ВВЭР, базовая ветвь современной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ЯЭ – перспективная технология для АСММ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Исходные позиции – бридер в США 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EBR-1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– 1951 г.), первая атомная в СССР (1954 г.)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От бридера в США – через ЯЭ на тепловых нейтронах с открытым ЯТЦ – к замыканию ЯТЦ на РБН при </a:t>
            </a:r>
            <a:r>
              <a:rPr lang="ru-RU" sz="1800" b="1" dirty="0" smtClean="0">
                <a:solidFill>
                  <a:srgbClr val="FF0000"/>
                </a:solidFill>
              </a:rPr>
              <a:t>пока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лидирующей позиции РФ – новая технологическая платформа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873"/>
          <a:stretch>
            <a:fillRect/>
          </a:stretch>
        </p:blipFill>
        <p:spPr bwMode="auto">
          <a:xfrm>
            <a:off x="214282" y="0"/>
            <a:ext cx="8750206" cy="63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20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Стратегия КНР по переходу к ЗЯТЦ на базе БР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8" y="2503278"/>
            <a:ext cx="6203975" cy="382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6" y="977563"/>
            <a:ext cx="5256584" cy="32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21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5124" name="Picture 4" descr="https://banner2.kisspng.com/20180302/trq/kisspng-flag-of-china-national-flag-chinese-flag-5a992b057992e8.31453805151998746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1800200" cy="1840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04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323528" y="0"/>
            <a:ext cx="7777485" cy="9620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323529" y="1052736"/>
            <a:ext cx="8712968" cy="5220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Результаты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достигнутые за относительно небольшой период (5 лет)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рамках проекта «Прорыв»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подтвердили техническую и технологическую реализуемость базовых его положений и позволяют перейти к стадии практического освоения и переходу к новой технологической платформе ядерной энергетики в условиях ЗЯТЦ на рубеже 2030 г.</a:t>
            </a: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Реализация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разработанных проектных, конструкторских и технологических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решений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выполнение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намеченной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программы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НИОКР на ОДЭК (пуск первой очереди – 2020 год) позволяют с уверенностью ожидать появления прототипа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конкурентоспособного промышленного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энергокомплекса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(ПЭК)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способного работать в рамках двухкомпонентной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ядерной энергетики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к 2030 году.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Прообраз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ядерной энергетики будущего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сооружается на площадке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АО «СХК»,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объединяя усилия специалистов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Госкорпорации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Росатом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университетов и институтов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РАН</a:t>
            </a:r>
          </a:p>
          <a:p>
            <a:pPr>
              <a:spcBef>
                <a:spcPts val="1200"/>
              </a:spcBef>
            </a:pP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Госкорпорация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«Росатом» рассматривает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проект «Прорыв» как приоритетный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22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/>
        </p:nvSpPr>
        <p:spPr>
          <a:xfrm>
            <a:off x="239969" y="4272812"/>
            <a:ext cx="664898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 b="1">
                <a:solidFill>
                  <a:srgbClr val="808080"/>
                </a:solidFill>
              </a:defRPr>
            </a:pPr>
            <a:endParaRPr dirty="0"/>
          </a:p>
          <a:p>
            <a:pPr>
              <a:defRPr sz="1300" b="1">
                <a:solidFill>
                  <a:srgbClr val="808080"/>
                </a:solidFill>
              </a:defRPr>
            </a:pPr>
            <a:endParaRPr dirty="0"/>
          </a:p>
          <a:p>
            <a:pPr>
              <a:defRPr sz="1300" b="1">
                <a:solidFill>
                  <a:srgbClr val="808080"/>
                </a:solidFill>
              </a:defRPr>
            </a:pPr>
            <a:endParaRPr dirty="0"/>
          </a:p>
          <a:p>
            <a:pPr>
              <a:defRPr sz="1300" b="1">
                <a:solidFill>
                  <a:srgbClr val="808080"/>
                </a:solidFill>
              </a:defRPr>
            </a:pPr>
            <a:endParaRPr dirty="0"/>
          </a:p>
        </p:txBody>
      </p:sp>
      <p:sp>
        <p:nvSpPr>
          <p:cNvPr id="619" name="Shape 619"/>
          <p:cNvSpPr/>
          <p:nvPr/>
        </p:nvSpPr>
        <p:spPr>
          <a:xfrm>
            <a:off x="1619672" y="3429000"/>
            <a:ext cx="60154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cap="all">
                <a:solidFill>
                  <a:srgbClr val="004FB1"/>
                </a:solidFill>
              </a:defRPr>
            </a:lvl1pPr>
          </a:lstStyle>
          <a:p>
            <a:r>
              <a:rPr sz="36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5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23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7485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Колебания отношения к ЯЭ в США, СССР (РФ)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Ядерная энергетика – «бастард» оружейных программ. Отцы – Ферми (США) и Курчатов (СССР)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После 1961 г. сооружение НВАЭ заморожено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Обделённые органикой Англия и Франция строят АЭС опережающим образом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После аварии на ЧАЭС заморожены стройки АЭС с РУ РБМК</a:t>
            </a:r>
          </a:p>
          <a:p>
            <a:pPr lvl="0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Для СССР  с огромными запасами органики необходимость ЯЭ была не очевидной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Не очевидна она и сегодня, несмотря на: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19%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электропроизводства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в РФ и до 40%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электропроизводства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в некоторых энергосистемах европейский части страны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очевидную принадлежность к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безуглеродной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генерации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нечувствительность к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волатильности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цен на энергоносители (даже к колебаниям цен на уран)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лидерство в высокотехнологичном экспорте</a:t>
            </a: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 сдерживает развитие ЯЭ в РФ сегодня?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5537"/>
            <a:ext cx="8569647" cy="5148264"/>
          </a:xfrm>
        </p:spPr>
        <p:txBody>
          <a:bodyPr>
            <a:normAutofit/>
          </a:bodyPr>
          <a:lstStyle/>
          <a:p>
            <a:pPr lvl="1" indent="-38576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Вялое развитие экономики, соответственно и потребностей в энергообеспечении, а также избыток генерации</a:t>
            </a:r>
          </a:p>
          <a:p>
            <a:pPr lvl="1" indent="-38576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Запасы органики (угля, прежде всего) по-прежнему достаточны на сотни лет</a:t>
            </a:r>
          </a:p>
          <a:p>
            <a:pPr lvl="1" indent="-38576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Ментальные травмы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Три-Майл-Айленда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Чернобыля 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Фукусимы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– живы</a:t>
            </a:r>
          </a:p>
          <a:p>
            <a:pPr lvl="1" indent="-38576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Связь климатических изменений с техногенной деятельностью не очевидна</a:t>
            </a:r>
          </a:p>
          <a:p>
            <a:pPr lvl="1" indent="-385763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Конкурентоспособность ЯЭ поставлена под вопрос (ДПМ)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4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77788"/>
            <a:ext cx="7704857" cy="903287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Перспективы мировой энергетики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10236"/>
              </p:ext>
            </p:extLst>
          </p:nvPr>
        </p:nvGraphicFramePr>
        <p:xfrm>
          <a:off x="107503" y="1571612"/>
          <a:ext cx="8893652" cy="426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1656184"/>
                <a:gridCol w="2628799"/>
                <a:gridCol w="1512324"/>
              </a:tblGrid>
              <a:tr h="592331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Показатель</a:t>
                      </a:r>
                      <a:r>
                        <a:rPr lang="ru-RU" sz="1800" i="0" baseline="0" dirty="0" smtClean="0">
                          <a:solidFill>
                            <a:srgbClr val="3366CC"/>
                          </a:solidFill>
                        </a:rPr>
                        <a:t> сравнения</a:t>
                      </a:r>
                      <a:endParaRPr lang="ru-RU" sz="1800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2000 г.</a:t>
                      </a:r>
                      <a:endParaRPr lang="ru-RU" sz="1800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2016 г.</a:t>
                      </a:r>
                      <a:endParaRPr lang="ru-RU" sz="1800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2050 г.</a:t>
                      </a:r>
                      <a:endParaRPr lang="ru-RU" sz="1800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8416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3366CC"/>
                          </a:solidFill>
                        </a:rPr>
                        <a:t>1. Население Земли, млрд чел.</a:t>
                      </a:r>
                      <a:endParaRPr lang="ru-RU" sz="1800" b="1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7,5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+ 25%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9÷10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+ 25%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16">
                <a:tc gridSpan="4"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3366CC"/>
                          </a:solidFill>
                        </a:rPr>
                        <a:t>2. </a:t>
                      </a:r>
                      <a:r>
                        <a:rPr lang="ru-RU" sz="1800" b="1" i="0" kern="1200" dirty="0" smtClean="0">
                          <a:solidFill>
                            <a:srgbClr val="3366CC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 всех ЭС, ГВт (</a:t>
                      </a:r>
                      <a:r>
                        <a:rPr lang="ru-RU" sz="1800" b="0" i="0" kern="1200" dirty="0" smtClean="0">
                          <a:solidFill>
                            <a:srgbClr val="3366CC"/>
                          </a:solidFill>
                          <a:latin typeface="+mn-lt"/>
                          <a:ea typeface="+mn-ea"/>
                          <a:cs typeface="+mn-cs"/>
                        </a:rPr>
                        <a:t>кВт/чел</a:t>
                      </a:r>
                      <a:r>
                        <a:rPr lang="ru-RU" sz="1800" b="1" i="0" kern="1200" dirty="0" smtClean="0">
                          <a:solidFill>
                            <a:srgbClr val="33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416">
                <a:tc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3366CC"/>
                          </a:solidFill>
                        </a:rPr>
                        <a:t>- в мире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3400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0,56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6000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0,80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</a:rPr>
                        <a:t>/42%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800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~18000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</a:rPr>
                        <a:t>ГВт</a:t>
                      </a:r>
                      <a:endParaRPr lang="ru-RU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16">
                <a:tc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3366CC"/>
                          </a:solidFill>
                        </a:rPr>
                        <a:t>- в Европе</a:t>
                      </a:r>
                      <a:endParaRPr lang="ru-RU" sz="1800" i="0" dirty="0">
                        <a:solidFill>
                          <a:srgbClr val="3366CC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760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1,3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1050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1,75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</a:rPr>
                        <a:t>38/34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416">
                <a:tc gridSpan="4"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3366CC"/>
                          </a:solidFill>
                        </a:rPr>
                        <a:t>3. </a:t>
                      </a:r>
                      <a:r>
                        <a:rPr lang="ru-RU" sz="1800" b="1" i="0" kern="1200" dirty="0" smtClean="0">
                          <a:solidFill>
                            <a:srgbClr val="3366CC"/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 э/энергии, ТВт·ч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smtClean="0">
                          <a:solidFill>
                            <a:srgbClr val="3366CC"/>
                          </a:solidFill>
                          <a:latin typeface="+mn-lt"/>
                          <a:ea typeface="+mn-ea"/>
                          <a:cs typeface="+mn-cs"/>
                        </a:rPr>
                        <a:t>кВт·ч/чел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416">
                <a:tc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 - в мире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14720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2500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23000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3000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</a:rPr>
                        <a:t>56/20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ru-RU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416">
                <a:tc>
                  <a:txBody>
                    <a:bodyPr/>
                    <a:lstStyle/>
                    <a:p>
                      <a:pPr marL="0" marR="0" indent="0" algn="l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3366CC"/>
                          </a:solidFill>
                        </a:rPr>
                        <a:t> - в Европе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3220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5500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3570 (</a:t>
                      </a:r>
                      <a:r>
                        <a:rPr lang="ru-RU" sz="1800" i="0" dirty="0" smtClean="0">
                          <a:solidFill>
                            <a:srgbClr val="0066FF"/>
                          </a:solidFill>
                        </a:rPr>
                        <a:t>6000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↑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</a:rPr>
                        <a:t>11/9</a:t>
                      </a:r>
                      <a:r>
                        <a:rPr lang="en-US" sz="1400" b="0" i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730" y="1052736"/>
            <a:ext cx="519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Неизбежность роста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электропроизводства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864096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ea typeface="MS PGothic" pitchFamily="34" charset="-128"/>
              </a:rPr>
              <a:t>Ресурс </a:t>
            </a:r>
            <a:r>
              <a:rPr lang="ru-RU" b="1" dirty="0" err="1">
                <a:solidFill>
                  <a:srgbClr val="FFFFFF"/>
                </a:solidFill>
                <a:ea typeface="MS PGothic" pitchFamily="34" charset="-128"/>
              </a:rPr>
              <a:t>энергоисточников</a:t>
            </a:r>
            <a:r>
              <a:rPr lang="ru-RU" b="1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ru-RU" b="1" dirty="0" smtClean="0">
                <a:solidFill>
                  <a:srgbClr val="FFFFFF"/>
                </a:solidFill>
                <a:ea typeface="MS PGothic" pitchFamily="34" charset="-128"/>
              </a:rPr>
              <a:t>– </a:t>
            </a:r>
            <a:r>
              <a:rPr lang="ru-RU" b="1" dirty="0">
                <a:solidFill>
                  <a:srgbClr val="FFFFFF"/>
                </a:solidFill>
                <a:ea typeface="MS PGothic" pitchFamily="34" charset="-128"/>
              </a:rPr>
              <a:t>30÷60 лет и необходимость замещения</a:t>
            </a:r>
          </a:p>
        </p:txBody>
      </p:sp>
      <p:sp>
        <p:nvSpPr>
          <p:cNvPr id="9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3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1520" y="116632"/>
            <a:ext cx="7920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Последствия опоздания с решением проблем ядерной энергетики 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07950" y="1176422"/>
            <a:ext cx="417829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Глобальная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ЯЭ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находится в кризисном состоянии.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От максимума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в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общей выработке  в мире в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18%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в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начале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1990-х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,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на конец 2017 г. она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снизилась до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10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%.  Прогнозы признанных энергетических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организаций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указывают на вероятность дальнейшего снижения этой доли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до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уровня однозначных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цифр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блоков АЭС за 10 последних  лет примерно равен выводу из эксплуатации и  уступает по масштабам вводу мощностей альтернативной энергетики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ru-RU" altLang="ru-RU" sz="1600" dirty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</a:rPr>
              <a:t>Основным барьером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на пути развития современной ЯЭ, </a:t>
            </a:r>
            <a:r>
              <a:rPr lang="ru-RU" altLang="ru-RU" sz="1600" dirty="0">
                <a:solidFill>
                  <a:srgbClr val="0070C0"/>
                </a:solidFill>
                <a:ea typeface="ＭＳ Ｐゴシック" pitchFamily="34" charset="-128"/>
              </a:rPr>
              <a:t>является</a:t>
            </a:r>
            <a:r>
              <a:rPr lang="ru-RU" altLang="ru-RU" sz="1600" dirty="0">
                <a:solidFill>
                  <a:srgbClr val="003399"/>
                </a:solidFill>
                <a:ea typeface="ＭＳ Ｐゴシック" pitchFamily="34" charset="-128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</a:rPr>
              <a:t>конкурентоспособность</a:t>
            </a:r>
            <a:r>
              <a:rPr lang="ru-RU" altLang="ru-RU" sz="1600" dirty="0" smtClean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</a:rPr>
              <a:t>, </a:t>
            </a:r>
            <a:r>
              <a:rPr lang="ru-RU" altLang="ru-RU" sz="1600" dirty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</a:rPr>
              <a:t>которая упирается в </a:t>
            </a:r>
            <a:r>
              <a:rPr lang="ru-RU" altLang="ru-RU" sz="1600" dirty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</a:rPr>
              <a:t>проблему </a:t>
            </a:r>
            <a:r>
              <a:rPr lang="ru-RU" altLang="ru-RU" sz="1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34" charset="-128"/>
              </a:rPr>
              <a:t>безопасности</a:t>
            </a:r>
            <a:endParaRPr lang="ru-RU" altLang="ru-RU" sz="1600" dirty="0">
              <a:solidFill>
                <a:srgbClr val="FF0000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2844" y="5286388"/>
            <a:ext cx="8424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Попытки решить проблему безопасности путём создания дополнительных активных средств защиты  привели к </a:t>
            </a:r>
            <a:r>
              <a:rPr lang="ru-RU" altLang="ru-RU" b="1" dirty="0">
                <a:solidFill>
                  <a:srgbClr val="0070C0"/>
                </a:solidFill>
                <a:latin typeface="Arial Black" pitchFamily="34" charset="0"/>
                <a:ea typeface="ＭＳ Ｐゴシック" pitchFamily="34" charset="-128"/>
              </a:rPr>
              <a:t>снижению конкурентоспособности  ЯЭ</a:t>
            </a:r>
            <a:r>
              <a:rPr lang="ru-RU" altLang="ru-RU" b="1" dirty="0">
                <a:solidFill>
                  <a:srgbClr val="003399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в сравнении с органической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энергетикой и на грань конкурентоспособности с ВИЭ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994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858" y="1008063"/>
            <a:ext cx="4778637" cy="2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042" y="3284538"/>
            <a:ext cx="4212156" cy="19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66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rusnow.ru/wp-content/uploads/2016/01/%D0%BF%D1%80%D0%B8%D1%80%D0%BE%D0%B4%D0%BD%D1%8B%D0%B9-%D1%83%D1%80%D0%B0%D0%BD-%D1%84%D0%BE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2016224" cy="15626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7777485" cy="962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Проблемы ядерной энергетики и их решение в проекте «Прорыв»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932040" y="1255500"/>
            <a:ext cx="4104456" cy="485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Исключение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тяжелых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аварий на АЭС,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требующих эвакуации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населения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Полное использование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энергетического потенциала уранового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сырья (независимость от сырьевой составляющей)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Окончательно решение проблемы ОЯТ -последовательное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приближение к радиационно-эквивалентному (по отношению к природному сырью) захоронению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РАО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Технологическое усиление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нераспространения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Обеспечение конкурентоспособности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ЯЭ в сравнении с другими видами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генерации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 стоимости энергии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9" name="Picture 2" descr="https://www.cevrende.com/admin/icerik_res/14183649132163189.jpg"/>
          <p:cNvPicPr>
            <a:picLocks noChangeAspect="1" noChangeArrowheads="1"/>
          </p:cNvPicPr>
          <p:nvPr/>
        </p:nvPicPr>
        <p:blipFill>
          <a:blip r:embed="rId3" cstate="print"/>
          <a:srcRect l="1350" r="1350" b="6948"/>
          <a:stretch>
            <a:fillRect/>
          </a:stretch>
        </p:blipFill>
        <p:spPr bwMode="auto">
          <a:xfrm>
            <a:off x="179512" y="980728"/>
            <a:ext cx="2325280" cy="1512168"/>
          </a:xfrm>
          <a:prstGeom prst="rect">
            <a:avLst/>
          </a:prstGeom>
          <a:noFill/>
        </p:spPr>
      </p:pic>
      <p:pic>
        <p:nvPicPr>
          <p:cNvPr id="11" name="Picture 8" descr="https://d1s6yijfrvmtp9.cloudfront.net/static/2015/12/26103719/twisted-gun-U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2520279" cy="1512168"/>
          </a:xfrm>
          <a:prstGeom prst="rect">
            <a:avLst/>
          </a:prstGeom>
          <a:noFill/>
        </p:spPr>
      </p:pic>
      <p:pic>
        <p:nvPicPr>
          <p:cNvPr id="12" name="Picture 14" descr="http://ichef-1.bbci.co.uk/news/1024/media/images/65303000/jpg/_65303263_dscf1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36912"/>
            <a:ext cx="2520280" cy="1417657"/>
          </a:xfrm>
          <a:prstGeom prst="rect">
            <a:avLst/>
          </a:prstGeom>
          <a:noFill/>
        </p:spPr>
      </p:pic>
      <p:pic>
        <p:nvPicPr>
          <p:cNvPr id="15" name="Picture 12" descr="http://veskov.com/wp-admin/admin-ajax.php?action=wps-wpimage&amp;id=aHR0cDovL3RlbGVncmFmLmNvbS51YS9maWxlcy8yMDEyLzA5L3BfNTAzNTgwNjYuanB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005064"/>
            <a:ext cx="2873137" cy="1440160"/>
          </a:xfrm>
          <a:prstGeom prst="rect">
            <a:avLst/>
          </a:prstGeom>
          <a:noFill/>
        </p:spPr>
      </p:pic>
      <p:pic>
        <p:nvPicPr>
          <p:cNvPr id="17" name="Рисунок 16" descr="26150006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2160240" cy="14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2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3"/>
            <a:ext cx="7691354" cy="715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72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Тяжёлые аварии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– закономерность или случайность?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4032448" cy="403244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1955 г. США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EBR-1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расплавили 45% топлива 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БР)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1957 г. Англия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Windscale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пожар графитовой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кладки РУ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1957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г. СССР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Челябинск-40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Кыштымская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авария (РАО)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1979 г. США 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TMI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-2 – плавление топлива на 2-м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энергоблоке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1986 г. СССР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ЧАЭС-4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– разгон реактора на мгновенных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нейтронах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2011 г. Япония –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Фукусима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плавление топлива 3-х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энергоблоков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в хранилищах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ОЯТ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8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4320480" cy="58477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Очевидны системные технологические корни тяжёлых аварий</a:t>
            </a:r>
            <a:endParaRPr kumimoji="0" lang="ru-RU" sz="1600" b="0" i="0" u="none" strike="noStrike" cap="none" spc="0" normalizeH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http://www.mtnmouse.com/1997idmt/graphics/idmt0114ebr-1_first_nuclear_power_flcbw360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9133"/>
            <a:ext cx="2376264" cy="1597378"/>
          </a:xfrm>
          <a:prstGeom prst="rect">
            <a:avLst/>
          </a:prstGeom>
          <a:noFill/>
        </p:spPr>
      </p:pic>
      <p:pic>
        <p:nvPicPr>
          <p:cNvPr id="10" name="Picture 6" descr="http://i.dailymail.co.uk/i/pix/2011/03/18/article-0-0B3C9C2600000578-43_636x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483768" cy="1558213"/>
          </a:xfrm>
          <a:prstGeom prst="rect">
            <a:avLst/>
          </a:prstGeom>
          <a:noFill/>
        </p:spPr>
      </p:pic>
      <p:pic>
        <p:nvPicPr>
          <p:cNvPr id="11" name="Picture 8" descr="http://relaxpost.ru/uploads/images/00/00/20/2015/09/13/fc153ae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2377749" cy="1584176"/>
          </a:xfrm>
          <a:prstGeom prst="rect">
            <a:avLst/>
          </a:prstGeom>
          <a:noFill/>
        </p:spPr>
      </p:pic>
      <p:pic>
        <p:nvPicPr>
          <p:cNvPr id="12" name="Picture 10" descr="http://media.boingboing.net/wp-content/uploads/2015/10/hbd.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12976"/>
            <a:ext cx="2448272" cy="1377153"/>
          </a:xfrm>
          <a:prstGeom prst="rect">
            <a:avLst/>
          </a:prstGeom>
          <a:noFill/>
        </p:spPr>
      </p:pic>
      <p:pic>
        <p:nvPicPr>
          <p:cNvPr id="13" name="Picture 12" descr="http://www.banzaj.pl/pictures/swiat/Ukraina/czarnobyl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65104"/>
            <a:ext cx="2520280" cy="1594378"/>
          </a:xfrm>
          <a:prstGeom prst="rect">
            <a:avLst/>
          </a:prstGeom>
          <a:noFill/>
        </p:spPr>
      </p:pic>
      <p:pic>
        <p:nvPicPr>
          <p:cNvPr id="14" name="Picture 14" descr="http://lifeinjapan.ru/upload/posts/Fuku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97152"/>
            <a:ext cx="2699792" cy="1515955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 rot="5400000">
            <a:off x="1993680" y="4915101"/>
            <a:ext cx="392013" cy="8761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16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7789"/>
            <a:ext cx="7776865" cy="9032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Петлевая схема ЯЭУ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0772" name="Picture 4" descr="http://upload.wikimedia.org/wikipedia/commons/2/22/PressurizedWaterReactor_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56275"/>
            <a:ext cx="9144000" cy="4725619"/>
          </a:xfrm>
          <a:prstGeom prst="rect">
            <a:avLst/>
          </a:prstGeom>
          <a:noFill/>
        </p:spPr>
      </p:pic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8286750" y="6448425"/>
            <a:ext cx="627063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C62B2781-B5AE-43AA-A578-5017CFDFDF5C}" type="slidenum">
              <a:rPr lang="ru-RU" sz="2200" b="1" i="0">
                <a:solidFill>
                  <a:schemeClr val="hlink"/>
                </a:solidFill>
                <a:latin typeface="+mn-lt"/>
                <a:cs typeface="+mn-cs"/>
              </a:rPr>
              <a:pPr algn="r">
                <a:defRPr/>
              </a:pPr>
              <a:t>9</a:t>
            </a:fld>
            <a:endParaRPr lang="ru-RU" sz="2200" b="1" i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96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achment">
  <a:themeElements>
    <a:clrScheme name="attachment">
      <a:dk1>
        <a:srgbClr val="414142"/>
      </a:dk1>
      <a:lt1>
        <a:srgbClr val="424201"/>
      </a:lt1>
      <a:dk2>
        <a:srgbClr val="A7A7A7"/>
      </a:dk2>
      <a:lt2>
        <a:srgbClr val="535353"/>
      </a:lt2>
      <a:accent1>
        <a:srgbClr val="F37D07"/>
      </a:accent1>
      <a:accent2>
        <a:srgbClr val="4596D1"/>
      </a:accent2>
      <a:accent3>
        <a:srgbClr val="8F8F8F"/>
      </a:accent3>
      <a:accent4>
        <a:srgbClr val="363637"/>
      </a:accent4>
      <a:accent5>
        <a:srgbClr val="F8BFAA"/>
      </a:accent5>
      <a:accent6>
        <a:srgbClr val="3E87BD"/>
      </a:accent6>
      <a:hlink>
        <a:srgbClr val="0000FF"/>
      </a:hlink>
      <a:folHlink>
        <a:srgbClr val="FF00FF"/>
      </a:folHlink>
    </a:clrScheme>
    <a:fontScheme name="attachme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tta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41414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1414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-default">
  <a:themeElements>
    <a:clrScheme name="1_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татус-отчёт БУИ 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ttachment">
  <a:themeElements>
    <a:clrScheme name="atta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37D07"/>
      </a:accent1>
      <a:accent2>
        <a:srgbClr val="4596D1"/>
      </a:accent2>
      <a:accent3>
        <a:srgbClr val="8F8F8F"/>
      </a:accent3>
      <a:accent4>
        <a:srgbClr val="363637"/>
      </a:accent4>
      <a:accent5>
        <a:srgbClr val="F8BFAA"/>
      </a:accent5>
      <a:accent6>
        <a:srgbClr val="3E87BD"/>
      </a:accent6>
      <a:hlink>
        <a:srgbClr val="0000FF"/>
      </a:hlink>
      <a:folHlink>
        <a:srgbClr val="FF00FF"/>
      </a:folHlink>
    </a:clrScheme>
    <a:fontScheme name="attachme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tta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41414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1414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db2004134l 2">
    <a:dk1>
      <a:srgbClr val="23387D"/>
    </a:dk1>
    <a:lt1>
      <a:srgbClr val="FFFFFF"/>
    </a:lt1>
    <a:dk2>
      <a:srgbClr val="1A3D97"/>
    </a:dk2>
    <a:lt2>
      <a:srgbClr val="DDDDDD"/>
    </a:lt2>
    <a:accent1>
      <a:srgbClr val="4972BB"/>
    </a:accent1>
    <a:accent2>
      <a:srgbClr val="6A99D8"/>
    </a:accent2>
    <a:accent3>
      <a:srgbClr val="FFFFFF"/>
    </a:accent3>
    <a:accent4>
      <a:srgbClr val="1C2E6A"/>
    </a:accent4>
    <a:accent5>
      <a:srgbClr val="B1BCDA"/>
    </a:accent5>
    <a:accent6>
      <a:srgbClr val="5F8AC4"/>
    </a:accent6>
    <a:hlink>
      <a:srgbClr val="96B1E6"/>
    </a:hlink>
    <a:folHlink>
      <a:srgbClr val="99C25C"/>
    </a:folHlink>
  </a:clrScheme>
  <a:fontScheme name="cdb2004134l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1504</Words>
  <Application>Microsoft Office PowerPoint</Application>
  <PresentationFormat>Экран (4:3)</PresentationFormat>
  <Paragraphs>229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attachment</vt:lpstr>
      <vt:lpstr>1_b-default</vt:lpstr>
      <vt:lpstr>Статус-отчёт БУИ 1</vt:lpstr>
      <vt:lpstr>Новая платформа ядерной энергетики  с замкнутым ЯТЦ на базе  реакторов на быстрых нейтронах</vt:lpstr>
      <vt:lpstr>Эволюция ядерных энергоблоков</vt:lpstr>
      <vt:lpstr>Колебания отношения к ЯЭ в США, СССР (РФ)</vt:lpstr>
      <vt:lpstr>Что сдерживает развитие ЯЭ в РФ сегодня?</vt:lpstr>
      <vt:lpstr> Перспективы мировой энергетики </vt:lpstr>
      <vt:lpstr>Презентация PowerPoint</vt:lpstr>
      <vt:lpstr>Проблемы ядерной энергетики и их решение в проекте «Прорыв»</vt:lpstr>
      <vt:lpstr>Тяжёлые аварии – закономерность или случайность?</vt:lpstr>
      <vt:lpstr>Петлевая схема ЯЭУ</vt:lpstr>
      <vt:lpstr>«Прорыв»: решение проблем безопасности и ОЯТ</vt:lpstr>
      <vt:lpstr>Параметры твэлов со СНУП топливом, выгруженных ЭТВС БН-600</vt:lpstr>
      <vt:lpstr>Потенциал энергоносителей </vt:lpstr>
      <vt:lpstr>Ресурсы ДМ для запуска двухкомпонентной ЯЭ</vt:lpstr>
      <vt:lpstr>Конкурентоспособность ядерной энергетики (2035 г.)</vt:lpstr>
      <vt:lpstr>Конкурентность проектных решений АЭС</vt:lpstr>
      <vt:lpstr>Сравнительная конкурентоспособность энерготехнологий</vt:lpstr>
      <vt:lpstr>NPV ОДЭК и ПЭК, млрд. руб., dном. ср. = 5%</vt:lpstr>
      <vt:lpstr>Проект «ОДЭК». Общий вид площадки</vt:lpstr>
      <vt:lpstr>Основные результаты на конец 2017 г.  по сооружению ОДЭК</vt:lpstr>
      <vt:lpstr>Презентация PowerPoint</vt:lpstr>
      <vt:lpstr>Стратегия КНР по переходу к ЗЯТЦ на базе БР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«прорыв»</dc:title>
  <dc:creator>AVPodlesnykh</dc:creator>
  <cp:lastModifiedBy>Евгений</cp:lastModifiedBy>
  <cp:revision>115</cp:revision>
  <cp:lastPrinted>2018-08-09T14:28:11Z</cp:lastPrinted>
  <dcterms:modified xsi:type="dcterms:W3CDTF">2018-10-25T05:29:26Z</dcterms:modified>
</cp:coreProperties>
</file>