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7" r:id="rId1"/>
  </p:sldMasterIdLst>
  <p:notesMasterIdLst>
    <p:notesMasterId r:id="rId15"/>
  </p:notesMasterIdLst>
  <p:sldIdLst>
    <p:sldId id="429" r:id="rId2"/>
    <p:sldId id="468" r:id="rId3"/>
    <p:sldId id="493" r:id="rId4"/>
    <p:sldId id="496" r:id="rId5"/>
    <p:sldId id="497" r:id="rId6"/>
    <p:sldId id="503" r:id="rId7"/>
    <p:sldId id="502" r:id="rId8"/>
    <p:sldId id="501" r:id="rId9"/>
    <p:sldId id="498" r:id="rId10"/>
    <p:sldId id="491" r:id="rId11"/>
    <p:sldId id="489" r:id="rId12"/>
    <p:sldId id="500" r:id="rId13"/>
    <p:sldId id="440" r:id="rId14"/>
  </p:sldIdLst>
  <p:sldSz cx="9144000" cy="6858000" type="screen4x3"/>
  <p:notesSz cx="6858000" cy="9144000"/>
  <p:embeddedFontLst>
    <p:embeddedFont>
      <p:font typeface="PF Din Text Cond Pro Medium" pitchFamily="2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PF Din Text Cond Pro Light" pitchFamily="2" charset="0"/>
      <p:regular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7EEA"/>
    <a:srgbClr val="0000FF"/>
    <a:srgbClr val="DDA3D1"/>
    <a:srgbClr val="52A7D2"/>
    <a:srgbClr val="3B3592"/>
    <a:srgbClr val="305BAC"/>
    <a:srgbClr val="379F85"/>
    <a:srgbClr val="0070C0"/>
    <a:srgbClr val="DEB0E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9879" autoAdjust="0"/>
  </p:normalViewPr>
  <p:slideViewPr>
    <p:cSldViewPr>
      <p:cViewPr varScale="1">
        <p:scale>
          <a:sx n="88" d="100"/>
          <a:sy n="88" d="100"/>
        </p:scale>
        <p:origin x="-116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80" y="17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key\YandexDisk\&#1048;&#1055;&#1059;%20&#1044;&#1080;&#1088;&#1077;&#1082;&#1094;&#1080;&#1103;\&#1056;&#1040;&#1053;\2018%20&#1057;&#1086;&#1074;&#1077;&#1090;%20&#1087;&#1086;%20&#1057;&#1053;&#1058;&#1056;\2018-11-19%20&#1047;&#1072;&#1089;&#1077;&#1076;&#1072;&#1085;&#1080;&#1077;%20&#1069;&#1057;\Keywor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key\YandexDisk\&#1048;&#1055;&#1059;%20&#1044;&#1080;&#1088;&#1077;&#1082;&#1094;&#1080;&#1103;\&#1056;&#1040;&#1053;\2018%20&#1057;&#1086;&#1074;&#1077;&#1090;%20&#1087;&#1086;%20&#1057;&#1053;&#1058;&#1056;\2018-11-19%20&#1047;&#1072;&#1089;&#1077;&#1076;&#1072;&#1085;&#1080;&#1077;%20&#1069;&#1057;\Keywor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Scopus!$B$9</c:f>
              <c:strCache>
                <c:ptCount val="1"/>
                <c:pt idx="0">
                  <c:v>Smart grid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Scopus!$C$1:$L$1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Scopus!$C$9:$L$9</c:f>
              <c:numCache>
                <c:formatCode>General</c:formatCode>
                <c:ptCount val="10"/>
                <c:pt idx="0">
                  <c:v>332</c:v>
                </c:pt>
                <c:pt idx="1">
                  <c:v>1322</c:v>
                </c:pt>
                <c:pt idx="2">
                  <c:v>2225</c:v>
                </c:pt>
                <c:pt idx="3">
                  <c:v>3098</c:v>
                </c:pt>
                <c:pt idx="4">
                  <c:v>3364</c:v>
                </c:pt>
                <c:pt idx="5">
                  <c:v>3410</c:v>
                </c:pt>
                <c:pt idx="6">
                  <c:v>3346</c:v>
                </c:pt>
                <c:pt idx="7">
                  <c:v>3836</c:v>
                </c:pt>
                <c:pt idx="8">
                  <c:v>3846</c:v>
                </c:pt>
                <c:pt idx="9">
                  <c:v>3587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989824"/>
        <c:axId val="318147968"/>
      </c:areaChart>
      <c:catAx>
        <c:axId val="23498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8147968"/>
        <c:crosses val="autoZero"/>
        <c:auto val="1"/>
        <c:lblAlgn val="ctr"/>
        <c:lblOffset val="100"/>
        <c:noMultiLvlLbl val="0"/>
      </c:catAx>
      <c:valAx>
        <c:axId val="31814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9898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>
          <a:latin typeface="PF Din Text Cond Pro Light" pitchFamily="2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Scopus!$B$3</c:f>
              <c:strCache>
                <c:ptCount val="1"/>
                <c:pt idx="0">
                  <c:v>Нейронные сети</c:v>
                </c:pt>
              </c:strCache>
            </c:strRef>
          </c:tx>
          <c:marker>
            <c:symbol val="none"/>
          </c:marker>
          <c:cat>
            <c:numRef>
              <c:f>Scopus!$C$1:$L$1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Scopus!$C$3:$L$3</c:f>
              <c:numCache>
                <c:formatCode>General</c:formatCode>
                <c:ptCount val="10"/>
                <c:pt idx="0">
                  <c:v>117</c:v>
                </c:pt>
                <c:pt idx="1">
                  <c:v>134</c:v>
                </c:pt>
                <c:pt idx="2">
                  <c:v>163</c:v>
                </c:pt>
                <c:pt idx="3">
                  <c:v>163</c:v>
                </c:pt>
                <c:pt idx="4">
                  <c:v>176</c:v>
                </c:pt>
                <c:pt idx="5">
                  <c:v>216</c:v>
                </c:pt>
                <c:pt idx="6">
                  <c:v>248</c:v>
                </c:pt>
                <c:pt idx="7">
                  <c:v>342</c:v>
                </c:pt>
                <c:pt idx="8">
                  <c:v>419</c:v>
                </c:pt>
                <c:pt idx="9">
                  <c:v>454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Scopus!$B$4</c:f>
              <c:strCache>
                <c:ptCount val="1"/>
                <c:pt idx="0">
                  <c:v>Обучение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Scopus!$C$1:$L$1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Scopus!$C$4:$L$4</c:f>
              <c:numCache>
                <c:formatCode>General</c:formatCode>
                <c:ptCount val="10"/>
                <c:pt idx="0">
                  <c:v>79</c:v>
                </c:pt>
                <c:pt idx="1">
                  <c:v>87</c:v>
                </c:pt>
                <c:pt idx="2">
                  <c:v>113</c:v>
                </c:pt>
                <c:pt idx="3">
                  <c:v>146</c:v>
                </c:pt>
                <c:pt idx="4">
                  <c:v>167</c:v>
                </c:pt>
                <c:pt idx="5">
                  <c:v>206</c:v>
                </c:pt>
                <c:pt idx="6">
                  <c:v>284</c:v>
                </c:pt>
                <c:pt idx="7">
                  <c:v>415</c:v>
                </c:pt>
                <c:pt idx="8">
                  <c:v>496</c:v>
                </c:pt>
                <c:pt idx="9">
                  <c:v>591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Scopus!$B$5</c:f>
              <c:strCache>
                <c:ptCount val="1"/>
                <c:pt idx="0">
                  <c:v>Машинное обучение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Scopus!$C$1:$L$1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Scopus!$C$5:$L$5</c:f>
              <c:numCache>
                <c:formatCode>General</c:formatCode>
                <c:ptCount val="10"/>
                <c:pt idx="0">
                  <c:v>12</c:v>
                </c:pt>
                <c:pt idx="1">
                  <c:v>15</c:v>
                </c:pt>
                <c:pt idx="2">
                  <c:v>33</c:v>
                </c:pt>
                <c:pt idx="3">
                  <c:v>40</c:v>
                </c:pt>
                <c:pt idx="4">
                  <c:v>45</c:v>
                </c:pt>
                <c:pt idx="5">
                  <c:v>68</c:v>
                </c:pt>
                <c:pt idx="6">
                  <c:v>89</c:v>
                </c:pt>
                <c:pt idx="7">
                  <c:v>150</c:v>
                </c:pt>
                <c:pt idx="8">
                  <c:v>178</c:v>
                </c:pt>
                <c:pt idx="9">
                  <c:v>266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Scopus!$B$6</c:f>
              <c:strCache>
                <c:ptCount val="1"/>
                <c:pt idx="0">
                  <c:v>Обучение предпочтениям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Scopus!$C$1:$L$1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Scopus!$C$6:$L$6</c:f>
              <c:numCache>
                <c:formatCode>General</c:formatCode>
                <c:ptCount val="10"/>
                <c:pt idx="0">
                  <c:v>4</c:v>
                </c:pt>
                <c:pt idx="1">
                  <c:v>9</c:v>
                </c:pt>
                <c:pt idx="2">
                  <c:v>17</c:v>
                </c:pt>
                <c:pt idx="3">
                  <c:v>17</c:v>
                </c:pt>
                <c:pt idx="4">
                  <c:v>19</c:v>
                </c:pt>
                <c:pt idx="5">
                  <c:v>22</c:v>
                </c:pt>
                <c:pt idx="6">
                  <c:v>39</c:v>
                </c:pt>
                <c:pt idx="7">
                  <c:v>36</c:v>
                </c:pt>
                <c:pt idx="8">
                  <c:v>45</c:v>
                </c:pt>
                <c:pt idx="9">
                  <c:v>54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Scopus!$B$2</c:f>
              <c:strCache>
                <c:ptCount val="1"/>
                <c:pt idx="0">
                  <c:v>Deep learning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Scopus!$C$1:$L$1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Scopus!$C$2:$L$2</c:f>
              <c:numCache>
                <c:formatCode>General</c:formatCode>
                <c:ptCount val="10"/>
                <c:pt idx="6">
                  <c:v>1</c:v>
                </c:pt>
                <c:pt idx="7">
                  <c:v>13</c:v>
                </c:pt>
                <c:pt idx="8">
                  <c:v>47</c:v>
                </c:pt>
                <c:pt idx="9">
                  <c:v>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516928"/>
        <c:axId val="307518464"/>
      </c:lineChart>
      <c:catAx>
        <c:axId val="30751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7518464"/>
        <c:crosses val="autoZero"/>
        <c:auto val="1"/>
        <c:lblAlgn val="ctr"/>
        <c:lblOffset val="100"/>
        <c:noMultiLvlLbl val="0"/>
      </c:catAx>
      <c:valAx>
        <c:axId val="30751846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7516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1800">
          <a:solidFill>
            <a:schemeClr val="dk1"/>
          </a:solidFill>
          <a:latin typeface="PF Din Text Cond Pro Light" pitchFamily="2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05FB54-95B5-4303-B918-B3CACAE7D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22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3379EA-8CC7-45F6-BB51-56D1C0FE7267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E12E5-968C-4F69-8A41-D98683C05A3B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CD20-46F5-4D23-AA44-BF7C9826A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E96CF-CCCF-4D81-8000-C2795A3D64C9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1CF6-8A7B-4BA1-8F13-89CBCB210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44DE2-CAB0-49BC-A9B4-F8DD9F888243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D6880-89E5-4496-84BE-BCAD45B35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0D085-4F69-4D1D-947C-44C4061047AA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640F0-6E8A-4DDB-AEDF-D7D9E62E4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10085-FA33-4C1A-A0AD-2B2A1D2AD2D6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D171-FD2D-4E55-8053-007EF6F3F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7B6E2-12C0-4BA7-B6F4-0D608B15315B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0A510-479C-4329-B871-157DF9B2A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2EDD-D884-479A-9D82-C720E93CE9C2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46A7-650B-4B1E-8181-E3474C318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AF37-8023-4D54-BBBA-9E9900A916E3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7E6A4-9C56-44BE-9182-EE0B7D767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060C5-C9C4-4F56-AC58-98EA8B623FD4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F2B9F-CAE6-4B27-963E-7FEBD414F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C6FED-D491-4AB1-9689-D56E1FF6D696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C9CC8-61F3-43F9-9BF3-1D7B4A522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AA893-1FFE-42D2-A8E7-191C8FF2D7F4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C5F3-5042-4FD2-8ABB-3B04FC037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DF461-C5EA-4CD7-95F2-3FE1D6C1B040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392B6-B827-4BE8-A355-FCF5EEC9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BBF9A-4ED4-4554-A375-603CD0193A71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3C06D-87EA-4E3E-A74F-83983B7E2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8B95-FE5A-4A1C-B896-3A27870C8E4A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4F975-A5D0-43F0-BDC7-BD9E5C4B0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9D180-E5D4-432E-BEB5-D49CB191F50F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DF5A-EB51-4872-A37A-F70F2734F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FB286-17E2-4FDC-9D54-79BEC9B5F6DA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3E65-0D3A-4EDA-ABFC-76571A587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37AAB36-DFE3-4FF4-A3C8-267C2A5FB7CC}" type="datetime1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8CAC45-0E7F-4D75-A06D-92817DF02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74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svg"/><Relationship Id="rId11" Type="http://schemas.openxmlformats.org/officeDocument/2006/relationships/image" Target="../media/image30.png"/><Relationship Id="rId10" Type="http://schemas.openxmlformats.org/officeDocument/2006/relationships/image" Target="../media/image72.sv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7" b="2477"/>
          <a:stretch/>
        </p:blipFill>
        <p:spPr bwMode="auto">
          <a:xfrm>
            <a:off x="4680971" y="-27384"/>
            <a:ext cx="4464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01AD750-C064-4A02-889B-43A9424E14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61"/>
          <a:stretch/>
        </p:blipFill>
        <p:spPr>
          <a:xfrm>
            <a:off x="0" y="2637"/>
            <a:ext cx="4680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2CE89B5-C327-4833-A30E-87F4238A4A39}"/>
              </a:ext>
            </a:extLst>
          </p:cNvPr>
          <p:cNvSpPr/>
          <p:nvPr/>
        </p:nvSpPr>
        <p:spPr>
          <a:xfrm>
            <a:off x="0" y="-34645"/>
            <a:ext cx="9144000" cy="6892646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56"/>
          <p:cNvSpPr>
            <a:spLocks noChangeArrowheads="1"/>
          </p:cNvSpPr>
          <p:nvPr/>
        </p:nvSpPr>
        <p:spPr bwMode="auto">
          <a:xfrm>
            <a:off x="107504" y="1916832"/>
            <a:ext cx="90364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Институт </a:t>
            </a:r>
            <a:r>
              <a:rPr lang="ru-RU" sz="3200" dirty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проблем управления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им. В.А</a:t>
            </a:r>
            <a:r>
              <a:rPr lang="ru-RU" sz="28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. Трапезникова РАН</a:t>
            </a:r>
            <a:endParaRPr lang="ru-RU" sz="2800" dirty="0">
              <a:solidFill>
                <a:schemeClr val="bg1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solidFill>
                <a:schemeClr val="bg1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Губко Михаил Владимирович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800" dirty="0">
              <a:solidFill>
                <a:schemeClr val="bg1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ru-RU" sz="4400" dirty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ПЕРСПЕКТИВНЫЕ ТЕХНОЛОГИИ ИНТЕЛЛЕКТУАЛЬНОГО УПРАВЛЕНИЯ </a:t>
            </a:r>
          </a:p>
          <a:p>
            <a:pPr algn="ctr">
              <a:lnSpc>
                <a:spcPct val="90000"/>
              </a:lnSpc>
            </a:pPr>
            <a:r>
              <a:rPr lang="ru-RU" sz="4400" dirty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В ЦИФРОВОЙ ЭЛЕКТРОЭНЕРГЕТИКЕ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400" dirty="0" smtClean="0">
              <a:solidFill>
                <a:schemeClr val="bg1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2</a:t>
            </a:r>
            <a:r>
              <a:rPr lang="ru-RU" sz="32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9 ноября 2018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1400" dirty="0" smtClean="0">
              <a:solidFill>
                <a:schemeClr val="bg1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Заседание Совета </a:t>
            </a:r>
            <a:r>
              <a:rPr lang="ru-RU" sz="2000" dirty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по приоритетному направлению </a:t>
            </a:r>
            <a:r>
              <a:rPr lang="ru-RU" sz="20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НТР РФ </a:t>
            </a:r>
            <a:br>
              <a:rPr lang="ru-RU" sz="20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«Переход </a:t>
            </a:r>
            <a:r>
              <a:rPr lang="ru-RU" sz="2000" dirty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к экологически чистой и ресурсосберегающей энергетике, </a:t>
            </a:r>
            <a:r>
              <a:rPr lang="ru-RU" sz="20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повышение </a:t>
            </a:r>
            <a:r>
              <a:rPr lang="ru-RU" sz="2000" dirty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эффективности добычи и глубокой переработки углеводородного сырья, </a:t>
            </a:r>
            <a:r>
              <a:rPr lang="ru-RU" sz="20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формирование </a:t>
            </a:r>
            <a:r>
              <a:rPr lang="ru-RU" sz="2000" dirty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новых источников, способов транспортировки и хранения энергии» </a:t>
            </a:r>
            <a:r>
              <a:rPr lang="ru-RU" sz="20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</a:br>
            <a:endParaRPr lang="ru-RU" sz="2000" dirty="0" smtClean="0">
              <a:solidFill>
                <a:schemeClr val="bg1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Президиум РАН, Москва</a:t>
            </a:r>
            <a:endParaRPr lang="ru-RU" sz="2000" dirty="0">
              <a:solidFill>
                <a:schemeClr val="bg1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Mickey\Pictures\ИПУ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80" b="95954" l="5500" r="95000">
                        <a14:foregroundMark x1="64000" y1="27168" x2="64000" y2="27168"/>
                        <a14:foregroundMark x1="43500" y1="27168" x2="43500" y2="27168"/>
                        <a14:foregroundMark x1="39000" y1="54335" x2="39000" y2="54335"/>
                        <a14:foregroundMark x1="59000" y1="57803" x2="59000" y2="57803"/>
                        <a14:foregroundMark x1="80500" y1="41618" x2="80500" y2="41618"/>
                        <a14:foregroundMark x1="31500" y1="26590" x2="31500" y2="26590"/>
                        <a14:foregroundMark x1="23000" y1="67052" x2="23000" y2="67052"/>
                        <a14:foregroundMark x1="16000" y1="60116" x2="16000" y2="60116"/>
                        <a14:foregroundMark x1="6000" y1="53179" x2="6000" y2="53179"/>
                        <a14:foregroundMark x1="40500" y1="91908" x2="40500" y2="91908"/>
                        <a14:foregroundMark x1="62500" y1="95954" x2="62500" y2="95954"/>
                        <a14:foregroundMark x1="70500" y1="71676" x2="70500" y2="71676"/>
                        <a14:foregroundMark x1="83500" y1="60694" x2="83500" y2="60694"/>
                        <a14:foregroundMark x1="95500" y1="56647" x2="95500" y2="56647"/>
                        <a14:foregroundMark x1="44500" y1="5780" x2="44500" y2="5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512168" cy="13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5574" y="6361583"/>
            <a:ext cx="877593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latin typeface="PF Din Text Cond Pro Light" panose="02000000000000000000" pitchFamily="2" charset="0"/>
              </a:rPr>
              <a:t>Muratori</a:t>
            </a:r>
            <a:r>
              <a:rPr lang="en-US" sz="1400" dirty="0">
                <a:latin typeface="PF Din Text Cond Pro Light" panose="02000000000000000000" pitchFamily="2" charset="0"/>
              </a:rPr>
              <a:t>, M. (2018). Impact of uncoordinated plug-in electric vehicle charging on residential power demand. Nature Energy, 3(3), 193.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41986D5-F723-4EEC-8B06-638553C601F1}"/>
              </a:ext>
            </a:extLst>
          </p:cNvPr>
          <p:cNvSpPr/>
          <p:nvPr/>
        </p:nvSpPr>
        <p:spPr>
          <a:xfrm>
            <a:off x="0" y="-27384"/>
            <a:ext cx="9144000" cy="7848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EA9A61D4-11DC-421E-9BE3-7CBBE34B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Интеллектуальное управление зарядом электромобилей</a:t>
            </a:r>
            <a:r>
              <a:rPr lang="en-US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: </a:t>
            </a:r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Текущее состояние</a:t>
            </a:r>
            <a:endParaRPr lang="ru-RU" altLang="ru-RU" sz="2000" kern="0" cap="all" dirty="0">
              <a:solidFill>
                <a:schemeClr val="bg1"/>
              </a:solidFill>
              <a:latin typeface="PF Din Text Cond Pro Medium" panose="02000500000000020004" pitchFamily="2" charset="0"/>
              <a:cs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74653C1-BEB4-4243-998D-3F5C3BED72F5}"/>
              </a:ext>
            </a:extLst>
          </p:cNvPr>
          <p:cNvSpPr/>
          <p:nvPr/>
        </p:nvSpPr>
        <p:spPr>
          <a:xfrm>
            <a:off x="0" y="6754039"/>
            <a:ext cx="9198260" cy="1039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ÐÐ°ÑÑÐ¸Ð½ÐºÐ¸ Ð¿Ð¾ Ð·Ð°Ð¿ÑÐ¾ÑÑ ÑÑÐ°Ð½ÑÐ½ÐµÑÑÑÑÐ½ÐµÑÐ³Ð¾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ÐÐ°ÑÑÐ¸Ð½ÐºÐ¸ Ð¿Ð¾ Ð·Ð°Ð¿ÑÐ¾ÑÑ Ð¼Ð¸ÑÐ¸ Ð»Ð¾Ð³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492895"/>
            <a:ext cx="5568553" cy="325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72" y="1685598"/>
            <a:ext cx="5002102" cy="469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32" y="1685598"/>
            <a:ext cx="4649294" cy="469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74" y="1030966"/>
            <a:ext cx="7080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PF Din Text Cond Pro Light" pitchFamily="2" charset="0"/>
              </a:rPr>
              <a:t>Стратегии </a:t>
            </a:r>
            <a:r>
              <a:rPr lang="ru-RU" b="1" dirty="0">
                <a:latin typeface="PF Din Text Cond Pro Light" pitchFamily="2" charset="0"/>
              </a:rPr>
              <a:t>управления зарядом электромобилей с учетом: </a:t>
            </a:r>
            <a:endParaRPr lang="en-US" b="1" dirty="0" smtClean="0">
              <a:latin typeface="PF Din Text Cond Pro 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u="sng" dirty="0" smtClean="0">
                <a:latin typeface="PF Din Text Cond Pro Light" pitchFamily="2" charset="0"/>
              </a:rPr>
              <a:t>Динамических </a:t>
            </a:r>
            <a:r>
              <a:rPr lang="ru-RU" u="sng" dirty="0">
                <a:latin typeface="PF Din Text Cond Pro Light" pitchFamily="2" charset="0"/>
              </a:rPr>
              <a:t>цен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PF Din Text Cond Pro Light" pitchFamily="2" charset="0"/>
              </a:rPr>
              <a:t>Координации</a:t>
            </a:r>
            <a:endParaRPr lang="ru-RU" dirty="0">
              <a:latin typeface="PF Din Text Cond Pro 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PF Din Text Cond Pro Light" pitchFamily="2" charset="0"/>
              </a:rPr>
              <a:t>Возврата энергии </a:t>
            </a:r>
            <a:r>
              <a:rPr lang="ru-RU" dirty="0">
                <a:latin typeface="PF Din Text Cond Pro Light" pitchFamily="2" charset="0"/>
              </a:rPr>
              <a:t>в сеть</a:t>
            </a:r>
          </a:p>
        </p:txBody>
      </p:sp>
    </p:spTree>
    <p:extLst>
      <p:ext uri="{BB962C8B-B14F-4D97-AF65-F5344CB8AC3E}">
        <p14:creationId xmlns:p14="http://schemas.microsoft.com/office/powerpoint/2010/main" val="8175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5574" y="6361583"/>
            <a:ext cx="877593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PF Din Text Cond Pro Light" panose="02000000000000000000" pitchFamily="2" charset="0"/>
              </a:rPr>
              <a:t>Perez-Diaz, A., </a:t>
            </a:r>
            <a:r>
              <a:rPr lang="en-US" sz="1200" dirty="0" err="1">
                <a:latin typeface="PF Din Text Cond Pro Light" panose="02000000000000000000" pitchFamily="2" charset="0"/>
              </a:rPr>
              <a:t>Gerding</a:t>
            </a:r>
            <a:r>
              <a:rPr lang="en-US" sz="1200" dirty="0">
                <a:latin typeface="PF Din Text Cond Pro Light" panose="02000000000000000000" pitchFamily="2" charset="0"/>
              </a:rPr>
              <a:t>, E., &amp; </a:t>
            </a:r>
            <a:r>
              <a:rPr lang="en-US" sz="1200" dirty="0" err="1">
                <a:latin typeface="PF Din Text Cond Pro Light" panose="02000000000000000000" pitchFamily="2" charset="0"/>
              </a:rPr>
              <a:t>McGroarty</a:t>
            </a:r>
            <a:r>
              <a:rPr lang="en-US" sz="1200" dirty="0">
                <a:latin typeface="PF Din Text Cond Pro Light" panose="02000000000000000000" pitchFamily="2" charset="0"/>
              </a:rPr>
              <a:t>, F. (2018). Coordination and payment mechanisms for electric vehicle aggregators. Applied Energy, 212, 185-195.</a:t>
            </a:r>
            <a:endParaRPr lang="ru-RU" sz="1200" dirty="0">
              <a:latin typeface="PF Din Text Cond Pro Light" panose="02000000000000000000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41986D5-F723-4EEC-8B06-638553C601F1}"/>
              </a:ext>
            </a:extLst>
          </p:cNvPr>
          <p:cNvSpPr/>
          <p:nvPr/>
        </p:nvSpPr>
        <p:spPr>
          <a:xfrm>
            <a:off x="0" y="-27384"/>
            <a:ext cx="9144000" cy="7848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EA9A61D4-11DC-421E-9BE3-7CBBE34B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kern="0" cap="all" dirty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Интеллектуальное </a:t>
            </a:r>
            <a:r>
              <a:rPr lang="ru-RU" altLang="ru-RU" sz="2000" kern="0" cap="all" dirty="0" err="1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УправлениЕ</a:t>
            </a:r>
            <a:r>
              <a:rPr lang="ru-RU" altLang="ru-RU" sz="2000" kern="0" cap="all" dirty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 зарядом электромобилей</a:t>
            </a:r>
            <a:r>
              <a:rPr lang="en-US" altLang="ru-RU" sz="2000" kern="0" cap="all" dirty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: </a:t>
            </a:r>
            <a:r>
              <a:rPr lang="ru-RU" altLang="ru-RU" sz="2000" kern="0" cap="all" dirty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Текущее </a:t>
            </a:r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состояние </a:t>
            </a:r>
            <a:r>
              <a:rPr lang="en-US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II</a:t>
            </a:r>
            <a:endParaRPr lang="ru-RU" altLang="ru-RU" sz="2000" kern="0" cap="all" dirty="0">
              <a:solidFill>
                <a:schemeClr val="bg1"/>
              </a:solidFill>
              <a:latin typeface="PF Din Text Cond Pro Medium" panose="02000500000000020004" pitchFamily="2" charset="0"/>
              <a:cs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74653C1-BEB4-4243-998D-3F5C3BED72F5}"/>
              </a:ext>
            </a:extLst>
          </p:cNvPr>
          <p:cNvSpPr/>
          <p:nvPr/>
        </p:nvSpPr>
        <p:spPr>
          <a:xfrm>
            <a:off x="0" y="6754039"/>
            <a:ext cx="9198260" cy="1039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ÐÐ°ÑÑÐ¸Ð½ÐºÐ¸ Ð¿Ð¾ Ð·Ð°Ð¿ÑÐ¾ÑÑ ÑÑÐ°Ð½ÑÐ½ÐµÑÑÑÑÐ½ÐµÑÐ³Ð¾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ÐÐ°ÑÑÐ¸Ð½ÐºÐ¸ Ð¿Ð¾ Ð·Ð°Ð¿ÑÐ¾ÑÑ Ð¼Ð¸ÑÐ¸ Ð»Ð¾Ð³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4" y="1030966"/>
            <a:ext cx="7080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PF Din Text Cond Pro Light" pitchFamily="2" charset="0"/>
              </a:rPr>
              <a:t>Стратегии </a:t>
            </a:r>
            <a:r>
              <a:rPr lang="ru-RU" b="1" dirty="0">
                <a:latin typeface="PF Din Text Cond Pro Light" pitchFamily="2" charset="0"/>
              </a:rPr>
              <a:t>управления зарядом электромобилей с учетом: </a:t>
            </a:r>
            <a:endParaRPr lang="en-US" b="1" dirty="0" smtClean="0">
              <a:latin typeface="PF Din Text Cond Pro 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PF Din Text Cond Pro Light" pitchFamily="2" charset="0"/>
              </a:rPr>
              <a:t>Динамических </a:t>
            </a:r>
            <a:r>
              <a:rPr lang="ru-RU" dirty="0">
                <a:latin typeface="PF Din Text Cond Pro Light" pitchFamily="2" charset="0"/>
              </a:rPr>
              <a:t>цен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u="sng" dirty="0" smtClean="0">
                <a:latin typeface="PF Din Text Cond Pro Light" pitchFamily="2" charset="0"/>
              </a:rPr>
              <a:t>Координации</a:t>
            </a:r>
            <a:endParaRPr lang="ru-RU" u="sng" dirty="0">
              <a:latin typeface="PF Din Text Cond Pro 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PF Din Text Cond Pro Light" pitchFamily="2" charset="0"/>
              </a:rPr>
              <a:t>Возврата энергии </a:t>
            </a:r>
            <a:r>
              <a:rPr lang="ru-RU" dirty="0">
                <a:latin typeface="PF Din Text Cond Pro Light" pitchFamily="2" charset="0"/>
              </a:rPr>
              <a:t>в сеть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5" y="1484784"/>
            <a:ext cx="619545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0" y="4005064"/>
            <a:ext cx="831850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smart grid contr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9" r="9833"/>
          <a:stretch/>
        </p:blipFill>
        <p:spPr bwMode="auto">
          <a:xfrm>
            <a:off x="0" y="734362"/>
            <a:ext cx="3420000" cy="601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930C03A-0AD1-436C-A35E-4F4D41D39FB6}"/>
              </a:ext>
            </a:extLst>
          </p:cNvPr>
          <p:cNvSpPr/>
          <p:nvPr/>
        </p:nvSpPr>
        <p:spPr>
          <a:xfrm>
            <a:off x="3465592" y="764704"/>
            <a:ext cx="5678408" cy="60196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Для </a:t>
            </a:r>
            <a:r>
              <a:rPr lang="ru-RU" sz="2400" dirty="0">
                <a:solidFill>
                  <a:schemeClr val="tx1"/>
                </a:solidFill>
                <a:latin typeface="PF Din Text Cond Pro Light" pitchFamily="2" charset="0"/>
              </a:rPr>
              <a:t>реализации приоритетов </a:t>
            </a: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НТР РФ и </a:t>
            </a:r>
            <a:r>
              <a:rPr lang="ru-RU" sz="2400" dirty="0">
                <a:solidFill>
                  <a:schemeClr val="tx1"/>
                </a:solidFill>
                <a:latin typeface="PF Din Text Cond Pro Light" pitchFamily="2" charset="0"/>
              </a:rPr>
              <a:t>получения выгод от развития инфраструктуры больших данных в результате цифрового перехода в электроэнергетике, необходимо интенсивно </a:t>
            </a: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развивать как традиционные </a:t>
            </a:r>
            <a:r>
              <a:rPr lang="ru-RU" sz="2400" dirty="0">
                <a:solidFill>
                  <a:schemeClr val="tx1"/>
                </a:solidFill>
                <a:latin typeface="PF Din Text Cond Pro Light" pitchFamily="2" charset="0"/>
              </a:rPr>
              <a:t>подходы теории интеллектуального </a:t>
            </a: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управления: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нечеткие </a:t>
            </a:r>
            <a:r>
              <a:rPr lang="ru-RU" sz="2400" dirty="0">
                <a:solidFill>
                  <a:schemeClr val="tx1"/>
                </a:solidFill>
                <a:latin typeface="PF Din Text Cond Pro Light" pitchFamily="2" charset="0"/>
              </a:rPr>
              <a:t>модели, </a:t>
            </a:r>
            <a:endParaRPr lang="ru-RU" sz="2400" dirty="0" smtClean="0">
              <a:solidFill>
                <a:schemeClr val="tx1"/>
              </a:solidFill>
              <a:latin typeface="PF Din Text Cond Pro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логическое </a:t>
            </a:r>
            <a:r>
              <a:rPr lang="ru-RU" sz="2400" dirty="0">
                <a:solidFill>
                  <a:schemeClr val="tx1"/>
                </a:solidFill>
                <a:latin typeface="PF Din Text Cond Pro Light" pitchFamily="2" charset="0"/>
              </a:rPr>
              <a:t>управление, </a:t>
            </a:r>
            <a:endParaRPr lang="ru-RU" sz="2400" dirty="0" smtClean="0">
              <a:solidFill>
                <a:schemeClr val="tx1"/>
              </a:solidFill>
              <a:latin typeface="PF Din Text Cond Pro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эволюционные </a:t>
            </a:r>
            <a:r>
              <a:rPr lang="ru-RU" sz="2400" dirty="0">
                <a:solidFill>
                  <a:schemeClr val="tx1"/>
                </a:solidFill>
                <a:latin typeface="PF Din Text Cond Pro Light" pitchFamily="2" charset="0"/>
              </a:rPr>
              <a:t>вычисления, </a:t>
            </a:r>
            <a:endParaRPr lang="ru-RU" sz="2400" dirty="0" smtClean="0">
              <a:solidFill>
                <a:schemeClr val="tx1"/>
              </a:solidFill>
              <a:latin typeface="PF Din Text Cond Pro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методы </a:t>
            </a:r>
            <a:r>
              <a:rPr lang="ru-RU" sz="2400" dirty="0">
                <a:solidFill>
                  <a:schemeClr val="tx1"/>
                </a:solidFill>
                <a:latin typeface="PF Din Text Cond Pro Light" pitchFamily="2" charset="0"/>
              </a:rPr>
              <a:t>распределенной </a:t>
            </a: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оптимизации</a:t>
            </a:r>
            <a:endParaRPr lang="en-US" sz="2400" dirty="0" smtClean="0">
              <a:solidFill>
                <a:schemeClr val="tx1"/>
              </a:solidFill>
              <a:latin typeface="PF Din Text Cond Pro Light" pitchFamily="2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так </a:t>
            </a:r>
            <a:r>
              <a:rPr lang="ru-RU" sz="2400" dirty="0">
                <a:solidFill>
                  <a:schemeClr val="tx1"/>
                </a:solidFill>
                <a:latin typeface="PF Din Text Cond Pro Light" pitchFamily="2" charset="0"/>
              </a:rPr>
              <a:t>и адаптировать к нуждам отрасли новые </a:t>
            </a: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методы: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машинное обучение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глубокие нейронные сети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теоретико-игровое моделирование</a:t>
            </a:r>
            <a:endParaRPr lang="ru-RU" sz="2400" b="1" dirty="0">
              <a:solidFill>
                <a:schemeClr val="tx1"/>
              </a:solidFill>
              <a:latin typeface="PF Din Text Cond Pro Light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41986D5-F723-4EEC-8B06-638553C601F1}"/>
              </a:ext>
            </a:extLst>
          </p:cNvPr>
          <p:cNvSpPr/>
          <p:nvPr/>
        </p:nvSpPr>
        <p:spPr>
          <a:xfrm>
            <a:off x="0" y="-27384"/>
            <a:ext cx="9144000" cy="7848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EA9A61D4-11DC-421E-9BE3-7CBBE34B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ВЫВОДЫ</a:t>
            </a:r>
            <a:endParaRPr lang="ru-RU" altLang="ru-RU" sz="2000" kern="0" cap="all" dirty="0">
              <a:solidFill>
                <a:schemeClr val="bg1"/>
              </a:solidFill>
              <a:latin typeface="PF Din Text Cond Pro Medium" panose="02000500000000020004" pitchFamily="2" charset="0"/>
              <a:cs typeface="Calibri" pitchFamily="34" charset="0"/>
            </a:endParaRPr>
          </a:p>
        </p:txBody>
      </p:sp>
      <p:sp>
        <p:nvSpPr>
          <p:cNvPr id="2" name="AutoShape 4" descr="ÐÐ°ÑÑÐ¸Ð½ÐºÐ¸ Ð¿Ð¾ Ð·Ð°Ð¿ÑÐ¾ÑÑ Ð¿ÑÐµÐ·Ð¸Ð´ÐµÐ½ÑÑÐºÐ¸Ð¹ ÑÑÐ°Ð½Ð´Ð°Ñ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D0737AD-DBBC-4036-9CF7-707A9081BFED}"/>
              </a:ext>
            </a:extLst>
          </p:cNvPr>
          <p:cNvSpPr/>
          <p:nvPr/>
        </p:nvSpPr>
        <p:spPr>
          <a:xfrm>
            <a:off x="3419872" y="757444"/>
            <a:ext cx="45720" cy="60543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74653C1-BEB4-4243-998D-3F5C3BED72F5}"/>
              </a:ext>
            </a:extLst>
          </p:cNvPr>
          <p:cNvSpPr/>
          <p:nvPr/>
        </p:nvSpPr>
        <p:spPr>
          <a:xfrm>
            <a:off x="0" y="6754039"/>
            <a:ext cx="9198260" cy="1039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7" descr="ÐÐ°ÑÑÐ¸Ð½ÐºÐ¸ Ð¿Ð¾ Ð·Ð°Ð¿ÑÐ¾ÑÑ Ð¿ÑÐµÐ·Ð¸Ð´ÐµÐ½ÑÑÐºÐ¸Ð¹ ÑÑÐ°Ð½Ð´Ð°ÑÑ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97A7F1-B382-45E5-BAB2-23D0C90BE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5"/>
          <a:stretch/>
        </p:blipFill>
        <p:spPr>
          <a:xfrm>
            <a:off x="-3485" y="0"/>
            <a:ext cx="9144001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765DEFC-281C-49A7-B396-5900A1F5B7BF}"/>
              </a:ext>
            </a:extLst>
          </p:cNvPr>
          <p:cNvSpPr/>
          <p:nvPr/>
        </p:nvSpPr>
        <p:spPr>
          <a:xfrm>
            <a:off x="3484" y="-1926"/>
            <a:ext cx="9144000" cy="6892645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FFDDC92-4AF8-44D0-8B3D-7BE17F4D51DD}"/>
              </a:ext>
            </a:extLst>
          </p:cNvPr>
          <p:cNvSpPr/>
          <p:nvPr/>
        </p:nvSpPr>
        <p:spPr>
          <a:xfrm>
            <a:off x="5625364" y="-34645"/>
            <a:ext cx="3555148" cy="6892646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AB764627-2B56-49AF-940B-A8A11A4A0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39" y="170916"/>
            <a:ext cx="355514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kern="0" dirty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НАШИ КОНТАКТЫ</a:t>
            </a:r>
            <a:endParaRPr lang="ru-RU" altLang="ru-RU" sz="1800" kern="0" dirty="0">
              <a:solidFill>
                <a:schemeClr val="bg1"/>
              </a:solidFill>
              <a:latin typeface="PF Din Text Cond Pro Medium" panose="02000500000000020004" pitchFamily="2" charset="0"/>
              <a:cs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D76A7AF-3D76-4118-B1A9-BC6B831458CA}"/>
              </a:ext>
            </a:extLst>
          </p:cNvPr>
          <p:cNvSpPr/>
          <p:nvPr/>
        </p:nvSpPr>
        <p:spPr>
          <a:xfrm>
            <a:off x="5436096" y="25649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Россия, 117997, Москва</a:t>
            </a:r>
            <a:br>
              <a:rPr lang="ru-RU" dirty="0">
                <a:solidFill>
                  <a:schemeClr val="bg1"/>
                </a:solidFill>
                <a:latin typeface="PF Din Text Cond Pro Light" panose="02000000000000000000" pitchFamily="2" charset="0"/>
              </a:rPr>
            </a:br>
            <a:r>
              <a:rPr lang="ru-RU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ул. Профсоюзная, д. 65</a:t>
            </a:r>
            <a:endParaRPr lang="en-US" dirty="0">
              <a:solidFill>
                <a:schemeClr val="bg1"/>
              </a:solidFill>
              <a:latin typeface="PF Din Text Cond Pro Light" panose="02000000000000000000" pitchFamily="2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PF Din Text Cond Pro Light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 +7 495 334-89-10</a:t>
            </a:r>
            <a:endParaRPr lang="en-US" dirty="0">
              <a:solidFill>
                <a:schemeClr val="bg1"/>
              </a:solidFill>
              <a:latin typeface="PF Din Text Cond Pro Light" panose="02000000000000000000" pitchFamily="2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PF Din Text Cond Pro Light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 </a:t>
            </a:r>
            <a:r>
              <a:rPr lang="en-US" dirty="0" err="1" smtClean="0">
                <a:solidFill>
                  <a:schemeClr val="bg1"/>
                </a:solidFill>
                <a:latin typeface="PF Din Text Cond Pro Light" panose="02000000000000000000" pitchFamily="2" charset="0"/>
              </a:rPr>
              <a:t>mgoubko</a:t>
            </a:r>
            <a:r>
              <a:rPr lang="ru-RU" dirty="0" smtClean="0">
                <a:solidFill>
                  <a:schemeClr val="bg1"/>
                </a:solidFill>
                <a:latin typeface="PF Din Text Cond Pro Light" panose="02000000000000000000" pitchFamily="2" charset="0"/>
              </a:rPr>
              <a:t>@</a:t>
            </a:r>
            <a:r>
              <a:rPr lang="en-US" dirty="0" smtClean="0">
                <a:solidFill>
                  <a:schemeClr val="bg1"/>
                </a:solidFill>
                <a:latin typeface="PF Din Text Cond Pro Light" panose="02000000000000000000" pitchFamily="2" charset="0"/>
              </a:rPr>
              <a:t>mail</a:t>
            </a:r>
            <a:r>
              <a:rPr lang="ru-RU" dirty="0" smtClean="0">
                <a:solidFill>
                  <a:schemeClr val="bg1"/>
                </a:solidFill>
                <a:latin typeface="PF Din Text Cond Pro Light" panose="02000000000000000000" pitchFamily="2" charset="0"/>
              </a:rPr>
              <a:t>.</a:t>
            </a:r>
            <a:r>
              <a:rPr lang="ru-RU" dirty="0" err="1" smtClean="0">
                <a:solidFill>
                  <a:schemeClr val="bg1"/>
                </a:solidFill>
                <a:latin typeface="PF Din Text Cond Pro Light" panose="02000000000000000000" pitchFamily="2" charset="0"/>
              </a:rPr>
              <a:t>ru</a:t>
            </a:r>
            <a:endParaRPr lang="ru-RU" dirty="0">
              <a:solidFill>
                <a:schemeClr val="bg1"/>
              </a:solidFill>
              <a:latin typeface="PF Din Text Cond Pro Light" panose="02000000000000000000" pitchFamily="2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PF Din Text Cond Pro Light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www.ipu.ru</a:t>
            </a:r>
            <a:endParaRPr lang="ru-RU" dirty="0">
              <a:solidFill>
                <a:schemeClr val="bg1"/>
              </a:solidFill>
              <a:latin typeface="PF Din Text Cond Pro Light" panose="02000000000000000000" pitchFamily="2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DCFFB2A-5611-452D-B109-A978E7874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11" y="5324098"/>
            <a:ext cx="2360658" cy="107302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1F245C73-F94D-488A-80A7-F3173CE8D42A}"/>
              </a:ext>
            </a:extLst>
          </p:cNvPr>
          <p:cNvSpPr/>
          <p:nvPr/>
        </p:nvSpPr>
        <p:spPr>
          <a:xfrm>
            <a:off x="5975648" y="2744483"/>
            <a:ext cx="370384" cy="3693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Рисунок 2052" descr="Метка">
            <a:extLst>
              <a:ext uri="{FF2B5EF4-FFF2-40B4-BE49-F238E27FC236}">
                <a16:creationId xmlns="" xmlns:a16="http://schemas.microsoft.com/office/drawing/2014/main" id="{1977B52B-A220-45A7-BF38-7CB90CB22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06630" y="2774939"/>
            <a:ext cx="308420" cy="308420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42A7A383-1F35-4FEA-A827-5810F4083F1A}"/>
              </a:ext>
            </a:extLst>
          </p:cNvPr>
          <p:cNvSpPr/>
          <p:nvPr/>
        </p:nvSpPr>
        <p:spPr>
          <a:xfrm>
            <a:off x="5975648" y="3367589"/>
            <a:ext cx="370384" cy="3693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" name="Рисунок 2047" descr="Телефонная трубка">
            <a:extLst>
              <a:ext uri="{FF2B5EF4-FFF2-40B4-BE49-F238E27FC236}">
                <a16:creationId xmlns="" xmlns:a16="http://schemas.microsoft.com/office/drawing/2014/main" id="{548B5FA0-AD67-4B8E-A375-68AECF5C8F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41310" y="3430475"/>
            <a:ext cx="239060" cy="239060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36EA3E9E-D130-469B-990A-4B22CF1B424A}"/>
              </a:ext>
            </a:extLst>
          </p:cNvPr>
          <p:cNvSpPr/>
          <p:nvPr/>
        </p:nvSpPr>
        <p:spPr>
          <a:xfrm>
            <a:off x="5975648" y="3949897"/>
            <a:ext cx="370384" cy="3693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Рисунок 2050" descr="Электронная почта">
            <a:extLst>
              <a:ext uri="{FF2B5EF4-FFF2-40B4-BE49-F238E27FC236}">
                <a16:creationId xmlns="" xmlns:a16="http://schemas.microsoft.com/office/drawing/2014/main" id="{0DA900AC-8C9D-4734-9D1F-376CA3FA38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8618" y="4034449"/>
            <a:ext cx="204443" cy="204443"/>
          </a:xfrm>
          <a:prstGeom prst="rect">
            <a:avLst/>
          </a:prstGeom>
        </p:spPr>
      </p:pic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38F79C3D-6862-4C1D-A1A4-EC95A036F2F1}"/>
              </a:ext>
            </a:extLst>
          </p:cNvPr>
          <p:cNvSpPr/>
          <p:nvPr/>
        </p:nvSpPr>
        <p:spPr>
          <a:xfrm>
            <a:off x="5975648" y="4510425"/>
            <a:ext cx="370384" cy="3693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Рисунок 2055" descr="Мир">
            <a:extLst>
              <a:ext uri="{FF2B5EF4-FFF2-40B4-BE49-F238E27FC236}">
                <a16:creationId xmlns="" xmlns:a16="http://schemas.microsoft.com/office/drawing/2014/main" id="{B0053586-5EF3-4C5A-839B-D40CD9BD9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30669" y="4559636"/>
            <a:ext cx="270910" cy="2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495112"/>
            <a:ext cx="3024336" cy="731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930C03A-0AD1-436C-A35E-4F4D41D39FB6}"/>
              </a:ext>
            </a:extLst>
          </p:cNvPr>
          <p:cNvSpPr/>
          <p:nvPr/>
        </p:nvSpPr>
        <p:spPr>
          <a:xfrm>
            <a:off x="1907704" y="734362"/>
            <a:ext cx="7236296" cy="60196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F Din Text Cond Pro Light" pitchFamily="2" charset="0"/>
              </a:rPr>
              <a:t>Интеллектуализация электрических сетей стала основным положением разработанной в 2012 году ФСК ЕЭС «</a:t>
            </a:r>
            <a:r>
              <a:rPr lang="ru-RU" sz="2200" b="1" dirty="0">
                <a:solidFill>
                  <a:schemeClr val="tx1"/>
                </a:solidFill>
                <a:latin typeface="PF Din Text Cond Pro Light" pitchFamily="2" charset="0"/>
              </a:rPr>
              <a:t>Концепции интеллектуальной электроэнергетической системы </a:t>
            </a:r>
            <a:r>
              <a:rPr lang="ru-RU" sz="2200" dirty="0">
                <a:solidFill>
                  <a:schemeClr val="tx1"/>
                </a:solidFill>
                <a:latin typeface="PF Din Text Cond Pro Light" pitchFamily="2" charset="0"/>
              </a:rPr>
              <a:t>с активно-адаптивной сетью»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F Din Text Cond Pro Light" pitchFamily="2" charset="0"/>
              </a:rPr>
              <a:t>Постановлением </a:t>
            </a:r>
            <a:r>
              <a:rPr lang="ru-RU" sz="2200" dirty="0">
                <a:solidFill>
                  <a:schemeClr val="tx1"/>
                </a:solidFill>
                <a:latin typeface="PF Din Text Cond Pro Light" pitchFamily="2" charset="0"/>
              </a:rPr>
              <a:t>Правительства от 20 декабря 2016 года № 1406 предусмотрена </a:t>
            </a:r>
            <a:r>
              <a:rPr lang="ru-RU" sz="2200" dirty="0" err="1">
                <a:solidFill>
                  <a:schemeClr val="tx1"/>
                </a:solidFill>
                <a:latin typeface="PF Din Text Cond Pro Light" pitchFamily="2" charset="0"/>
              </a:rPr>
              <a:t>грантовая</a:t>
            </a:r>
            <a:r>
              <a:rPr lang="ru-RU" sz="2200" dirty="0">
                <a:solidFill>
                  <a:schemeClr val="tx1"/>
                </a:solidFill>
                <a:latin typeface="PF Din Text Cond Pro Light" pitchFamily="2" charset="0"/>
              </a:rPr>
              <a:t> поддержка центров НТИ  по приоритетным группам сквозных технологий НТИ, включая </a:t>
            </a:r>
            <a:r>
              <a:rPr lang="ru-RU" sz="2200" b="1" dirty="0">
                <a:solidFill>
                  <a:schemeClr val="tx1"/>
                </a:solidFill>
                <a:latin typeface="PF Din Text Cond Pro Light" pitchFamily="2" charset="0"/>
              </a:rPr>
              <a:t>новые и портативные источники энергии, большие данные и искусственный интеллект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F Din Text Cond Pro Light" pitchFamily="2" charset="0"/>
              </a:rPr>
              <a:t>7 мая 2018 в Указе Президента «О национальных целях и стратегических задачах развития Российской Федерации на период до 2024 года» № 204 поставлена задача: «…преобразование приоритетных отраслей экономики и социальной сферы, включая … энергетическую инфраструктуру, посредством внедрения </a:t>
            </a:r>
            <a:r>
              <a:rPr lang="ru-RU" sz="2200" dirty="0" smtClean="0">
                <a:solidFill>
                  <a:schemeClr val="tx1"/>
                </a:solidFill>
                <a:latin typeface="PF Din Text Cond Pro Light" pitchFamily="2" charset="0"/>
              </a:rPr>
              <a:t>… </a:t>
            </a:r>
            <a:r>
              <a:rPr lang="ru-RU" sz="2200" b="1" dirty="0" smtClean="0">
                <a:solidFill>
                  <a:schemeClr val="tx1"/>
                </a:solidFill>
                <a:latin typeface="PF Din Text Cond Pro Light" pitchFamily="2" charset="0"/>
              </a:rPr>
              <a:t>интеллектуальных </a:t>
            </a:r>
            <a:r>
              <a:rPr lang="ru-RU" sz="2200" b="1" dirty="0">
                <a:solidFill>
                  <a:schemeClr val="tx1"/>
                </a:solidFill>
                <a:latin typeface="PF Din Text Cond Pro Light" pitchFamily="2" charset="0"/>
              </a:rPr>
              <a:t>систем управления электросетевым хозяйством на базе цифровых технологий</a:t>
            </a:r>
            <a:r>
              <a:rPr lang="ru-RU" sz="2200" dirty="0" smtClean="0">
                <a:solidFill>
                  <a:schemeClr val="tx1"/>
                </a:solidFill>
                <a:latin typeface="PF Din Text Cond Pro Light" pitchFamily="2" charset="0"/>
              </a:rPr>
              <a:t>»</a:t>
            </a:r>
            <a:endParaRPr lang="ru-RU" sz="2200" dirty="0">
              <a:solidFill>
                <a:schemeClr val="tx1"/>
              </a:solidFill>
              <a:latin typeface="PF Din Text Cond Pro Light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41986D5-F723-4EEC-8B06-638553C601F1}"/>
              </a:ext>
            </a:extLst>
          </p:cNvPr>
          <p:cNvSpPr/>
          <p:nvPr/>
        </p:nvSpPr>
        <p:spPr>
          <a:xfrm>
            <a:off x="0" y="-27384"/>
            <a:ext cx="9144000" cy="7848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EA9A61D4-11DC-421E-9BE3-7CBBE34B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Интеллектуальная Электроэнергетика </a:t>
            </a:r>
            <a:r>
              <a:rPr lang="en-US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– </a:t>
            </a:r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в приоритетах цифровой экономики </a:t>
            </a:r>
            <a:b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</a:br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и промышленности российской федерации</a:t>
            </a:r>
            <a:endParaRPr lang="ru-RU" altLang="ru-RU" sz="2000" kern="0" cap="all" dirty="0">
              <a:solidFill>
                <a:schemeClr val="bg1"/>
              </a:solidFill>
              <a:latin typeface="PF Din Text Cond Pro Medium" panose="02000500000000020004" pitchFamily="2" charset="0"/>
              <a:cs typeface="Calibri" pitchFamily="34" charset="0"/>
            </a:endParaRPr>
          </a:p>
        </p:txBody>
      </p:sp>
      <p:sp>
        <p:nvSpPr>
          <p:cNvPr id="2" name="AutoShape 4" descr="ÐÐ°ÑÑÐ¸Ð½ÐºÐ¸ Ð¿Ð¾ Ð·Ð°Ð¿ÑÐ¾ÑÑ Ð¿ÑÐµÐ·Ð¸Ð´ÐµÐ½ÑÑÐºÐ¸Ð¹ ÑÑÐ°Ð½Ð´Ð°Ñ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D0737AD-DBBC-4036-9CF7-707A9081BFED}"/>
              </a:ext>
            </a:extLst>
          </p:cNvPr>
          <p:cNvSpPr/>
          <p:nvPr/>
        </p:nvSpPr>
        <p:spPr>
          <a:xfrm>
            <a:off x="1861984" y="757444"/>
            <a:ext cx="45720" cy="60543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74653C1-BEB4-4243-998D-3F5C3BED72F5}"/>
              </a:ext>
            </a:extLst>
          </p:cNvPr>
          <p:cNvSpPr/>
          <p:nvPr/>
        </p:nvSpPr>
        <p:spPr>
          <a:xfrm>
            <a:off x="0" y="6754039"/>
            <a:ext cx="9198260" cy="1039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7" descr="ÐÐ°ÑÑÐ¸Ð½ÐºÐ¸ Ð¿Ð¾ Ð·Ð°Ð¿ÑÐ¾ÑÑ Ð¿ÑÐµÐ·Ð¸Ð´ÐµÐ½ÑÑÐºÐ¸Ð¹ ÑÑÐ°Ð½Ð´Ð°ÑÑ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intelligent contr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61140"/>
          <a:stretch/>
        </p:blipFill>
        <p:spPr bwMode="auto">
          <a:xfrm>
            <a:off x="0" y="734362"/>
            <a:ext cx="1872000" cy="601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930C03A-0AD1-436C-A35E-4F4D41D39FB6}"/>
              </a:ext>
            </a:extLst>
          </p:cNvPr>
          <p:cNvSpPr/>
          <p:nvPr/>
        </p:nvSpPr>
        <p:spPr>
          <a:xfrm>
            <a:off x="1907704" y="734362"/>
            <a:ext cx="7236296" cy="60196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PF Din Text Cond Pro Light" pitchFamily="2" charset="0"/>
              </a:rPr>
              <a:t>Интеллектуальное управление (</a:t>
            </a:r>
            <a:r>
              <a:rPr lang="ru-RU" sz="2000" b="1" dirty="0" err="1">
                <a:solidFill>
                  <a:schemeClr val="tx1"/>
                </a:solidFill>
                <a:latin typeface="PF Din Text Cond Pro Light" pitchFamily="2" charset="0"/>
              </a:rPr>
              <a:t>intelligent</a:t>
            </a:r>
            <a:r>
              <a:rPr lang="ru-RU" sz="2000" b="1" dirty="0">
                <a:solidFill>
                  <a:schemeClr val="tx1"/>
                </a:solidFill>
                <a:latin typeface="PF Din Text Cond Pro Light" pitchFamily="2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F Din Text Cond Pro Light" pitchFamily="2" charset="0"/>
              </a:rPr>
              <a:t>control</a:t>
            </a:r>
            <a:r>
              <a:rPr lang="ru-RU" sz="2000" b="1" dirty="0">
                <a:solidFill>
                  <a:schemeClr val="tx1"/>
                </a:solidFill>
                <a:latin typeface="PF Din Text Cond Pro Light" pitchFamily="2" charset="0"/>
              </a:rPr>
              <a:t>) </a:t>
            </a:r>
            <a:r>
              <a:rPr lang="ru-RU" sz="2000" dirty="0">
                <a:solidFill>
                  <a:schemeClr val="tx1"/>
                </a:solidFill>
                <a:latin typeface="PF Din Text Cond Pro Light" pitchFamily="2" charset="0"/>
              </a:rPr>
              <a:t>– это подход к автоматическому управлению на основе методов искусственного </a:t>
            </a:r>
            <a:r>
              <a:rPr lang="ru-RU" sz="2000" dirty="0" smtClean="0">
                <a:solidFill>
                  <a:schemeClr val="tx1"/>
                </a:solidFill>
                <a:latin typeface="PF Din Text Cond Pro Light" pitchFamily="2" charset="0"/>
              </a:rPr>
              <a:t>интеллекта, таких как: </a:t>
            </a:r>
            <a:endParaRPr lang="en-US" sz="2000" dirty="0" smtClean="0">
              <a:solidFill>
                <a:schemeClr val="tx1"/>
              </a:solidFill>
              <a:latin typeface="PF Din Text Cond Pro 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PF Din Text Cond Pro Light" pitchFamily="2" charset="0"/>
              </a:rPr>
              <a:t>нечеткая </a:t>
            </a:r>
            <a:r>
              <a:rPr lang="ru-RU" sz="2000" dirty="0" smtClean="0">
                <a:solidFill>
                  <a:schemeClr val="tx1"/>
                </a:solidFill>
                <a:latin typeface="PF Din Text Cond Pro Light" pitchFamily="2" charset="0"/>
              </a:rPr>
              <a:t>логика</a:t>
            </a:r>
            <a:endParaRPr lang="en-US" sz="2000" dirty="0">
              <a:solidFill>
                <a:schemeClr val="tx1"/>
              </a:solidFill>
              <a:latin typeface="PF Din Text Cond Pro 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PF Din Text Cond Pro Light" pitchFamily="2" charset="0"/>
              </a:rPr>
              <a:t>машинное обучение</a:t>
            </a:r>
            <a:r>
              <a:rPr lang="ru-RU" sz="2000" dirty="0">
                <a:solidFill>
                  <a:schemeClr val="tx1"/>
                </a:solidFill>
                <a:latin typeface="PF Din Text Cond Pro Light" pitchFamily="2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PF Din Text Cond Pro Light" pitchFamily="2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PF Din Text Cond Pro Light" pitchFamily="2" charset="0"/>
              </a:rPr>
              <a:t>искусственные нейронные </a:t>
            </a:r>
            <a:r>
              <a:rPr lang="ru-RU" sz="2000" dirty="0" smtClean="0">
                <a:solidFill>
                  <a:schemeClr val="tx1"/>
                </a:solidFill>
                <a:latin typeface="PF Din Text Cond Pro Light" pitchFamily="2" charset="0"/>
              </a:rPr>
              <a:t>сети </a:t>
            </a:r>
            <a:endParaRPr lang="en-US" sz="2000" dirty="0" smtClean="0">
              <a:solidFill>
                <a:schemeClr val="tx1"/>
              </a:solidFill>
              <a:latin typeface="PF Din Text Cond Pro 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PF Din Text Cond Pro Light" pitchFamily="2" charset="0"/>
              </a:rPr>
              <a:t>эволюционные </a:t>
            </a:r>
            <a:r>
              <a:rPr lang="ru-RU" sz="2000" dirty="0">
                <a:solidFill>
                  <a:schemeClr val="tx1"/>
                </a:solidFill>
                <a:latin typeface="PF Din Text Cond Pro Light" pitchFamily="2" charset="0"/>
              </a:rPr>
              <a:t>вычисления и генетические алгоритмы</a:t>
            </a:r>
            <a:r>
              <a:rPr lang="ru-RU" sz="2000" dirty="0" smtClean="0">
                <a:solidFill>
                  <a:schemeClr val="tx1"/>
                </a:solidFill>
                <a:latin typeface="PF Din Text Cond Pro Light" pitchFamily="2" charset="0"/>
              </a:rPr>
              <a:t>.</a:t>
            </a:r>
            <a:endParaRPr lang="en-GB" sz="2000" dirty="0" smtClean="0">
              <a:solidFill>
                <a:schemeClr val="tx1"/>
              </a:solidFill>
              <a:latin typeface="PF Din Text Cond Pro Light" pitchFamily="2" charset="0"/>
            </a:endParaRPr>
          </a:p>
          <a:p>
            <a:pPr lvl="5"/>
            <a:r>
              <a:rPr lang="ru-RU" i="1" dirty="0">
                <a:solidFill>
                  <a:schemeClr val="tx1"/>
                </a:solidFill>
                <a:latin typeface="PF Din Text Cond Pro Light" pitchFamily="2" charset="0"/>
              </a:rPr>
              <a:t>Новиков Д. А. Кибернетика //Навигатор. История кибернетики, современное состояние, перспективы развития: монография. М.: ЛЕНАНД. – 2015.</a:t>
            </a:r>
            <a:endParaRPr lang="en-GB" i="1" dirty="0" smtClean="0">
              <a:solidFill>
                <a:schemeClr val="tx1"/>
              </a:solidFill>
              <a:latin typeface="PF Din Text Cond Pro Light" pitchFamily="2" charset="0"/>
            </a:endParaRPr>
          </a:p>
          <a:p>
            <a:pPr lvl="5"/>
            <a:endParaRPr lang="ru-RU" dirty="0" smtClean="0">
              <a:solidFill>
                <a:schemeClr val="tx1"/>
              </a:solidFill>
              <a:latin typeface="PF Din Text Cond Pro Light" pitchFamily="2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PF Din Text Cond Pro Light" pitchFamily="2" charset="0"/>
              </a:rPr>
              <a:t>«Умные» сети электроснабжения (</a:t>
            </a:r>
            <a:r>
              <a:rPr lang="en-US" sz="2000" b="1" dirty="0" smtClean="0">
                <a:solidFill>
                  <a:schemeClr val="tx1"/>
                </a:solidFill>
                <a:latin typeface="PF Din Text Cond Pro Light" pitchFamily="2" charset="0"/>
              </a:rPr>
              <a:t>smart grid)</a:t>
            </a:r>
            <a:r>
              <a:rPr lang="ru-RU" sz="2000" b="1" dirty="0">
                <a:solidFill>
                  <a:schemeClr val="tx1"/>
                </a:solidFill>
                <a:latin typeface="PF Din Text Cond Pro Light" pitchFamily="2" charset="0"/>
              </a:rPr>
              <a:t> - </a:t>
            </a:r>
            <a:r>
              <a:rPr lang="ru-RU" sz="2000" dirty="0" smtClean="0">
                <a:solidFill>
                  <a:schemeClr val="tx1"/>
                </a:solidFill>
                <a:latin typeface="PF Din Text Cond Pro Light" pitchFamily="2" charset="0"/>
              </a:rPr>
              <a:t>сети </a:t>
            </a:r>
            <a:r>
              <a:rPr lang="ru-RU" sz="2000" dirty="0">
                <a:solidFill>
                  <a:schemeClr val="tx1"/>
                </a:solidFill>
                <a:latin typeface="PF Din Text Cond Pro Light" pitchFamily="2" charset="0"/>
              </a:rPr>
              <a:t>электроснабжения, которые используют информационные и коммуникационные сети и технологии для сбора информации </a:t>
            </a:r>
            <a:r>
              <a:rPr lang="ru-RU" sz="2000" dirty="0" smtClean="0">
                <a:solidFill>
                  <a:schemeClr val="tx1"/>
                </a:solidFill>
                <a:latin typeface="PF Din Text Cond Pro Light" pitchFamily="2" charset="0"/>
              </a:rPr>
              <a:t>о генерации </a:t>
            </a:r>
            <a:r>
              <a:rPr lang="ru-RU" sz="2000" dirty="0">
                <a:solidFill>
                  <a:schemeClr val="tx1"/>
                </a:solidFill>
                <a:latin typeface="PF Din Text Cond Pro Light" pitchFamily="2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PF Din Text Cond Pro Light" pitchFamily="2" charset="0"/>
              </a:rPr>
              <a:t>потреблении электроэнергии с целью повышения эффективности, надёжности, экономической выгоды, </a:t>
            </a:r>
            <a:r>
              <a:rPr lang="ru-RU" sz="2000" dirty="0">
                <a:solidFill>
                  <a:schemeClr val="tx1"/>
                </a:solidFill>
                <a:latin typeface="PF Din Text Cond Pro Light" pitchFamily="2" charset="0"/>
              </a:rPr>
              <a:t>а также </a:t>
            </a:r>
            <a:r>
              <a:rPr lang="ru-RU" sz="2000" dirty="0" smtClean="0">
                <a:solidFill>
                  <a:schemeClr val="tx1"/>
                </a:solidFill>
                <a:latin typeface="PF Din Text Cond Pro Light" pitchFamily="2" charset="0"/>
              </a:rPr>
              <a:t>устойчивости </a:t>
            </a:r>
            <a:r>
              <a:rPr lang="ru-RU" sz="2000" dirty="0">
                <a:solidFill>
                  <a:schemeClr val="tx1"/>
                </a:solidFill>
                <a:latin typeface="PF Din Text Cond Pro Light" pitchFamily="2" charset="0"/>
              </a:rPr>
              <a:t>производства и распределения </a:t>
            </a:r>
            <a:r>
              <a:rPr lang="ru-RU" sz="2000" dirty="0" smtClean="0">
                <a:solidFill>
                  <a:schemeClr val="tx1"/>
                </a:solidFill>
                <a:latin typeface="PF Din Text Cond Pro Light" pitchFamily="2" charset="0"/>
              </a:rPr>
              <a:t>электроэнергии.</a:t>
            </a:r>
            <a:endParaRPr lang="en-US" sz="2000" dirty="0" smtClean="0">
              <a:solidFill>
                <a:schemeClr val="tx1"/>
              </a:solidFill>
              <a:latin typeface="PF Din Text Cond Pro Light" pitchFamily="2" charset="0"/>
            </a:endParaRPr>
          </a:p>
          <a:p>
            <a:pPr lvl="5" algn="just"/>
            <a:r>
              <a:rPr lang="ru-RU" i="1" dirty="0" err="1">
                <a:solidFill>
                  <a:schemeClr val="tx1"/>
                </a:solidFill>
                <a:latin typeface="PF Din Text Cond Pro Light" pitchFamily="2" charset="0"/>
              </a:rPr>
              <a:t>Воропай</a:t>
            </a:r>
            <a:r>
              <a:rPr lang="ru-RU" i="1" dirty="0">
                <a:solidFill>
                  <a:schemeClr val="tx1"/>
                </a:solidFill>
                <a:latin typeface="PF Din Text Cond Pro Light" pitchFamily="2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PF Din Text Cond Pro Light" pitchFamily="2" charset="0"/>
              </a:rPr>
              <a:t>Н.И</a:t>
            </a:r>
            <a:r>
              <a:rPr lang="ru-RU" i="1" dirty="0">
                <a:solidFill>
                  <a:schemeClr val="tx1"/>
                </a:solidFill>
                <a:latin typeface="PF Din Text Cond Pro Light" pitchFamily="2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PF Din Text Cond Pro Light" pitchFamily="2" charset="0"/>
              </a:rPr>
              <a:t>Smart</a:t>
            </a:r>
            <a:r>
              <a:rPr lang="ru-RU" i="1" dirty="0">
                <a:solidFill>
                  <a:schemeClr val="tx1"/>
                </a:solidFill>
                <a:latin typeface="PF Din Text Cond Pro Light" pitchFamily="2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PF Din Text Cond Pro Light" pitchFamily="2" charset="0"/>
              </a:rPr>
              <a:t>Grid</a:t>
            </a:r>
            <a:r>
              <a:rPr lang="ru-RU" i="1" dirty="0">
                <a:solidFill>
                  <a:schemeClr val="tx1"/>
                </a:solidFill>
                <a:latin typeface="PF Din Text Cond Pro Light" pitchFamily="2" charset="0"/>
              </a:rPr>
              <a:t>: мифы, реальность, перспективы //Энергетическая политика. – 2010. – №. 2. – С. 9-15</a:t>
            </a:r>
            <a:r>
              <a:rPr lang="ru-RU" i="1" dirty="0" smtClean="0">
                <a:solidFill>
                  <a:schemeClr val="tx1"/>
                </a:solidFill>
                <a:latin typeface="PF Din Text Cond Pro Light" pitchFamily="2" charset="0"/>
              </a:rPr>
              <a:t>.</a:t>
            </a:r>
            <a:endParaRPr lang="ru-RU" sz="2000" b="1" i="1" dirty="0" smtClean="0">
              <a:solidFill>
                <a:schemeClr val="tx1"/>
              </a:solidFill>
              <a:latin typeface="PF Din Text Cond Pro Light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41986D5-F723-4EEC-8B06-638553C601F1}"/>
              </a:ext>
            </a:extLst>
          </p:cNvPr>
          <p:cNvSpPr/>
          <p:nvPr/>
        </p:nvSpPr>
        <p:spPr>
          <a:xfrm>
            <a:off x="0" y="-27384"/>
            <a:ext cx="9144000" cy="7848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EA9A61D4-11DC-421E-9BE3-7CBBE34B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определения</a:t>
            </a:r>
            <a:endParaRPr lang="ru-RU" altLang="ru-RU" sz="2000" kern="0" cap="all" dirty="0">
              <a:solidFill>
                <a:schemeClr val="bg1"/>
              </a:solidFill>
              <a:latin typeface="PF Din Text Cond Pro Medium" panose="02000500000000020004" pitchFamily="2" charset="0"/>
              <a:cs typeface="Calibri" pitchFamily="34" charset="0"/>
            </a:endParaRPr>
          </a:p>
        </p:txBody>
      </p:sp>
      <p:sp>
        <p:nvSpPr>
          <p:cNvPr id="2" name="AutoShape 4" descr="ÐÐ°ÑÑÐ¸Ð½ÐºÐ¸ Ð¿Ð¾ Ð·Ð°Ð¿ÑÐ¾ÑÑ Ð¿ÑÐµÐ·Ð¸Ð´ÐµÐ½ÑÑÐºÐ¸Ð¹ ÑÑÐ°Ð½Ð´Ð°Ñ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D0737AD-DBBC-4036-9CF7-707A9081BFED}"/>
              </a:ext>
            </a:extLst>
          </p:cNvPr>
          <p:cNvSpPr/>
          <p:nvPr/>
        </p:nvSpPr>
        <p:spPr>
          <a:xfrm>
            <a:off x="1861984" y="757444"/>
            <a:ext cx="45720" cy="60543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74653C1-BEB4-4243-998D-3F5C3BED72F5}"/>
              </a:ext>
            </a:extLst>
          </p:cNvPr>
          <p:cNvSpPr/>
          <p:nvPr/>
        </p:nvSpPr>
        <p:spPr>
          <a:xfrm>
            <a:off x="0" y="6754039"/>
            <a:ext cx="9198260" cy="1039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7" descr="ÐÐ°ÑÑÐ¸Ð½ÐºÐ¸ Ð¿Ð¾ Ð·Ð°Ð¿ÑÐ¾ÑÑ Ð¿ÑÐµÐ·Ð¸Ð´ÐµÐ½ÑÑÐºÐ¸Ð¹ ÑÑÐ°Ð½Ð´Ð°ÑÑ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41986D5-F723-4EEC-8B06-638553C601F1}"/>
              </a:ext>
            </a:extLst>
          </p:cNvPr>
          <p:cNvSpPr/>
          <p:nvPr/>
        </p:nvSpPr>
        <p:spPr>
          <a:xfrm>
            <a:off x="0" y="-27384"/>
            <a:ext cx="9144000" cy="7848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EA9A61D4-11DC-421E-9BE3-7CBBE34B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kern="0" cap="all" dirty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Число публикаций по теме "</a:t>
            </a:r>
            <a:r>
              <a:rPr lang="ru-RU" altLang="ru-RU" sz="2000" kern="0" cap="all" dirty="0" err="1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Smart</a:t>
            </a:r>
            <a:r>
              <a:rPr lang="ru-RU" altLang="ru-RU" sz="2000" kern="0" cap="all" dirty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 </a:t>
            </a:r>
            <a:r>
              <a:rPr lang="ru-RU" altLang="ru-RU" sz="2000" kern="0" cap="all" dirty="0" err="1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grid</a:t>
            </a:r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"</a:t>
            </a:r>
            <a:endParaRPr lang="ru-RU" altLang="ru-RU" sz="2000" kern="0" cap="all" dirty="0">
              <a:solidFill>
                <a:schemeClr val="bg1"/>
              </a:solidFill>
              <a:latin typeface="PF Din Text Cond Pro Medium" panose="02000500000000020004" pitchFamily="2" charset="0"/>
              <a:cs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74653C1-BEB4-4243-998D-3F5C3BED72F5}"/>
              </a:ext>
            </a:extLst>
          </p:cNvPr>
          <p:cNvSpPr/>
          <p:nvPr/>
        </p:nvSpPr>
        <p:spPr>
          <a:xfrm>
            <a:off x="0" y="6754039"/>
            <a:ext cx="9198260" cy="1039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ÐÐ°ÑÑÐ¸Ð½ÐºÐ¸ Ð¿Ð¾ Ð·Ð°Ð¿ÑÐ¾ÑÑ ÑÑÐ°Ð½ÑÐ½ÐµÑÑÑÑÐ½ÐµÑÐ³Ð¾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ÐÐ°ÑÑÐ¸Ð½ÐºÐ¸ Ð¿Ð¾ Ð·Ð°Ð¿ÑÐ¾ÑÑ Ð¼Ð¸ÑÐ¸ Ð»Ð¾Ð³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765522"/>
              </p:ext>
            </p:extLst>
          </p:nvPr>
        </p:nvGraphicFramePr>
        <p:xfrm>
          <a:off x="827584" y="980728"/>
          <a:ext cx="7199585" cy="488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15816" y="6053226"/>
            <a:ext cx="5958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algn="r"/>
            <a:r>
              <a:rPr lang="ru-RU" i="1" dirty="0" smtClean="0">
                <a:latin typeface="PF Din Text Cond Pro Light" pitchFamily="2" charset="0"/>
              </a:rPr>
              <a:t>Источник : БД </a:t>
            </a:r>
            <a:r>
              <a:rPr lang="en-US" i="1" dirty="0" smtClean="0">
                <a:latin typeface="PF Din Text Cond Pro Light" pitchFamily="2" charset="0"/>
              </a:rPr>
              <a:t>Scopus</a:t>
            </a:r>
            <a:endParaRPr lang="ru-RU" sz="2000" b="1" i="1" dirty="0">
              <a:latin typeface="PF Din Text Cond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41986D5-F723-4EEC-8B06-638553C601F1}"/>
              </a:ext>
            </a:extLst>
          </p:cNvPr>
          <p:cNvSpPr/>
          <p:nvPr/>
        </p:nvSpPr>
        <p:spPr>
          <a:xfrm>
            <a:off x="0" y="-27384"/>
            <a:ext cx="9144000" cy="7848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EA9A61D4-11DC-421E-9BE3-7CBBE34B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Методы Машинного обучения: приложение в электроэнергетике</a:t>
            </a:r>
            <a:endParaRPr lang="ru-RU" altLang="ru-RU" sz="2000" kern="0" cap="all" dirty="0">
              <a:solidFill>
                <a:schemeClr val="bg1"/>
              </a:solidFill>
              <a:latin typeface="PF Din Text Cond Pro Medium" panose="02000500000000020004" pitchFamily="2" charset="0"/>
              <a:cs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74653C1-BEB4-4243-998D-3F5C3BED72F5}"/>
              </a:ext>
            </a:extLst>
          </p:cNvPr>
          <p:cNvSpPr/>
          <p:nvPr/>
        </p:nvSpPr>
        <p:spPr>
          <a:xfrm>
            <a:off x="0" y="6754039"/>
            <a:ext cx="9198260" cy="1039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ÐÐ°ÑÑÐ¸Ð½ÐºÐ¸ Ð¿Ð¾ Ð·Ð°Ð¿ÑÐ¾ÑÑ ÑÑÐ°Ð½ÑÐ½ÐµÑÑÑÑÐ½ÐµÑÐ³Ð¾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ÐÐ°ÑÑÐ¸Ð½ÐºÐ¸ Ð¿Ð¾ Ð·Ð°Ð¿ÑÐ¾ÑÑ Ð¼Ð¸ÑÐ¸ Ð»Ð¾Ð³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735576"/>
              </p:ext>
            </p:extLst>
          </p:nvPr>
        </p:nvGraphicFramePr>
        <p:xfrm>
          <a:off x="155575" y="908720"/>
          <a:ext cx="849687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915816" y="6053226"/>
            <a:ext cx="5958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algn="r"/>
            <a:r>
              <a:rPr lang="ru-RU" i="1" dirty="0" smtClean="0">
                <a:latin typeface="PF Din Text Cond Pro Light" pitchFamily="2" charset="0"/>
              </a:rPr>
              <a:t>Источник : БД </a:t>
            </a:r>
            <a:r>
              <a:rPr lang="en-US" i="1" dirty="0" smtClean="0">
                <a:latin typeface="PF Din Text Cond Pro Light" pitchFamily="2" charset="0"/>
              </a:rPr>
              <a:t>Scopus</a:t>
            </a:r>
            <a:endParaRPr lang="ru-RU" sz="2000" b="1" i="1" dirty="0">
              <a:latin typeface="PF Din Text Cond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930C03A-0AD1-436C-A35E-4F4D41D39FB6}"/>
              </a:ext>
            </a:extLst>
          </p:cNvPr>
          <p:cNvSpPr/>
          <p:nvPr/>
        </p:nvSpPr>
        <p:spPr>
          <a:xfrm>
            <a:off x="3465592" y="764704"/>
            <a:ext cx="5678408" cy="60196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 smtClean="0">
                <a:solidFill>
                  <a:schemeClr val="tx1"/>
                </a:solidFill>
                <a:latin typeface="PF Din Text Cond Pro Medium" pitchFamily="2" charset="0"/>
              </a:rPr>
              <a:t>Подходы и методы</a:t>
            </a:r>
            <a:endParaRPr lang="en-US" sz="2400" b="1" dirty="0" smtClean="0">
              <a:solidFill>
                <a:schemeClr val="tx1"/>
              </a:solidFill>
              <a:latin typeface="PF Din Text Cond Pro Medium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Байесовский вывод (</a:t>
            </a:r>
            <a:r>
              <a:rPr lang="en-US" sz="1900" dirty="0" smtClean="0">
                <a:solidFill>
                  <a:schemeClr val="tx1"/>
                </a:solidFill>
                <a:latin typeface="PF Din Text Cond Pro Light" pitchFamily="2" charset="0"/>
              </a:rPr>
              <a:t>EM-</a:t>
            </a: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алгоритм, 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Метрическая классификация (потенциальные функции, 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Линейные классификаторы (опорные вектора, 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Нейронные сети (однослойные, многослойные, 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Индукция правил (решающие деревья, </a:t>
            </a:r>
            <a:r>
              <a:rPr lang="ru-RU" sz="1900" dirty="0" err="1" smtClean="0">
                <a:solidFill>
                  <a:schemeClr val="tx1"/>
                </a:solidFill>
                <a:latin typeface="PF Din Text Cond Pro Light" pitchFamily="2" charset="0"/>
              </a:rPr>
              <a:t>ассоц</a:t>
            </a: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. методы, 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Кластеризация (</a:t>
            </a:r>
            <a:r>
              <a:rPr lang="en-US" sz="1900" dirty="0" smtClean="0">
                <a:solidFill>
                  <a:schemeClr val="tx1"/>
                </a:solidFill>
                <a:latin typeface="PF Din Text Cond Pro Light" pitchFamily="2" charset="0"/>
              </a:rPr>
              <a:t>k</a:t>
            </a: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-средние, иерархическая, …)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Регрессия (линейная, нелинейная, 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Алгоритмическая композиция (</a:t>
            </a:r>
            <a:r>
              <a:rPr lang="ru-RU" sz="1900" dirty="0" err="1" smtClean="0">
                <a:solidFill>
                  <a:schemeClr val="tx1"/>
                </a:solidFill>
                <a:latin typeface="PF Din Text Cond Pro Light" pitchFamily="2" charset="0"/>
              </a:rPr>
              <a:t>бустинг</a:t>
            </a: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, 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Сокращения размерности (главные компоненты, 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Выбор модели  (критерий </a:t>
            </a:r>
            <a:r>
              <a:rPr lang="ru-RU" sz="1900" dirty="0" err="1" smtClean="0">
                <a:solidFill>
                  <a:schemeClr val="tx1"/>
                </a:solidFill>
                <a:latin typeface="PF Din Text Cond Pro Light" pitchFamily="2" charset="0"/>
              </a:rPr>
              <a:t>Акаике</a:t>
            </a: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PF Din Text Cond Pro Light" pitchFamily="2" charset="0"/>
              </a:rPr>
              <a:t>информац</a:t>
            </a:r>
            <a:r>
              <a:rPr lang="ru-RU" sz="1900" dirty="0">
                <a:solidFill>
                  <a:schemeClr val="tx1"/>
                </a:solidFill>
                <a:latin typeface="PF Din Text Cond Pro Light" pitchFamily="2" charset="0"/>
              </a:rPr>
              <a:t>.</a:t>
            </a: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 критерий, 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Обучение с подкреплением (</a:t>
            </a:r>
            <a:r>
              <a:rPr lang="en-US" sz="1900" dirty="0" smtClean="0">
                <a:solidFill>
                  <a:schemeClr val="tx1"/>
                </a:solidFill>
                <a:latin typeface="PF Din Text Cond Pro Light" pitchFamily="2" charset="0"/>
              </a:rPr>
              <a:t>Q-learning,</a:t>
            </a: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PF Din Text Cond Pro Light" pitchFamily="2" charset="0"/>
              </a:rPr>
              <a:t>марковские</a:t>
            </a:r>
            <a:r>
              <a:rPr lang="ru-RU" sz="1900" dirty="0" smtClean="0">
                <a:solidFill>
                  <a:schemeClr val="tx1"/>
                </a:solidFill>
                <a:latin typeface="PF Din Text Cond Pro Light" pitchFamily="2" charset="0"/>
              </a:rPr>
              <a:t> процессы принятия решений, …)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D0737AD-DBBC-4036-9CF7-707A9081BFED}"/>
              </a:ext>
            </a:extLst>
          </p:cNvPr>
          <p:cNvSpPr/>
          <p:nvPr/>
        </p:nvSpPr>
        <p:spPr>
          <a:xfrm>
            <a:off x="3419872" y="764704"/>
            <a:ext cx="45720" cy="60471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41986D5-F723-4EEC-8B06-638553C601F1}"/>
              </a:ext>
            </a:extLst>
          </p:cNvPr>
          <p:cNvSpPr/>
          <p:nvPr/>
        </p:nvSpPr>
        <p:spPr>
          <a:xfrm>
            <a:off x="0" y="-27384"/>
            <a:ext cx="9144000" cy="7848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EA9A61D4-11DC-421E-9BE3-7CBBE34B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kern="0" cap="all" dirty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Машинное обучение </a:t>
            </a:r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– раздел теории искусственного интеллекта о методах построения </a:t>
            </a:r>
            <a:r>
              <a:rPr lang="ru-RU" altLang="ru-RU" sz="2000" kern="0" cap="all" dirty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алгоритмов, обучающихся на основе </a:t>
            </a:r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прецедентов</a:t>
            </a:r>
            <a:r>
              <a:rPr lang="en-US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 (</a:t>
            </a:r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данных</a:t>
            </a:r>
            <a:r>
              <a:rPr lang="en-US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)</a:t>
            </a:r>
            <a:endParaRPr lang="ru-RU" altLang="ru-RU" sz="2000" kern="0" cap="all" dirty="0">
              <a:solidFill>
                <a:schemeClr val="bg1"/>
              </a:solidFill>
              <a:latin typeface="PF Din Text Cond Pro Medium" panose="02000500000000020004" pitchFamily="2" charset="0"/>
              <a:cs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74653C1-BEB4-4243-998D-3F5C3BED72F5}"/>
              </a:ext>
            </a:extLst>
          </p:cNvPr>
          <p:cNvSpPr/>
          <p:nvPr/>
        </p:nvSpPr>
        <p:spPr>
          <a:xfrm>
            <a:off x="0" y="6754039"/>
            <a:ext cx="9198260" cy="1039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ÐÐ°ÑÑÐ¸Ð½ÐºÐ¸ Ð¿Ð¾ Ð·Ð°Ð¿ÑÐ¾ÑÑ ÑÑÐ°Ð½ÑÐ½ÐµÑÑÑÑÐ½ÐµÑÐ³Ð¾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ÐÐ°ÑÑÐ¸Ð½ÐºÐ¸ Ð¿Ð¾ Ð·Ð°Ð¿ÑÐ¾ÑÑ Ð¼Ð¸ÑÐ¸ Ð»Ð¾Ð³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930C03A-0AD1-436C-A35E-4F4D41D39FB6}"/>
              </a:ext>
            </a:extLst>
          </p:cNvPr>
          <p:cNvSpPr/>
          <p:nvPr/>
        </p:nvSpPr>
        <p:spPr>
          <a:xfrm>
            <a:off x="0" y="764704"/>
            <a:ext cx="3419872" cy="601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300" b="1" dirty="0" smtClean="0">
                <a:solidFill>
                  <a:schemeClr val="tx1"/>
                </a:solidFill>
                <a:latin typeface="PF Din Text Cond Pro Medium" pitchFamily="2" charset="0"/>
              </a:rPr>
              <a:t>Задачи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PF Din Text Cond Pro Light" pitchFamily="2" charset="0"/>
              </a:rPr>
              <a:t>Обучение с учителем</a:t>
            </a:r>
            <a:endParaRPr lang="en-US" sz="2400" b="1" dirty="0" smtClean="0">
              <a:solidFill>
                <a:schemeClr val="tx1"/>
              </a:solidFill>
              <a:latin typeface="PF Din Text Cond Pro Light" pitchFamily="2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Классификация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Регрессия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Ранжирование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Прогнозирование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PF Din Text Cond Pro Light" pitchFamily="2" charset="0"/>
              </a:rPr>
              <a:t>Обучение без учителя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Кластеризация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Фильтрация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F Din Text Cond Pro Light" pitchFamily="2" charset="0"/>
              </a:rPr>
              <a:t>Сокращения размерности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PF Din Text Cond Pro Light" pitchFamily="2" charset="0"/>
              </a:rPr>
              <a:t>Частичное (</a:t>
            </a:r>
            <a:r>
              <a:rPr lang="en-US" sz="2400" b="1" dirty="0" smtClean="0">
                <a:solidFill>
                  <a:schemeClr val="tx1"/>
                </a:solidFill>
                <a:latin typeface="PF Din Text Cond Pro Light" pitchFamily="2" charset="0"/>
              </a:rPr>
              <a:t>semi-supervised </a:t>
            </a:r>
            <a:r>
              <a:rPr lang="ru-RU" sz="2400" b="1" dirty="0">
                <a:solidFill>
                  <a:schemeClr val="tx1"/>
                </a:solidFill>
                <a:latin typeface="PF Din Text Cond Pro Light" pitchFamily="2" charset="0"/>
              </a:rPr>
              <a:t>обучение</a:t>
            </a:r>
            <a:endParaRPr lang="ru-RU" sz="2400" b="1" dirty="0" smtClean="0">
              <a:solidFill>
                <a:schemeClr val="tx1"/>
              </a:solidFill>
              <a:latin typeface="PF Din Text Cond Pro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PF Din Text Cond Pro Light" pitchFamily="2" charset="0"/>
              </a:rPr>
              <a:t>Динамическое обучение</a:t>
            </a:r>
            <a:endParaRPr lang="en-US" sz="2400" b="1" dirty="0" smtClean="0">
              <a:solidFill>
                <a:schemeClr val="tx1"/>
              </a:solidFill>
              <a:latin typeface="PF Din Text Cond Pro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PF Din Text Cond Pro Light" pitchFamily="2" charset="0"/>
              </a:rPr>
              <a:t>Активное обучение </a:t>
            </a:r>
            <a:endParaRPr lang="ru-RU" sz="2800" b="1" dirty="0">
              <a:solidFill>
                <a:schemeClr val="tx1"/>
              </a:solidFill>
              <a:latin typeface="PF Din Text Cond Pro Light" pitchFamily="2" charset="0"/>
            </a:endParaRPr>
          </a:p>
        </p:txBody>
      </p:sp>
      <p:sp>
        <p:nvSpPr>
          <p:cNvPr id="4" name="AutoShape 2" descr="ÐÐ°ÑÑÐ¸Ð½ÐºÐ¸ Ð¿Ð¾ Ð·Ð°Ð¿ÑÐ¾ÑÑ Ð°Ð¹Ð·ÐµÑÐ¼Ð°Ð½ Ð±ÑÐ°Ð²ÐµÑÐ¼Ð°Ð½ ÑÐ¾Ð·Ð¾Ð½Ð¾ÑÑ Ð¾Ð±ÑÑÐµ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4"/>
            <a:ext cx="1263894" cy="189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ÐÐ°ÑÑÐ¸Ð½ÐºÐ¸ Ð¿Ð¾ Ð·Ð°Ð¿ÑÐ¾ÑÑ Ð°Ð¹Ð·ÐµÑÐ¼Ð°Ð½ Ð±ÑÐ°Ð²ÐµÑÐ¼Ð°Ð½ ÑÐ¾Ð·Ð¾Ð½Ð¾ÑÑ Ð¾Ð±ÑÑÐµÐ½Ð¸Ðµ Ð¾Ð±ÑÐ°Ð·Ð¾Ð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717444"/>
            <a:ext cx="1224136" cy="19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ÐÐ°ÑÑÐ¸Ð½ÐºÐ¸ Ð¿Ð¾ Ð·Ð°Ð¿ÑÐ¾ÑÑ Ð²Ð°Ð¿Ð½Ð¸Ðº ÑÐµÑÐ²Ð¾Ð½ÐµÐ½ÐºÐ¸Ñ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96" y="4703392"/>
            <a:ext cx="1219532" cy="194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s://j.livelib.ru/boocover/1001386814/200/70e2/__Algoritmy_i_programmy_vosstanovleniya_zavisimoste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43145"/>
            <a:ext cx="1224136" cy="18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41986D5-F723-4EEC-8B06-638553C601F1}"/>
              </a:ext>
            </a:extLst>
          </p:cNvPr>
          <p:cNvSpPr/>
          <p:nvPr/>
        </p:nvSpPr>
        <p:spPr>
          <a:xfrm>
            <a:off x="0" y="-27384"/>
            <a:ext cx="9144000" cy="7848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EA9A61D4-11DC-421E-9BE3-7CBBE34B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Классическая искусственная Нейронная сеть</a:t>
            </a:r>
            <a:endParaRPr lang="ru-RU" altLang="ru-RU" sz="2000" kern="0" cap="all" dirty="0">
              <a:solidFill>
                <a:schemeClr val="bg1"/>
              </a:solidFill>
              <a:latin typeface="PF Din Text Cond Pro Medium" panose="02000500000000020004" pitchFamily="2" charset="0"/>
              <a:cs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74653C1-BEB4-4243-998D-3F5C3BED72F5}"/>
              </a:ext>
            </a:extLst>
          </p:cNvPr>
          <p:cNvSpPr/>
          <p:nvPr/>
        </p:nvSpPr>
        <p:spPr>
          <a:xfrm>
            <a:off x="0" y="6754039"/>
            <a:ext cx="9198260" cy="1039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ÐÐ°ÑÑÐ¸Ð½ÐºÐ¸ Ð¿Ð¾ Ð·Ð°Ð¿ÑÐ¾ÑÑ ÑÑÐ°Ð½ÑÐ½ÐµÑÑÑÑÐ½ÐµÑÐ³Ð¾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ÐÐ°ÑÑÐ¸Ð½ÐºÐ¸ Ð¿Ð¾ Ð·Ð°Ð¿ÑÐ¾ÑÑ Ð¼Ð¸ÑÐ¸ Ð»Ð¾Ð³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0375" y="2276872"/>
            <a:ext cx="101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F Din Text Cond Pro Medium" pitchFamily="2" charset="0"/>
              </a:rPr>
              <a:t>Входы</a:t>
            </a:r>
            <a:endParaRPr lang="ru-RU" dirty="0">
              <a:latin typeface="PF Din Text Cond Pro Medium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2380" y="2380238"/>
            <a:ext cx="15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F Din Text Cond Pro Medium" pitchFamily="2" charset="0"/>
              </a:rPr>
              <a:t>Выходы</a:t>
            </a:r>
            <a:endParaRPr lang="ru-RU" dirty="0">
              <a:latin typeface="PF Din Text Cond Pro Medium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5743111"/>
            <a:ext cx="130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F Din Text Cond Pro Medium" pitchFamily="2" charset="0"/>
              </a:rPr>
              <a:t>Уровень 1</a:t>
            </a:r>
            <a:endParaRPr lang="ru-RU" dirty="0">
              <a:latin typeface="PF Din Text Cond Pro Medium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3627" y="5733256"/>
            <a:ext cx="130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F Din Text Cond Pro Medium" pitchFamily="2" charset="0"/>
              </a:rPr>
              <a:t>Уровень 2</a:t>
            </a:r>
            <a:endParaRPr lang="ru-RU" dirty="0">
              <a:latin typeface="PF Din Text Cond Pro Medium" pitchFamily="2" charset="0"/>
            </a:endParaRPr>
          </a:p>
        </p:txBody>
      </p:sp>
      <p:pic>
        <p:nvPicPr>
          <p:cNvPr id="2054" name="Picture 6" descr="https://studfiles.net/html/2706/184/html_Pf6rPNaMur.NZ1_/img-m1ld2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656320" cy="42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75673" y="980728"/>
            <a:ext cx="214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F Din Text Cond Pro Medium" pitchFamily="2" charset="0"/>
              </a:rPr>
              <a:t>Нелинейный преобразователь</a:t>
            </a:r>
            <a:endParaRPr lang="ru-RU" dirty="0">
              <a:latin typeface="PF Din Text Cond Pr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41986D5-F723-4EEC-8B06-638553C601F1}"/>
              </a:ext>
            </a:extLst>
          </p:cNvPr>
          <p:cNvSpPr/>
          <p:nvPr/>
        </p:nvSpPr>
        <p:spPr>
          <a:xfrm>
            <a:off x="0" y="-27384"/>
            <a:ext cx="9144000" cy="7848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EA9A61D4-11DC-421E-9BE3-7CBBE34B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Многослойные (глубокие) Нейронные сети</a:t>
            </a:r>
            <a:endParaRPr lang="ru-RU" altLang="ru-RU" sz="2000" kern="0" cap="all" dirty="0">
              <a:solidFill>
                <a:schemeClr val="bg1"/>
              </a:solidFill>
              <a:latin typeface="PF Din Text Cond Pro Medium" panose="02000500000000020004" pitchFamily="2" charset="0"/>
              <a:cs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74653C1-BEB4-4243-998D-3F5C3BED72F5}"/>
              </a:ext>
            </a:extLst>
          </p:cNvPr>
          <p:cNvSpPr/>
          <p:nvPr/>
        </p:nvSpPr>
        <p:spPr>
          <a:xfrm>
            <a:off x="0" y="6754039"/>
            <a:ext cx="9198260" cy="1039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ÐÐ°ÑÑÐ¸Ð½ÐºÐ¸ Ð¿Ð¾ Ð·Ð°Ð¿ÑÐ¾ÑÑ ÑÑÐ°Ð½ÑÐ½ÐµÑÑÑÑÐ½ÐµÑÐ³Ð¾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ÐÐ°ÑÑÐ¸Ð½ÐºÐ¸ Ð¿Ð¾ Ð·Ð°Ð¿ÑÐ¾ÑÑ Ð¼Ð¸ÑÐ¸ Ð»Ð¾Ð³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ÐÐ°ÑÑÐ¸Ð½ÐºÐ¸ Ð¿Ð¾ Ð·Ð°Ð¿ÑÐ¾ÑÑ deep neur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16832"/>
            <a:ext cx="7311107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nvidia clu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84" y="4941168"/>
            <a:ext cx="15030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07704" y="14847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PF Din Text Cond Pro Medium" pitchFamily="2" charset="0"/>
              </a:rPr>
              <a:t>Больше уровней</a:t>
            </a:r>
            <a:endParaRPr lang="ru-RU" dirty="0">
              <a:solidFill>
                <a:srgbClr val="C00000"/>
              </a:solidFill>
              <a:latin typeface="PF Din Text Cond Pro Medium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974" y="1484784"/>
            <a:ext cx="1383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PF Din Text Cond Pro Medium" pitchFamily="2" charset="0"/>
              </a:rPr>
              <a:t>Огромные обучающие выборки</a:t>
            </a:r>
            <a:endParaRPr lang="ru-RU" dirty="0">
              <a:solidFill>
                <a:srgbClr val="C00000"/>
              </a:solidFill>
              <a:latin typeface="PF Din Text Cond Pro Medium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1900" y="921494"/>
            <a:ext cx="169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PF Din Text Cond Pro Medium" pitchFamily="2" charset="0"/>
              </a:rPr>
              <a:t>Сложная внутренняя архитектура</a:t>
            </a:r>
            <a:endParaRPr lang="ru-RU" dirty="0">
              <a:solidFill>
                <a:srgbClr val="C00000"/>
              </a:solidFill>
              <a:latin typeface="PF Din Text Cond Pro Medium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010" y="5712931"/>
            <a:ext cx="1464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PF Din Text Cond Pro Medium" pitchFamily="2" charset="0"/>
              </a:rPr>
              <a:t>Эффективные алгоритмы обучения</a:t>
            </a:r>
            <a:endParaRPr lang="ru-RU" dirty="0">
              <a:solidFill>
                <a:srgbClr val="C00000"/>
              </a:solidFill>
              <a:latin typeface="PF Din Text Cond Pro Medium" pitchFamily="2" charset="0"/>
            </a:endParaRPr>
          </a:p>
        </p:txBody>
      </p:sp>
      <p:pic>
        <p:nvPicPr>
          <p:cNvPr id="3082" name="Picture 10" descr="ÐÐ°ÑÑÐ¸Ð½ÐºÐ¸ Ð¿Ð¾ Ð·Ð°Ð¿ÑÐ¾ÑÑ deep neural network archite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779912" cy="118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89613" y="4017838"/>
            <a:ext cx="1990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PF Din Text Cond Pro Medium" pitchFamily="2" charset="0"/>
              </a:rPr>
              <a:t>Производительные векторные вычислители</a:t>
            </a:r>
            <a:endParaRPr lang="ru-RU" dirty="0">
              <a:solidFill>
                <a:srgbClr val="C00000"/>
              </a:solidFill>
              <a:latin typeface="PF Din Text Cond Pr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°Ð¼Ð¸Ð³Ð¾ ÑÑÑÐ¾Ñ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0242"/>
            <a:ext cx="3406744" cy="234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wind turbine faul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r="6886"/>
          <a:stretch/>
        </p:blipFill>
        <p:spPr bwMode="auto">
          <a:xfrm>
            <a:off x="-4980" y="602555"/>
            <a:ext cx="3447712" cy="261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930C03A-0AD1-436C-A35E-4F4D41D39FB6}"/>
              </a:ext>
            </a:extLst>
          </p:cNvPr>
          <p:cNvSpPr/>
          <p:nvPr/>
        </p:nvSpPr>
        <p:spPr>
          <a:xfrm>
            <a:off x="3465592" y="764704"/>
            <a:ext cx="5678408" cy="60196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F Din Text Cond Pro Light" pitchFamily="2" charset="0"/>
              </a:rPr>
              <a:t>Повышение </a:t>
            </a:r>
            <a:r>
              <a:rPr lang="ru-RU" sz="2200" dirty="0">
                <a:solidFill>
                  <a:schemeClr val="tx1"/>
                </a:solidFill>
                <a:latin typeface="PF Din Text Cond Pro Light" pitchFamily="2" charset="0"/>
              </a:rPr>
              <a:t>эффективности плановых и превентивных ремонтов за счет развития методов </a:t>
            </a:r>
            <a:r>
              <a:rPr lang="ru-RU" sz="2200" b="1" dirty="0">
                <a:solidFill>
                  <a:schemeClr val="tx1"/>
                </a:solidFill>
                <a:latin typeface="PF Din Text Cond Pro Light" pitchFamily="2" charset="0"/>
              </a:rPr>
              <a:t>предсказательной диагностики состояния электромеханических устройств </a:t>
            </a:r>
            <a:r>
              <a:rPr lang="ru-RU" sz="2200" dirty="0">
                <a:solidFill>
                  <a:schemeClr val="tx1"/>
                </a:solidFill>
                <a:latin typeface="PF Din Text Cond Pro Light" pitchFamily="2" charset="0"/>
              </a:rPr>
              <a:t>и сетевого </a:t>
            </a:r>
            <a:r>
              <a:rPr lang="ru-RU" sz="2200" dirty="0" smtClean="0">
                <a:solidFill>
                  <a:schemeClr val="tx1"/>
                </a:solidFill>
                <a:latin typeface="PF Din Text Cond Pro Light" pitchFamily="2" charset="0"/>
              </a:rPr>
              <a:t>оборудования</a:t>
            </a:r>
            <a:endParaRPr lang="ru-RU" sz="2200" dirty="0">
              <a:solidFill>
                <a:schemeClr val="tx1"/>
              </a:solidFill>
              <a:latin typeface="PF Din Text Cond Pro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F Din Text Cond Pro Light" pitchFamily="2" charset="0"/>
              </a:rPr>
              <a:t>Управление режимом </a:t>
            </a:r>
            <a:r>
              <a:rPr lang="ru-RU" sz="2200" dirty="0">
                <a:solidFill>
                  <a:schemeClr val="tx1"/>
                </a:solidFill>
                <a:latin typeface="PF Din Text Cond Pro Light" pitchFamily="2" charset="0"/>
              </a:rPr>
              <a:t>для </a:t>
            </a:r>
            <a:r>
              <a:rPr lang="ru-RU" sz="2200" dirty="0" smtClean="0">
                <a:solidFill>
                  <a:schemeClr val="tx1"/>
                </a:solidFill>
                <a:latin typeface="PF Din Text Cond Pro Light" pitchFamily="2" charset="0"/>
              </a:rPr>
              <a:t>электрических сетей с разнородной распределенной генерацией</a:t>
            </a:r>
            <a:endParaRPr lang="en-US" sz="2200" dirty="0" smtClean="0">
              <a:solidFill>
                <a:schemeClr val="tx1"/>
              </a:solidFill>
              <a:latin typeface="PF Din Text Cond Pro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F Din Text Cond Pro Light" pitchFamily="2" charset="0"/>
              </a:rPr>
              <a:t>Обеспечение </a:t>
            </a:r>
            <a:r>
              <a:rPr lang="ru-RU" sz="2200" dirty="0">
                <a:solidFill>
                  <a:schemeClr val="tx1"/>
                </a:solidFill>
                <a:latin typeface="PF Din Text Cond Pro Light" pitchFamily="2" charset="0"/>
              </a:rPr>
              <a:t>кибербезопасности электрических сетей за счет своевременной </a:t>
            </a:r>
            <a:r>
              <a:rPr lang="ru-RU" sz="2200" b="1" dirty="0">
                <a:solidFill>
                  <a:schemeClr val="tx1"/>
                </a:solidFill>
                <a:latin typeface="PF Din Text Cond Pro Light" pitchFamily="2" charset="0"/>
              </a:rPr>
              <a:t>идентификации и классификации </a:t>
            </a:r>
            <a:r>
              <a:rPr lang="ru-RU" sz="2200" b="1" dirty="0" err="1" smtClean="0">
                <a:solidFill>
                  <a:schemeClr val="tx1"/>
                </a:solidFill>
                <a:latin typeface="PF Din Text Cond Pro Light" pitchFamily="2" charset="0"/>
              </a:rPr>
              <a:t>кибератак</a:t>
            </a:r>
            <a:endParaRPr lang="ru-RU" sz="2200" b="1" dirty="0">
              <a:solidFill>
                <a:schemeClr val="tx1"/>
              </a:solidFill>
              <a:latin typeface="PF Din Text Cond Pro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F Din Text Cond Pro Light" pitchFamily="2" charset="0"/>
              </a:rPr>
              <a:t>Новые </a:t>
            </a:r>
            <a:r>
              <a:rPr lang="ru-RU" sz="2200" dirty="0">
                <a:solidFill>
                  <a:schemeClr val="tx1"/>
                </a:solidFill>
                <a:latin typeface="PF Din Text Cond Pro Light" pitchFamily="2" charset="0"/>
              </a:rPr>
              <a:t>возможности </a:t>
            </a:r>
            <a:r>
              <a:rPr lang="ru-RU" sz="2200" dirty="0" err="1">
                <a:solidFill>
                  <a:schemeClr val="tx1"/>
                </a:solidFill>
                <a:latin typeface="PF Din Text Cond Pro Light" pitchFamily="2" charset="0"/>
              </a:rPr>
              <a:t>энергоаудита</a:t>
            </a:r>
            <a:r>
              <a:rPr lang="ru-RU" sz="2200" dirty="0">
                <a:solidFill>
                  <a:schemeClr val="tx1"/>
                </a:solidFill>
                <a:latin typeface="PF Din Text Cond Pro Light" pitchFamily="2" charset="0"/>
              </a:rPr>
              <a:t> и энергосбережения за счет методов </a:t>
            </a:r>
            <a:r>
              <a:rPr lang="ru-RU" sz="2200" b="1" dirty="0">
                <a:solidFill>
                  <a:schemeClr val="tx1"/>
                </a:solidFill>
                <a:latin typeface="PF Din Text Cond Pro Light" pitchFamily="2" charset="0"/>
              </a:rPr>
              <a:t>интеллектуального анализа энергопотребления </a:t>
            </a:r>
            <a:r>
              <a:rPr lang="ru-RU" sz="2200" dirty="0">
                <a:solidFill>
                  <a:schemeClr val="tx1"/>
                </a:solidFill>
                <a:latin typeface="PF Din Text Cond Pro Light" pitchFamily="2" charset="0"/>
              </a:rPr>
              <a:t>(</a:t>
            </a:r>
            <a:r>
              <a:rPr lang="ru-RU" sz="2200" dirty="0" err="1">
                <a:solidFill>
                  <a:schemeClr val="tx1"/>
                </a:solidFill>
                <a:latin typeface="PF Din Text Cond Pro Light" pitchFamily="2" charset="0"/>
              </a:rPr>
              <a:t>energy</a:t>
            </a:r>
            <a:r>
              <a:rPr lang="ru-RU" sz="2200" dirty="0">
                <a:solidFill>
                  <a:schemeClr val="tx1"/>
                </a:solidFill>
                <a:latin typeface="PF Din Text Cond Pro Light" pitchFamily="2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PF Din Text Cond Pro Light" pitchFamily="2" charset="0"/>
              </a:rPr>
              <a:t>disaggregation</a:t>
            </a:r>
            <a:r>
              <a:rPr lang="ru-RU" sz="2200" dirty="0" smtClean="0">
                <a:solidFill>
                  <a:schemeClr val="tx1"/>
                </a:solidFill>
                <a:latin typeface="PF Din Text Cond Pro Light" pitchFamily="2" charset="0"/>
              </a:rPr>
              <a:t>)</a:t>
            </a:r>
            <a:endParaRPr lang="ru-RU" sz="2200" dirty="0">
              <a:solidFill>
                <a:schemeClr val="tx1"/>
              </a:solidFill>
              <a:latin typeface="PF Din Text Cond Pro 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F Din Text Cond Pro Light" pitchFamily="2" charset="0"/>
              </a:rPr>
              <a:t>Эффективное управление </a:t>
            </a:r>
            <a:r>
              <a:rPr lang="ru-RU" sz="2200" dirty="0" err="1" smtClean="0">
                <a:solidFill>
                  <a:schemeClr val="tx1"/>
                </a:solidFill>
                <a:latin typeface="PF Din Text Cond Pro Light" pitchFamily="2" charset="0"/>
              </a:rPr>
              <a:t>микрогридом</a:t>
            </a:r>
            <a:r>
              <a:rPr lang="ru-RU" sz="2200" dirty="0" smtClean="0">
                <a:solidFill>
                  <a:schemeClr val="tx1"/>
                </a:solidFill>
                <a:latin typeface="PF Din Text Cond Pro Light" pitchFamily="2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PF Din Text Cond Pro Light" pitchFamily="2" charset="0"/>
              </a:rPr>
              <a:t>на основе надежных </a:t>
            </a:r>
            <a:r>
              <a:rPr lang="ru-RU" sz="2200" b="1" dirty="0">
                <a:solidFill>
                  <a:schemeClr val="tx1"/>
                </a:solidFill>
                <a:latin typeface="PF Din Text Cond Pro Light" pitchFamily="2" charset="0"/>
              </a:rPr>
              <a:t>прогнозов энергопотребления отдельных </a:t>
            </a:r>
            <a:r>
              <a:rPr lang="ru-RU" sz="2200" b="1" dirty="0" smtClean="0">
                <a:solidFill>
                  <a:schemeClr val="tx1"/>
                </a:solidFill>
                <a:latin typeface="PF Din Text Cond Pro Light" pitchFamily="2" charset="0"/>
              </a:rPr>
              <a:t>потребителей</a:t>
            </a:r>
            <a:endParaRPr lang="ru-RU" sz="2200" b="1" dirty="0">
              <a:solidFill>
                <a:schemeClr val="tx1"/>
              </a:solidFill>
              <a:latin typeface="PF Din Text Cond Pro Light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41986D5-F723-4EEC-8B06-638553C601F1}"/>
              </a:ext>
            </a:extLst>
          </p:cNvPr>
          <p:cNvSpPr/>
          <p:nvPr/>
        </p:nvSpPr>
        <p:spPr>
          <a:xfrm>
            <a:off x="0" y="-27384"/>
            <a:ext cx="9144000" cy="7848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EA9A61D4-11DC-421E-9BE3-7CBBE34B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kern="0" cap="all" dirty="0" smtClean="0">
                <a:solidFill>
                  <a:schemeClr val="bg1"/>
                </a:solidFill>
                <a:latin typeface="PF Din Text Cond Pro Medium" panose="02000500000000020004" pitchFamily="2" charset="0"/>
                <a:cs typeface="Calibri" pitchFamily="34" charset="0"/>
              </a:rPr>
              <a:t>Актуальные задачи интеллектуального управления в электроэнергетике</a:t>
            </a:r>
            <a:endParaRPr lang="ru-RU" altLang="ru-RU" sz="2000" kern="0" cap="all" dirty="0">
              <a:solidFill>
                <a:schemeClr val="bg1"/>
              </a:solidFill>
              <a:latin typeface="PF Din Text Cond Pro Medium" panose="02000500000000020004" pitchFamily="2" charset="0"/>
              <a:cs typeface="Calibri" pitchFamily="34" charset="0"/>
            </a:endParaRPr>
          </a:p>
        </p:txBody>
      </p:sp>
      <p:sp>
        <p:nvSpPr>
          <p:cNvPr id="2" name="AutoShape 4" descr="ÐÐ°ÑÑÐ¸Ð½ÐºÐ¸ Ð¿Ð¾ Ð·Ð°Ð¿ÑÐ¾ÑÑ Ð¿ÑÐµÐ·Ð¸Ð´ÐµÐ½ÑÑÐºÐ¸Ð¹ ÑÑÐ°Ð½Ð´Ð°Ñ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D0737AD-DBBC-4036-9CF7-707A9081BFED}"/>
              </a:ext>
            </a:extLst>
          </p:cNvPr>
          <p:cNvSpPr/>
          <p:nvPr/>
        </p:nvSpPr>
        <p:spPr>
          <a:xfrm>
            <a:off x="3419872" y="757444"/>
            <a:ext cx="45720" cy="60543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74653C1-BEB4-4243-998D-3F5C3BED72F5}"/>
              </a:ext>
            </a:extLst>
          </p:cNvPr>
          <p:cNvSpPr/>
          <p:nvPr/>
        </p:nvSpPr>
        <p:spPr>
          <a:xfrm>
            <a:off x="0" y="6754039"/>
            <a:ext cx="9198260" cy="1039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7" descr="ÐÐ°ÑÑÐ¸Ð½ÐºÐ¸ Ð¿Ð¾ Ð·Ð°Ð¿ÑÐ¾ÑÑ Ð¿ÑÐµÐ·Ð¸Ð´ÐµÐ½ÑÑÐºÐ¸Ð¹ ÑÑÐ°Ð½Ð´Ð°ÑÑ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046" y="2893440"/>
            <a:ext cx="3400698" cy="1693681"/>
            <a:chOff x="0" y="0"/>
            <a:chExt cx="4608511" cy="4830599"/>
          </a:xfrm>
        </p:grpSpPr>
        <p:pic>
          <p:nvPicPr>
            <p:cNvPr id="12" name="Рисунок 1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608511" cy="48305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3" name="Picture 7" descr="Household Fa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550" y="2107982"/>
              <a:ext cx="415370" cy="41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 descr="Картинки по запросу desktop computer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0" y="1134778"/>
              <a:ext cx="936104" cy="2536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6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24376</TotalTime>
  <Words>711</Words>
  <Application>Microsoft Office PowerPoint</Application>
  <PresentationFormat>Экран (4:3)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PF Din Text Cond Pro Medium</vt:lpstr>
      <vt:lpstr>Calibri</vt:lpstr>
      <vt:lpstr>PF Din Text Cond Pro Light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УПРАВЛЕНИЯ</dc:title>
  <dc:creator>Новиков Д.А.</dc:creator>
  <cp:lastModifiedBy>Mickey 2</cp:lastModifiedBy>
  <cp:revision>672</cp:revision>
  <dcterms:created xsi:type="dcterms:W3CDTF">2010-06-11T13:01:46Z</dcterms:created>
  <dcterms:modified xsi:type="dcterms:W3CDTF">2018-11-29T06:59:38Z</dcterms:modified>
</cp:coreProperties>
</file>