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4" r:id="rId3"/>
    <p:sldId id="257" r:id="rId4"/>
    <p:sldId id="277" r:id="rId5"/>
    <p:sldId id="275" r:id="rId6"/>
    <p:sldId id="286" r:id="rId7"/>
    <p:sldId id="287" r:id="rId8"/>
    <p:sldId id="279" r:id="rId9"/>
    <p:sldId id="291" r:id="rId10"/>
    <p:sldId id="285" r:id="rId11"/>
    <p:sldId id="290" r:id="rId12"/>
    <p:sldId id="264" r:id="rId13"/>
    <p:sldId id="281" r:id="rId14"/>
    <p:sldId id="271" r:id="rId15"/>
    <p:sldId id="280" r:id="rId16"/>
    <p:sldId id="274" r:id="rId17"/>
    <p:sldId id="259" r:id="rId18"/>
    <p:sldId id="283" r:id="rId19"/>
    <p:sldId id="266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P900\Desktop\&#1044;&#1080;&#1072;&#1075;&#1088;&#1072;&#1084;&#1084;&#1072;%20&#1074;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6175810621627118"/>
          <c:y val="0.47991962990504555"/>
          <c:w val="0.29754478902225417"/>
          <c:h val="0.30971160153814115"/>
        </c:manualLayout>
      </c:layout>
      <c:scatterChart>
        <c:scatterStyle val="smoothMarker"/>
        <c:varyColors val="0"/>
        <c:ser>
          <c:idx val="1"/>
          <c:order val="0"/>
          <c:tx>
            <c:v>ПС</c:v>
          </c:tx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FF0000"/>
              </a:solidFill>
            </c:spPr>
          </c:marker>
          <c:xVal>
            <c:numRef>
              <c:f>Лист1!$B$6:$B$14</c:f>
              <c:numCache>
                <c:formatCode>General</c:formatCode>
                <c:ptCount val="9"/>
                <c:pt idx="0">
                  <c:v>2.5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25</c:v>
                </c:pt>
                <c:pt idx="8">
                  <c:v>26.5</c:v>
                </c:pt>
              </c:numCache>
            </c:numRef>
          </c:xVal>
          <c:yVal>
            <c:numRef>
              <c:f>Лист1!$D$6:$D$14</c:f>
              <c:numCache>
                <c:formatCode>General</c:formatCode>
                <c:ptCount val="9"/>
                <c:pt idx="2">
                  <c:v>30</c:v>
                </c:pt>
                <c:pt idx="3">
                  <c:v>27</c:v>
                </c:pt>
                <c:pt idx="4">
                  <c:v>33.1</c:v>
                </c:pt>
                <c:pt idx="5">
                  <c:v>34.6</c:v>
                </c:pt>
                <c:pt idx="6">
                  <c:v>37</c:v>
                </c:pt>
                <c:pt idx="7">
                  <c:v>39.200000000000003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08-4EE8-9FE2-AA061FA359AB}"/>
            </c:ext>
          </c:extLst>
        </c:ser>
        <c:ser>
          <c:idx val="0"/>
          <c:order val="1"/>
          <c:tx>
            <c:v>НК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00B050"/>
              </a:solidFill>
            </c:spPr>
          </c:marker>
          <c:xVal>
            <c:numRef>
              <c:f>Лист1!$B$6:$B$14</c:f>
              <c:numCache>
                <c:formatCode>General</c:formatCode>
                <c:ptCount val="9"/>
                <c:pt idx="0">
                  <c:v>2.5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25</c:v>
                </c:pt>
                <c:pt idx="8">
                  <c:v>26.5</c:v>
                </c:pt>
              </c:numCache>
            </c:numRef>
          </c:xVal>
          <c:yVal>
            <c:numRef>
              <c:f>Лист1!$C$6:$C$14</c:f>
              <c:numCache>
                <c:formatCode>General</c:formatCode>
                <c:ptCount val="9"/>
                <c:pt idx="0">
                  <c:v>23</c:v>
                </c:pt>
                <c:pt idx="1">
                  <c:v>27.5</c:v>
                </c:pt>
                <c:pt idx="2">
                  <c:v>26.3</c:v>
                </c:pt>
                <c:pt idx="3">
                  <c:v>30.32</c:v>
                </c:pt>
                <c:pt idx="4">
                  <c:v>34</c:v>
                </c:pt>
                <c:pt idx="8">
                  <c:v>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08-4EE8-9FE2-AA061FA359AB}"/>
            </c:ext>
          </c:extLst>
        </c:ser>
        <c:ser>
          <c:idx val="2"/>
          <c:order val="2"/>
          <c:tx>
            <c:v>АП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00B0F0"/>
              </a:solidFill>
            </c:spPr>
          </c:marker>
          <c:xVal>
            <c:numRef>
              <c:f>Лист1!$B$12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Лист1!$E$12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D08-4EE8-9FE2-AA061FA359AB}"/>
            </c:ext>
          </c:extLst>
        </c:ser>
        <c:ser>
          <c:idx val="3"/>
          <c:order val="3"/>
          <c:tx>
            <c:v>все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8575">
                <a:solidFill>
                  <a:schemeClr val="tx1"/>
                </a:solidFill>
              </a:ln>
            </c:spPr>
            <c:trendlineType val="log"/>
            <c:dispRSqr val="0"/>
            <c:dispEq val="0"/>
          </c:trendline>
          <c:xVal>
            <c:numRef>
              <c:f>Лист1!$G$6:$G$18</c:f>
              <c:numCache>
                <c:formatCode>General</c:formatCode>
                <c:ptCount val="13"/>
                <c:pt idx="0">
                  <c:v>2.5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10</c:v>
                </c:pt>
                <c:pt idx="8">
                  <c:v>12</c:v>
                </c:pt>
                <c:pt idx="9">
                  <c:v>16</c:v>
                </c:pt>
                <c:pt idx="10">
                  <c:v>16</c:v>
                </c:pt>
                <c:pt idx="11">
                  <c:v>25</c:v>
                </c:pt>
                <c:pt idx="12">
                  <c:v>26.5</c:v>
                </c:pt>
              </c:numCache>
            </c:numRef>
          </c:xVal>
          <c:yVal>
            <c:numRef>
              <c:f>Лист1!$H$6:$H$18</c:f>
              <c:numCache>
                <c:formatCode>General</c:formatCode>
                <c:ptCount val="13"/>
                <c:pt idx="0">
                  <c:v>23</c:v>
                </c:pt>
                <c:pt idx="1">
                  <c:v>27.5</c:v>
                </c:pt>
                <c:pt idx="2">
                  <c:v>26.3</c:v>
                </c:pt>
                <c:pt idx="3">
                  <c:v>30</c:v>
                </c:pt>
                <c:pt idx="4">
                  <c:v>30.32</c:v>
                </c:pt>
                <c:pt idx="5">
                  <c:v>27</c:v>
                </c:pt>
                <c:pt idx="6">
                  <c:v>34</c:v>
                </c:pt>
                <c:pt idx="7">
                  <c:v>33.1</c:v>
                </c:pt>
                <c:pt idx="8">
                  <c:v>34.6</c:v>
                </c:pt>
                <c:pt idx="9">
                  <c:v>37</c:v>
                </c:pt>
                <c:pt idx="10">
                  <c:v>36</c:v>
                </c:pt>
                <c:pt idx="11">
                  <c:v>39.200000000000003</c:v>
                </c:pt>
                <c:pt idx="12">
                  <c:v>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D08-4EE8-9FE2-AA061FA35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86816"/>
        <c:axId val="94397184"/>
      </c:scatterChart>
      <c:valAx>
        <c:axId val="9438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Мощность,</a:t>
                </a:r>
                <a:r>
                  <a:rPr lang="ru-RU" sz="1400" baseline="0" dirty="0"/>
                  <a:t> МВт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78311174030431374"/>
              <c:y val="0.839279616028885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397184"/>
        <c:crosses val="autoZero"/>
        <c:crossBetween val="midCat"/>
      </c:valAx>
      <c:valAx>
        <c:axId val="94397184"/>
        <c:scaling>
          <c:orientation val="minMax"/>
          <c:max val="40"/>
          <c:min val="2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386816"/>
        <c:crosses val="autoZero"/>
        <c:crossBetween val="midCat"/>
        <c:majorUnit val="10"/>
        <c:minorUnit val="0.4"/>
      </c:valAx>
      <c:spPr>
        <a:solidFill>
          <a:schemeClr val="accent5">
            <a:lumMod val="20000"/>
            <a:lumOff val="80000"/>
          </a:schemeClr>
        </a:solidFill>
        <a:ln w="12700"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1496627920479734"/>
          <c:y val="0.10423158114410011"/>
          <c:w val="6.7830994422742569E-2"/>
          <c:h val="0.240237773284430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0.8483</cdr:x>
      <cdr:y>0.27064</cdr:y>
    </cdr:from>
    <cdr:to>
      <cdr:x>0.98272</cdr:x>
      <cdr:y>0.6208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15338" y="1685925"/>
          <a:ext cx="1333500" cy="2181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B08A652-88C3-4BF2-8DF7-17E52582DBB1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E8059DA-ADC3-4A93-A2A9-782446E5C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59DA-ADC3-4A93-A2A9-782446E5CD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8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8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7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3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4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499C-3130-4D6D-AC6E-4602C67D03F0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A1FA-F5B6-49E5-BB8B-8D8B2ECB0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7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JULIA\01_WORK\ЦИАМ\Презентации\Lanshin CIAM_Eng\o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" y="476672"/>
            <a:ext cx="2421956" cy="794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628798"/>
            <a:ext cx="9144000" cy="285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Центральный институт авиационного моторостроения имени П.И. Баранова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Москва, 27 сентября 2018г.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Газотурбинная приставка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844824"/>
            <a:ext cx="8229600" cy="30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«Полусухой» ПЗГТУ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85813"/>
            <a:ext cx="86772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072188"/>
            <a:ext cx="910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Зависимость КПД ПГУ от электрической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8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474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ГТУ полузамкнутой схемы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Существенно более высокий, по сравнению с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существующими ГТД уровень КПД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45÷57%.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AutoNum type="arabicPeriod" startAt="2"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базовым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ГТД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1.5-2 раза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ГТД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ПС-90               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25 МВт до 37.5 – 44 МВт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ПТ)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 startAt="2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на 70% объема выбросов в атмосферу продуктов сгорания и в 1.5-2 раза,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увеличению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КПД, объема выброса СО2.</a:t>
            </a:r>
          </a:p>
          <a:p>
            <a:pPr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эмиссии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диффузионной камере сгорания ГТД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требуемого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использования пара, содержащегося в продуктах сгорания.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ГТД при постоянных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приведенной температуре  и объемном расходе газа за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изменения оборотов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ротора блока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турбонаддува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тепловую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инерцию и обеспечивает высокую мобильность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ГТУ при изменении режимов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                  </a:t>
            </a:r>
          </a:p>
          <a:p>
            <a:pPr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Стабильность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КПД при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мощности. Уменьшение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КПД не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мощности от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конструкций газотурбинного привода и агрегатов наддува используются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отечественных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ГТД, что снижает затраты времени и средств на подготовку производства.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2061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паро-газотурбинная установка на основе ГТУ-25П полузамкнутой схемы</a:t>
            </a:r>
            <a:endParaRPr lang="ru-RU" sz="2800" dirty="0"/>
          </a:p>
        </p:txBody>
      </p:sp>
      <p:pic>
        <p:nvPicPr>
          <p:cNvPr id="4" name="Picture 2" descr="D:\ПГУ на базе ПС-90 с оптимальной паровой турбиной 1\Схема1 ПГУ на базе ПС90 c оптимальной ПТ ok13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80808"/>
            <a:ext cx="7416824" cy="54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0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работ по созданию ПЗГТУ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36810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НИР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ОКР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Производство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3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3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1,5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≈ 60-100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≈ 2.5 млрд.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≈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,5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млрд.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1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оптимальной схемы ПЗГТУ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эскизного проекта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Технико- экономического обоснования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рабочего проекта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ПЗГТУ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демонстратора ПЗГТУ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испытаний и доводки конструкции ПЗГТУ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производства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опытной партии ПЗГТУ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1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ПГУ на основе ГТУ полузамкнутой схемы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208912" cy="4464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8624"/>
            <a:ext cx="8208912" cy="4844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ПГУ на основе ПЗГТУ 25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1" y="764704"/>
            <a:ext cx="8784977" cy="625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0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4638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JULIA\01_WORK\ЦИАМ\Презентации\Lanshin CIAM_Eng\o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" y="476672"/>
            <a:ext cx="2421956" cy="794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52536" y="1271028"/>
            <a:ext cx="93965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ерспективные</a:t>
            </a: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энергетические ГТУ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ПГУ малой и средней мощности на основе  </a:t>
            </a:r>
            <a:endParaRPr lang="ru-RU" sz="32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серийно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выпускаемых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авиапроизводных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ГТУ</a:t>
            </a:r>
            <a:endParaRPr lang="ru-RU" sz="3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Гордин, Г.К. Ведешкин, Ю.Б. Назаренко (1),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О.Н.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Фаворский,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С.П.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ФГУП «ЦИАМ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им.П.И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Баранова»; (2)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5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1" cy="7260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ГТУ, выпускаемые в  настоящее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-158925" y="5458779"/>
            <a:ext cx="1368151" cy="922550"/>
            <a:chOff x="1876" y="535"/>
            <a:chExt cx="905" cy="726"/>
          </a:xfrm>
        </p:grpSpPr>
        <p:sp>
          <p:nvSpPr>
            <p:cNvPr id="5" name="Rectangle 48"/>
            <p:cNvSpPr>
              <a:spLocks noChangeArrowheads="1"/>
            </p:cNvSpPr>
            <p:nvPr/>
          </p:nvSpPr>
          <p:spPr bwMode="auto">
            <a:xfrm>
              <a:off x="1876" y="535"/>
              <a:ext cx="90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 cap="rnd" algn="ctr">
                  <a:solidFill>
                    <a:srgbClr val="0000FF"/>
                  </a:solidFill>
                  <a:prstDash val="sysDot"/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767822">
                <a:defRPr/>
              </a:pPr>
              <a:r>
                <a:rPr lang="ru-RU" altLang="ru-RU" sz="1600" b="1" kern="0" dirty="0">
                  <a:solidFill>
                    <a:srgbClr val="B01D00"/>
                  </a:solidFill>
                </a:rPr>
                <a:t>ГТУ-2,5П</a:t>
              </a:r>
              <a:r>
                <a:rPr lang="ru-RU" altLang="ru-RU" sz="1000" b="1" kern="0" dirty="0">
                  <a:solidFill>
                    <a:srgbClr val="B01D00"/>
                  </a:solidFill>
                </a:rPr>
                <a:t> </a:t>
              </a:r>
            </a:p>
          </p:txBody>
        </p:sp>
        <p:pic>
          <p:nvPicPr>
            <p:cNvPr id="6" name="Picture 30" descr="ГТУ-2,5П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" y="733"/>
              <a:ext cx="637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931341" y="4779860"/>
            <a:ext cx="1057866" cy="1028435"/>
            <a:chOff x="1945" y="1459"/>
            <a:chExt cx="673" cy="774"/>
          </a:xfrm>
        </p:grpSpPr>
        <p:pic>
          <p:nvPicPr>
            <p:cNvPr id="8" name="Picture 3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" y="1672"/>
              <a:ext cx="657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1945" y="1459"/>
              <a:ext cx="63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 cap="rnd" algn="ctr">
                  <a:solidFill>
                    <a:srgbClr val="0000FF"/>
                  </a:solidFill>
                  <a:prstDash val="sysDot"/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767822">
                <a:defRPr/>
              </a:pPr>
              <a:r>
                <a:rPr lang="ru-RU" altLang="ru-RU" sz="1600" b="1" kern="0" dirty="0">
                  <a:solidFill>
                    <a:srgbClr val="B01D00"/>
                  </a:solidFill>
                </a:rPr>
                <a:t>ГТУ-4П</a:t>
              </a:r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1734567" y="4053654"/>
            <a:ext cx="1570840" cy="1219328"/>
            <a:chOff x="129" y="3250"/>
            <a:chExt cx="994" cy="890"/>
          </a:xfrm>
        </p:grpSpPr>
        <p:pic>
          <p:nvPicPr>
            <p:cNvPr id="11" name="Picture 62" descr="C:\WORK\OUR\ИЛЛЮСТРАЦИИ\6 MW\6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3396"/>
              <a:ext cx="994" cy="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8"/>
            <p:cNvSpPr>
              <a:spLocks noChangeArrowheads="1"/>
            </p:cNvSpPr>
            <p:nvPr/>
          </p:nvSpPr>
          <p:spPr bwMode="auto">
            <a:xfrm>
              <a:off x="235" y="3250"/>
              <a:ext cx="6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 cap="rnd" algn="ctr">
                  <a:solidFill>
                    <a:srgbClr val="0000FF"/>
                  </a:solidFill>
                  <a:prstDash val="sysDot"/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defTabSz="767822">
                <a:defRPr/>
              </a:pPr>
              <a:r>
                <a:rPr lang="ru-RU" altLang="ru-RU" sz="1600" b="1" kern="0" dirty="0">
                  <a:solidFill>
                    <a:srgbClr val="B01D00"/>
                  </a:solidFill>
                </a:rPr>
                <a:t>ГТУ-</a:t>
              </a:r>
              <a:r>
                <a:rPr lang="en-US" altLang="ru-RU" sz="1600" b="1" kern="0" dirty="0">
                  <a:solidFill>
                    <a:srgbClr val="B01D00"/>
                  </a:solidFill>
                </a:rPr>
                <a:t>6</a:t>
              </a:r>
              <a:r>
                <a:rPr lang="ru-RU" altLang="ru-RU" sz="1600" b="1" kern="0" dirty="0" smtClean="0">
                  <a:solidFill>
                    <a:srgbClr val="B01D00"/>
                  </a:solidFill>
                </a:rPr>
                <a:t>П</a:t>
              </a:r>
              <a:endParaRPr lang="ru-RU" altLang="ru-RU" sz="1600" b="1" kern="0" dirty="0">
                <a:solidFill>
                  <a:srgbClr val="B01D00"/>
                </a:solidFill>
              </a:endParaRPr>
            </a:p>
          </p:txBody>
        </p:sp>
      </p:grpSp>
      <p:pic>
        <p:nvPicPr>
          <p:cNvPr id="13" name="Picture 68" descr="gtu-10p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63" y="3610786"/>
            <a:ext cx="1207141" cy="10260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67" descr="12-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4" y="2903458"/>
            <a:ext cx="1368151" cy="1243634"/>
          </a:xfrm>
          <a:prstGeom prst="rect">
            <a:avLst/>
          </a:prstGeom>
          <a:noFill/>
          <a:ln>
            <a:noFill/>
          </a:ln>
          <a:effectLst>
            <a:outerShdw dist="35921" dir="135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 descr="16P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6454"/>
            <a:ext cx="1776795" cy="14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6" descr="25-gif"/>
          <p:cNvPicPr>
            <a:picLocks noChangeAspect="1" noChangeArrowheads="1"/>
          </p:cNvPicPr>
          <p:nvPr/>
        </p:nvPicPr>
        <p:blipFill>
          <a:blip r:embed="rId9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88" y="908720"/>
            <a:ext cx="1462793" cy="12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67944" y="2564904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7562">
              <a:defRPr/>
            </a:pPr>
            <a:r>
              <a:rPr lang="ru-RU" altLang="ru-RU" sz="1600" b="1" kern="0" dirty="0" smtClean="0">
                <a:solidFill>
                  <a:srgbClr val="B01D00"/>
                </a:solidFill>
              </a:rPr>
              <a:t>ГТУ-12П</a:t>
            </a:r>
            <a:endParaRPr lang="ru-RU" altLang="ru-RU" sz="1600" b="1" kern="0" dirty="0">
              <a:solidFill>
                <a:srgbClr val="B01D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1628800"/>
            <a:ext cx="1224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7562">
              <a:defRPr/>
            </a:pPr>
            <a:r>
              <a:rPr lang="ru-RU" altLang="ru-RU" sz="1600" b="1" kern="0" dirty="0" smtClean="0">
                <a:solidFill>
                  <a:srgbClr val="B01D00"/>
                </a:solidFill>
              </a:rPr>
              <a:t>ГТУ-16П</a:t>
            </a:r>
            <a:endParaRPr lang="ru-RU" altLang="ru-RU" sz="1600" b="1" kern="0" dirty="0">
              <a:solidFill>
                <a:srgbClr val="B01D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08304" y="589330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7562">
              <a:defRPr/>
            </a:pPr>
            <a:r>
              <a:rPr lang="ru-RU" altLang="ru-RU" sz="1600" b="1" kern="0" dirty="0" smtClean="0">
                <a:solidFill>
                  <a:srgbClr val="B01D00"/>
                </a:solidFill>
              </a:rPr>
              <a:t>ГТУ-25П</a:t>
            </a:r>
            <a:endParaRPr lang="ru-RU" altLang="ru-RU" sz="1600" b="1" kern="0" dirty="0">
              <a:solidFill>
                <a:srgbClr val="B01D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0379" y="3228460"/>
            <a:ext cx="1385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7562">
              <a:defRPr/>
            </a:pPr>
            <a:r>
              <a:rPr lang="ru-RU" altLang="ru-RU" sz="1600" b="1" kern="0" dirty="0" smtClean="0">
                <a:solidFill>
                  <a:srgbClr val="B01D00"/>
                </a:solidFill>
              </a:rPr>
              <a:t>ГТУ-10П</a:t>
            </a:r>
            <a:endParaRPr lang="ru-RU" altLang="ru-RU" sz="1600" b="1" kern="0" dirty="0">
              <a:solidFill>
                <a:srgbClr val="B01D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052736"/>
            <a:ext cx="341165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 «ОДК-ПМЗ»  - 917 шт.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ПАО «Кузнецов» - 629 шт.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ПАО «НПО «Сатурн» - 266 шт.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ПАО «УМПО» – 75 шт.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5" y="4147092"/>
            <a:ext cx="904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КПД%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492467"/>
              </p:ext>
            </p:extLst>
          </p:nvPr>
        </p:nvGraphicFramePr>
        <p:xfrm>
          <a:off x="-892200" y="1318484"/>
          <a:ext cx="9920288" cy="666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253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существующих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авиапроизводных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ГТУ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Отсутствуют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ГТУ мощностью более  26 МВт.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Существующие ГТУ значительно превышают требуемый уровень эмиссии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50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мг\нм3.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   Низкий КПД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малых мощностей.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2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354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ГТУ на основе регенеративного полузамкнутого цикла (ПЗГТУ)</a:t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1028" name="Picture 4" descr="C:\Users\DEP900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776863" cy="5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5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ПГУ на основе ГТУ полузамкнутой схемы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7994332" cy="51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2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677909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57530" cy="5721787"/>
          </a:xfrm>
        </p:spPr>
      </p:pic>
    </p:spTree>
    <p:extLst>
      <p:ext uri="{BB962C8B-B14F-4D97-AF65-F5344CB8AC3E}">
        <p14:creationId xmlns:p14="http://schemas.microsoft.com/office/powerpoint/2010/main" val="43181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ГТУ-ТЭЦ  НА БАЗЕ ПОЛУЗАМКНУТЫХ ГТД ДЛЯ КОМБИНИРОВАННОЙ ВЫРАБОТКИ ТЕПЛА И ЭЛЕКТРОЭНЕРГИИ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0" y="2492896"/>
            <a:ext cx="8640960" cy="316835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7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05313"/>
              </p:ext>
            </p:extLst>
          </p:nvPr>
        </p:nvGraphicFramePr>
        <p:xfrm>
          <a:off x="0" y="-49639"/>
          <a:ext cx="9252519" cy="715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3" imgW="4570551" imgH="3427315" progId="PowerPoint.Show.12">
                  <p:embed/>
                </p:oleObj>
              </mc:Choice>
              <mc:Fallback>
                <p:oleObj name="Презентация" r:id="rId3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9639"/>
                        <a:ext cx="9252519" cy="715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457</Words>
  <Application>Microsoft Office PowerPoint</Application>
  <PresentationFormat>Экран (4:3)</PresentationFormat>
  <Paragraphs>70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</vt:lpstr>
      <vt:lpstr>Презентация PowerPoint</vt:lpstr>
      <vt:lpstr>Презентация PowerPoint</vt:lpstr>
      <vt:lpstr>ГТУ, выпускаемые в  настоящее время</vt:lpstr>
      <vt:lpstr>Недостатки существующих авиапроизводных ГТУ      1. Отсутствуют ГТУ мощностью более  26 МВт.          2. Существующие ГТУ значительно превышают требуемый уровень эмиссии Nox ≤ 50 мг\нм3.          3.    Низкий КПД в области малых мощностей.           3</vt:lpstr>
      <vt:lpstr>ГТУ на основе регенеративного полузамкнутого цикла (ПЗГТУ) </vt:lpstr>
      <vt:lpstr>ПГУ на основе ГТУ полузамкнутой схемы</vt:lpstr>
      <vt:lpstr>Презентация PowerPoint</vt:lpstr>
      <vt:lpstr>ГТУ-ТЭЦ  НА БАЗЕ ПОЛУЗАМКНУТЫХ ГТД ДЛЯ КОМБИНИРОВАННОЙ ВЫРАБОТКИ ТЕПЛА И ЭЛЕКТРОЭНЕРГИИ</vt:lpstr>
      <vt:lpstr>Презентация PowerPoint</vt:lpstr>
      <vt:lpstr>Газотурбинная приставка</vt:lpstr>
      <vt:lpstr>Благодарим за внимание!</vt:lpstr>
      <vt:lpstr>«Полусухой» ПЗГТУ</vt:lpstr>
      <vt:lpstr>Презентация PowerPoint</vt:lpstr>
      <vt:lpstr>Преимущества ГТУ полузамкнутой схемы </vt:lpstr>
      <vt:lpstr>Энергетическая паро-газотурбинная установка на основе ГТУ-25П полузамкнутой схемы</vt:lpstr>
      <vt:lpstr>Этапы работ по созданию ПЗГТУ</vt:lpstr>
      <vt:lpstr>ПГУ на основе ГТУ полузамкнутой схемы</vt:lpstr>
      <vt:lpstr>Параметры ПГУ на основе ПЗГТУ 25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Ведешкин Георгий</cp:lastModifiedBy>
  <cp:revision>116</cp:revision>
  <cp:lastPrinted>2018-09-26T14:05:36Z</cp:lastPrinted>
  <dcterms:created xsi:type="dcterms:W3CDTF">2017-10-23T10:57:12Z</dcterms:created>
  <dcterms:modified xsi:type="dcterms:W3CDTF">2018-09-26T15:10:43Z</dcterms:modified>
</cp:coreProperties>
</file>