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84" r:id="rId6"/>
    <p:sldMasterId id="2147483696" r:id="rId7"/>
  </p:sldMasterIdLst>
  <p:notesMasterIdLst>
    <p:notesMasterId r:id="rId34"/>
  </p:notesMasterIdLst>
  <p:sldIdLst>
    <p:sldId id="306" r:id="rId8"/>
    <p:sldId id="336" r:id="rId9"/>
    <p:sldId id="329" r:id="rId10"/>
    <p:sldId id="330" r:id="rId11"/>
    <p:sldId id="328" r:id="rId12"/>
    <p:sldId id="337" r:id="rId13"/>
    <p:sldId id="311" r:id="rId14"/>
    <p:sldId id="320" r:id="rId15"/>
    <p:sldId id="338" r:id="rId16"/>
    <p:sldId id="319" r:id="rId17"/>
    <p:sldId id="316" r:id="rId18"/>
    <p:sldId id="315" r:id="rId19"/>
    <p:sldId id="314" r:id="rId20"/>
    <p:sldId id="313" r:id="rId21"/>
    <p:sldId id="321" r:id="rId22"/>
    <p:sldId id="322" r:id="rId23"/>
    <p:sldId id="333" r:id="rId24"/>
    <p:sldId id="324" r:id="rId25"/>
    <p:sldId id="334" r:id="rId26"/>
    <p:sldId id="323" r:id="rId27"/>
    <p:sldId id="332" r:id="rId28"/>
    <p:sldId id="326" r:id="rId29"/>
    <p:sldId id="331" r:id="rId30"/>
    <p:sldId id="327" r:id="rId31"/>
    <p:sldId id="335" r:id="rId32"/>
    <p:sldId id="300" r:id="rId33"/>
  </p:sldIdLst>
  <p:sldSz cx="10693400" cy="7561263"/>
  <p:notesSz cx="6797675" cy="9928225"/>
  <p:defaultTextStyle>
    <a:defPPr>
      <a:defRPr lang="ru-RU"/>
    </a:defPPr>
    <a:lvl1pPr marL="0" algn="l" defTabSz="104816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4082" algn="l" defTabSz="104816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8164" algn="l" defTabSz="104816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72245" algn="l" defTabSz="104816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96327" algn="l" defTabSz="104816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20413" algn="l" defTabSz="104816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44492" algn="l" defTabSz="104816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68571" algn="l" defTabSz="104816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92655" algn="l" defTabSz="104816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2D5B"/>
    <a:srgbClr val="009900"/>
    <a:srgbClr val="F8F8F8"/>
    <a:srgbClr val="3655F2"/>
    <a:srgbClr val="837CDE"/>
    <a:srgbClr val="38A6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1" autoAdjust="0"/>
    <p:restoredTop sz="94400" autoAdjust="0"/>
  </p:normalViewPr>
  <p:slideViewPr>
    <p:cSldViewPr>
      <p:cViewPr varScale="1">
        <p:scale>
          <a:sx n="96" d="100"/>
          <a:sy n="96" d="100"/>
        </p:scale>
        <p:origin x="-1464" y="-114"/>
      </p:cViewPr>
      <p:guideLst>
        <p:guide orient="horz" pos="2382"/>
        <p:guide pos="336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8900716864702117E-2"/>
          <c:y val="0.12496087598425197"/>
          <c:w val="0.91920094471288361"/>
          <c:h val="0.5989205216535432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dLbl>
              <c:idx val="4"/>
              <c:spPr/>
              <c:txPr>
                <a:bodyPr/>
                <a:lstStyle/>
                <a:p>
                  <a:pPr>
                    <a:defRPr sz="1400"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spPr/>
              <c:txPr>
                <a:bodyPr/>
                <a:lstStyle/>
                <a:p>
                  <a:pPr>
                    <a:defRPr sz="1400"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spPr/>
              <c:txPr>
                <a:bodyPr/>
                <a:lstStyle/>
                <a:p>
                  <a:pPr>
                    <a:defRPr sz="1400"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ru-RU" sz="1400" b="0" dirty="0" smtClean="0"/>
                      <a:t>16</a:t>
                    </a:r>
                    <a:r>
                      <a:rPr lang="en-US" sz="1400" b="0" dirty="0" smtClean="0"/>
                      <a:t>0</a:t>
                    </a:r>
                    <a:endParaRPr lang="en-US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spPr/>
              <c:txPr>
                <a:bodyPr/>
                <a:lstStyle/>
                <a:p>
                  <a:pPr>
                    <a:defRPr sz="1400"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spPr/>
              <c:txPr>
                <a:bodyPr/>
                <a:lstStyle/>
                <a:p>
                  <a:pPr>
                    <a:defRPr sz="1400"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0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Лист1!$A$2:$A$15</c:f>
              <c:strCache>
                <c:ptCount val="14"/>
                <c:pt idx="0">
                  <c:v>ЧС-70</c:v>
                </c:pt>
                <c:pt idx="1">
                  <c:v>ЦНК-7</c:v>
                </c:pt>
                <c:pt idx="2">
                  <c:v>ЧС-88</c:v>
                </c:pt>
                <c:pt idx="3">
                  <c:v>IN738LC 
(1,75 % Ta)</c:v>
                </c:pt>
                <c:pt idx="4">
                  <c:v>ВЖЛ738** 
(1,75 % Ta)</c:v>
                </c:pt>
                <c:pt idx="5">
                  <c:v>IN-792 
(4,15 % Ta)</c:v>
                </c:pt>
                <c:pt idx="6">
                  <c:v>ВЖЛ792 
(4,15 % Ta)</c:v>
                </c:pt>
                <c:pt idx="7">
                  <c:v>GTD-111 DS</c:v>
                </c:pt>
                <c:pt idx="8">
                  <c:v>ВЖЛ738** 
(1,75 % Ta)</c:v>
                </c:pt>
                <c:pt idx="9">
                  <c:v>ВЖЛ738М** 
(1,75 % Ta)</c:v>
                </c:pt>
                <c:pt idx="10">
                  <c:v>CMSX-11C 
(5 % Ta)</c:v>
                </c:pt>
                <c:pt idx="11">
                  <c:v>CMSX-11B 
(5 % Ta)</c:v>
                </c:pt>
                <c:pt idx="12">
                  <c:v>ВЖМ9 
(1,3 % Re, 
2,5 % Ta)</c:v>
                </c:pt>
                <c:pt idx="13">
                  <c:v>Нов. 
экономнолег. 
(без Re и Ta)</c:v>
                </c:pt>
              </c:strCache>
            </c:strRef>
          </c:cat>
          <c:val>
            <c:numRef>
              <c:f>Лист1!$B$2:$B$15</c:f>
              <c:numCache>
                <c:formatCode>General</c:formatCode>
                <c:ptCount val="14"/>
                <c:pt idx="0">
                  <c:v>125</c:v>
                </c:pt>
                <c:pt idx="1">
                  <c:v>135</c:v>
                </c:pt>
                <c:pt idx="2">
                  <c:v>140</c:v>
                </c:pt>
                <c:pt idx="3">
                  <c:v>140</c:v>
                </c:pt>
                <c:pt idx="4">
                  <c:v>140</c:v>
                </c:pt>
                <c:pt idx="5">
                  <c:v>165</c:v>
                </c:pt>
                <c:pt idx="6">
                  <c:v>165</c:v>
                </c:pt>
                <c:pt idx="7">
                  <c:v>150</c:v>
                </c:pt>
                <c:pt idx="8">
                  <c:v>155</c:v>
                </c:pt>
                <c:pt idx="9">
                  <c:v>160</c:v>
                </c:pt>
                <c:pt idx="10">
                  <c:v>180</c:v>
                </c:pt>
                <c:pt idx="11">
                  <c:v>200</c:v>
                </c:pt>
                <c:pt idx="12">
                  <c:v>200</c:v>
                </c:pt>
                <c:pt idx="13">
                  <c:v>200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strRef>
              <c:f>Лист1!$A$2:$A$15</c:f>
              <c:strCache>
                <c:ptCount val="14"/>
                <c:pt idx="0">
                  <c:v>ЧС-70</c:v>
                </c:pt>
                <c:pt idx="1">
                  <c:v>ЦНК-7</c:v>
                </c:pt>
                <c:pt idx="2">
                  <c:v>ЧС-88</c:v>
                </c:pt>
                <c:pt idx="3">
                  <c:v>IN738LC 
(1,75 % Ta)</c:v>
                </c:pt>
                <c:pt idx="4">
                  <c:v>ВЖЛ738** 
(1,75 % Ta)</c:v>
                </c:pt>
                <c:pt idx="5">
                  <c:v>IN-792 
(4,15 % Ta)</c:v>
                </c:pt>
                <c:pt idx="6">
                  <c:v>ВЖЛ792 
(4,15 % Ta)</c:v>
                </c:pt>
                <c:pt idx="7">
                  <c:v>GTD-111 DS</c:v>
                </c:pt>
                <c:pt idx="8">
                  <c:v>ВЖЛ738** 
(1,75 % Ta)</c:v>
                </c:pt>
                <c:pt idx="9">
                  <c:v>ВЖЛ738М** 
(1,75 % Ta)</c:v>
                </c:pt>
                <c:pt idx="10">
                  <c:v>CMSX-11C 
(5 % Ta)</c:v>
                </c:pt>
                <c:pt idx="11">
                  <c:v>CMSX-11B 
(5 % Ta)</c:v>
                </c:pt>
                <c:pt idx="12">
                  <c:v>ВЖМ9 
(1,3 % Re, 
2,5 % Ta)</c:v>
                </c:pt>
                <c:pt idx="13">
                  <c:v>Нов. 
экономнолег. 
(без Re и Ta)</c:v>
                </c:pt>
              </c:strCache>
            </c:strRef>
          </c:cat>
          <c:val>
            <c:numRef>
              <c:f>Лист1!$C$2:$C$15</c:f>
              <c:numCache>
                <c:formatCode>General</c:formatCode>
                <c:ptCount val="1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strRef>
              <c:f>Лист1!$A$2:$A$15</c:f>
              <c:strCache>
                <c:ptCount val="14"/>
                <c:pt idx="0">
                  <c:v>ЧС-70</c:v>
                </c:pt>
                <c:pt idx="1">
                  <c:v>ЦНК-7</c:v>
                </c:pt>
                <c:pt idx="2">
                  <c:v>ЧС-88</c:v>
                </c:pt>
                <c:pt idx="3">
                  <c:v>IN738LC 
(1,75 % Ta)</c:v>
                </c:pt>
                <c:pt idx="4">
                  <c:v>ВЖЛ738** 
(1,75 % Ta)</c:v>
                </c:pt>
                <c:pt idx="5">
                  <c:v>IN-792 
(4,15 % Ta)</c:v>
                </c:pt>
                <c:pt idx="6">
                  <c:v>ВЖЛ792 
(4,15 % Ta)</c:v>
                </c:pt>
                <c:pt idx="7">
                  <c:v>GTD-111 DS</c:v>
                </c:pt>
                <c:pt idx="8">
                  <c:v>ВЖЛ738** 
(1,75 % Ta)</c:v>
                </c:pt>
                <c:pt idx="9">
                  <c:v>ВЖЛ738М** 
(1,75 % Ta)</c:v>
                </c:pt>
                <c:pt idx="10">
                  <c:v>CMSX-11C 
(5 % Ta)</c:v>
                </c:pt>
                <c:pt idx="11">
                  <c:v>CMSX-11B 
(5 % Ta)</c:v>
                </c:pt>
                <c:pt idx="12">
                  <c:v>ВЖМ9 
(1,3 % Re, 
2,5 % Ta)</c:v>
                </c:pt>
                <c:pt idx="13">
                  <c:v>Нов. 
экономнолег. 
(без Re и Ta)</c:v>
                </c:pt>
              </c:strCache>
            </c:strRef>
          </c:cat>
          <c:val>
            <c:numRef>
              <c:f>Лист1!$D$2:$D$15</c:f>
              <c:numCache>
                <c:formatCode>General</c:formatCode>
                <c:ptCount val="1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"/>
        <c:overlap val="100"/>
        <c:axId val="114511872"/>
        <c:axId val="114513408"/>
      </c:barChart>
      <c:catAx>
        <c:axId val="1145118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4513408"/>
        <c:crosses val="autoZero"/>
        <c:auto val="1"/>
        <c:lblAlgn val="ctr"/>
        <c:lblOffset val="100"/>
        <c:noMultiLvlLbl val="0"/>
      </c:catAx>
      <c:valAx>
        <c:axId val="114513408"/>
        <c:scaling>
          <c:orientation val="minMax"/>
          <c:max val="21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14511872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4FD5BC-9F7D-421B-B1DF-BC60D84F917D}" type="doc">
      <dgm:prSet loTypeId="urn:microsoft.com/office/officeart/2005/8/layout/process1" loCatId="process" qsTypeId="urn:microsoft.com/office/officeart/2005/8/quickstyle/simple3" qsCatId="simple" csTypeId="urn:microsoft.com/office/officeart/2005/8/colors/accent1_2" csCatId="accent1" phldr="1"/>
      <dgm:spPr/>
    </dgm:pt>
    <dgm:pt modelId="{1F265FE5-DD4B-420F-8F36-8FA3C0106C89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000" dirty="0" smtClean="0"/>
            <a:t>Выплавка</a:t>
          </a:r>
          <a:endParaRPr lang="ru-RU" sz="1000" dirty="0"/>
        </a:p>
      </dgm:t>
    </dgm:pt>
    <dgm:pt modelId="{2A4B7BDD-BFA4-430A-BA05-AA0FF9B660EA}" type="parTrans" cxnId="{41F3AF0E-FA51-40A0-8B87-CF12D41F9C35}">
      <dgm:prSet/>
      <dgm:spPr/>
      <dgm:t>
        <a:bodyPr/>
        <a:lstStyle/>
        <a:p>
          <a:endParaRPr lang="ru-RU"/>
        </a:p>
      </dgm:t>
    </dgm:pt>
    <dgm:pt modelId="{A13F2BE9-EFF5-4E59-9888-891D8D535E64}" type="sibTrans" cxnId="{41F3AF0E-FA51-40A0-8B87-CF12D41F9C35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8B25667C-D1F6-4DFD-99DC-CBD8389589E4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000" dirty="0" err="1" smtClean="0"/>
            <a:t>Атомизация</a:t>
          </a:r>
          <a:endParaRPr lang="ru-RU" sz="1000" dirty="0"/>
        </a:p>
      </dgm:t>
    </dgm:pt>
    <dgm:pt modelId="{FB010092-8752-4E43-9A06-14BFC2DBDC31}" type="parTrans" cxnId="{8D588201-AE7B-400B-A028-1BFDC224733A}">
      <dgm:prSet/>
      <dgm:spPr/>
      <dgm:t>
        <a:bodyPr/>
        <a:lstStyle/>
        <a:p>
          <a:endParaRPr lang="ru-RU"/>
        </a:p>
      </dgm:t>
    </dgm:pt>
    <dgm:pt modelId="{5556D6AC-14A9-402C-B96C-692208E13BCE}" type="sibTrans" cxnId="{8D588201-AE7B-400B-A028-1BFDC224733A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45668661-4C62-47D2-A61F-74645ECBAE3B}">
      <dgm:prSet phldrT="[Текст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/>
            <a:t>Газодинамическая сепарация и рассев</a:t>
          </a:r>
          <a:endParaRPr lang="ru-RU" dirty="0"/>
        </a:p>
      </dgm:t>
    </dgm:pt>
    <dgm:pt modelId="{5110D4EB-FB1F-40D8-A640-0607364A0883}" type="parTrans" cxnId="{9350AB08-8884-4801-AA3C-A48CDEDFA4EC}">
      <dgm:prSet/>
      <dgm:spPr/>
      <dgm:t>
        <a:bodyPr/>
        <a:lstStyle/>
        <a:p>
          <a:endParaRPr lang="ru-RU"/>
        </a:p>
      </dgm:t>
    </dgm:pt>
    <dgm:pt modelId="{5448A469-D8DB-4573-A3A7-06E9C07DD83C}" type="sibTrans" cxnId="{9350AB08-8884-4801-AA3C-A48CDEDFA4EC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BEDFE7F2-B372-4772-83DA-FF2EE20DCB4C}">
      <dgm:prSet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/>
            <a:t>Упаковка в контролируемой среде</a:t>
          </a:r>
          <a:endParaRPr lang="ru-RU" dirty="0"/>
        </a:p>
      </dgm:t>
    </dgm:pt>
    <dgm:pt modelId="{EE6E35EE-461B-4D2C-A812-66C87632AD71}" type="parTrans" cxnId="{49A5AAFD-C05E-448A-90DC-541BA84EE7B4}">
      <dgm:prSet/>
      <dgm:spPr/>
      <dgm:t>
        <a:bodyPr/>
        <a:lstStyle/>
        <a:p>
          <a:endParaRPr lang="ru-RU"/>
        </a:p>
      </dgm:t>
    </dgm:pt>
    <dgm:pt modelId="{648AE186-A7B6-4CE0-9C99-27FC311D5533}" type="sibTrans" cxnId="{49A5AAFD-C05E-448A-90DC-541BA84EE7B4}">
      <dgm:prSet/>
      <dgm:spPr/>
      <dgm:t>
        <a:bodyPr/>
        <a:lstStyle/>
        <a:p>
          <a:endParaRPr lang="ru-RU"/>
        </a:p>
      </dgm:t>
    </dgm:pt>
    <dgm:pt modelId="{CFF45119-2727-4BBF-BFBE-D75ED0609965}" type="pres">
      <dgm:prSet presAssocID="{E84FD5BC-9F7D-421B-B1DF-BC60D84F917D}" presName="Name0" presStyleCnt="0">
        <dgm:presLayoutVars>
          <dgm:dir/>
          <dgm:resizeHandles val="exact"/>
        </dgm:presLayoutVars>
      </dgm:prSet>
      <dgm:spPr/>
    </dgm:pt>
    <dgm:pt modelId="{EB743A8F-E643-414A-8DE2-6D44191429B8}" type="pres">
      <dgm:prSet presAssocID="{1F265FE5-DD4B-420F-8F36-8FA3C0106C89}" presName="node" presStyleLbl="node1" presStyleIdx="0" presStyleCnt="4" custScaleY="35598" custLinFactNeighborX="7608" custLinFactNeighborY="-76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FC84C6-0FE1-423A-B805-B151BC924973}" type="pres">
      <dgm:prSet presAssocID="{A13F2BE9-EFF5-4E59-9888-891D8D535E64}" presName="sibTrans" presStyleLbl="sibTrans2D1" presStyleIdx="0" presStyleCnt="3"/>
      <dgm:spPr/>
      <dgm:t>
        <a:bodyPr/>
        <a:lstStyle/>
        <a:p>
          <a:endParaRPr lang="ru-RU"/>
        </a:p>
      </dgm:t>
    </dgm:pt>
    <dgm:pt modelId="{ACF6C911-0A24-495E-A7AF-0620772A3245}" type="pres">
      <dgm:prSet presAssocID="{A13F2BE9-EFF5-4E59-9888-891D8D535E64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E2B22EF1-12C4-4731-8A94-BF337E669661}" type="pres">
      <dgm:prSet presAssocID="{8B25667C-D1F6-4DFD-99DC-CBD8389589E4}" presName="node" presStyleLbl="node1" presStyleIdx="1" presStyleCnt="4" custScaleY="35598" custLinFactNeighborY="-59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DDE4A2-EFF6-482D-9F84-CFC081926A1A}" type="pres">
      <dgm:prSet presAssocID="{5556D6AC-14A9-402C-B96C-692208E13BCE}" presName="sibTrans" presStyleLbl="sibTrans2D1" presStyleIdx="1" presStyleCnt="3"/>
      <dgm:spPr/>
      <dgm:t>
        <a:bodyPr/>
        <a:lstStyle/>
        <a:p>
          <a:endParaRPr lang="ru-RU"/>
        </a:p>
      </dgm:t>
    </dgm:pt>
    <dgm:pt modelId="{C91A03E0-50DF-4351-BBF2-9CD454127476}" type="pres">
      <dgm:prSet presAssocID="{5556D6AC-14A9-402C-B96C-692208E13BCE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1B84B7C1-F99A-4155-9A9F-3F9E0DA28D35}" type="pres">
      <dgm:prSet presAssocID="{45668661-4C62-47D2-A61F-74645ECBAE3B}" presName="node" presStyleLbl="node1" presStyleIdx="2" presStyleCnt="4" custScaleY="43405" custLinFactNeighborX="-4900" custLinFactNeighborY="-70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EAFD46-EE71-44BC-A7F0-7574E1454380}" type="pres">
      <dgm:prSet presAssocID="{5448A469-D8DB-4573-A3A7-06E9C07DD83C}" presName="sibTrans" presStyleLbl="sibTrans2D1" presStyleIdx="2" presStyleCnt="3"/>
      <dgm:spPr/>
      <dgm:t>
        <a:bodyPr/>
        <a:lstStyle/>
        <a:p>
          <a:endParaRPr lang="ru-RU"/>
        </a:p>
      </dgm:t>
    </dgm:pt>
    <dgm:pt modelId="{DD937C43-561F-4A6F-8D2A-BE8746F6ABDF}" type="pres">
      <dgm:prSet presAssocID="{5448A469-D8DB-4573-A3A7-06E9C07DD83C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8CF26277-72E7-40ED-8010-F99F6CDE0AE5}" type="pres">
      <dgm:prSet presAssocID="{BEDFE7F2-B372-4772-83DA-FF2EE20DCB4C}" presName="node" presStyleLbl="node1" presStyleIdx="3" presStyleCnt="4" custScaleY="42554" custLinFactNeighborY="-66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2FD5A7E-85D0-45C7-A1ED-D535B9701A75}" type="presOf" srcId="{8B25667C-D1F6-4DFD-99DC-CBD8389589E4}" destId="{E2B22EF1-12C4-4731-8A94-BF337E669661}" srcOrd="0" destOrd="0" presId="urn:microsoft.com/office/officeart/2005/8/layout/process1"/>
    <dgm:cxn modelId="{7D978F58-76A3-40AF-9B4B-E5BC00C15E08}" type="presOf" srcId="{45668661-4C62-47D2-A61F-74645ECBAE3B}" destId="{1B84B7C1-F99A-4155-9A9F-3F9E0DA28D35}" srcOrd="0" destOrd="0" presId="urn:microsoft.com/office/officeart/2005/8/layout/process1"/>
    <dgm:cxn modelId="{9350AB08-8884-4801-AA3C-A48CDEDFA4EC}" srcId="{E84FD5BC-9F7D-421B-B1DF-BC60D84F917D}" destId="{45668661-4C62-47D2-A61F-74645ECBAE3B}" srcOrd="2" destOrd="0" parTransId="{5110D4EB-FB1F-40D8-A640-0607364A0883}" sibTransId="{5448A469-D8DB-4573-A3A7-06E9C07DD83C}"/>
    <dgm:cxn modelId="{510B8C7F-139A-423A-8BBB-D1BE2A3F4A79}" type="presOf" srcId="{5556D6AC-14A9-402C-B96C-692208E13BCE}" destId="{C91A03E0-50DF-4351-BBF2-9CD454127476}" srcOrd="1" destOrd="0" presId="urn:microsoft.com/office/officeart/2005/8/layout/process1"/>
    <dgm:cxn modelId="{368BCA86-000A-4E7F-B35C-A4E3485446AF}" type="presOf" srcId="{BEDFE7F2-B372-4772-83DA-FF2EE20DCB4C}" destId="{8CF26277-72E7-40ED-8010-F99F6CDE0AE5}" srcOrd="0" destOrd="0" presId="urn:microsoft.com/office/officeart/2005/8/layout/process1"/>
    <dgm:cxn modelId="{164B0B60-8ABF-41D8-A08D-5243EFF43970}" type="presOf" srcId="{5556D6AC-14A9-402C-B96C-692208E13BCE}" destId="{86DDE4A2-EFF6-482D-9F84-CFC081926A1A}" srcOrd="0" destOrd="0" presId="urn:microsoft.com/office/officeart/2005/8/layout/process1"/>
    <dgm:cxn modelId="{8061FB86-8F68-4755-8BAE-B75B45D74747}" type="presOf" srcId="{A13F2BE9-EFF5-4E59-9888-891D8D535E64}" destId="{ACF6C911-0A24-495E-A7AF-0620772A3245}" srcOrd="1" destOrd="0" presId="urn:microsoft.com/office/officeart/2005/8/layout/process1"/>
    <dgm:cxn modelId="{835955CA-0E39-4394-B493-F144C0C67CA7}" type="presOf" srcId="{E84FD5BC-9F7D-421B-B1DF-BC60D84F917D}" destId="{CFF45119-2727-4BBF-BFBE-D75ED0609965}" srcOrd="0" destOrd="0" presId="urn:microsoft.com/office/officeart/2005/8/layout/process1"/>
    <dgm:cxn modelId="{41F3AF0E-FA51-40A0-8B87-CF12D41F9C35}" srcId="{E84FD5BC-9F7D-421B-B1DF-BC60D84F917D}" destId="{1F265FE5-DD4B-420F-8F36-8FA3C0106C89}" srcOrd="0" destOrd="0" parTransId="{2A4B7BDD-BFA4-430A-BA05-AA0FF9B660EA}" sibTransId="{A13F2BE9-EFF5-4E59-9888-891D8D535E64}"/>
    <dgm:cxn modelId="{F3BA74D8-1D41-4261-A5FF-7C318F0D9373}" type="presOf" srcId="{1F265FE5-DD4B-420F-8F36-8FA3C0106C89}" destId="{EB743A8F-E643-414A-8DE2-6D44191429B8}" srcOrd="0" destOrd="0" presId="urn:microsoft.com/office/officeart/2005/8/layout/process1"/>
    <dgm:cxn modelId="{49A5AAFD-C05E-448A-90DC-541BA84EE7B4}" srcId="{E84FD5BC-9F7D-421B-B1DF-BC60D84F917D}" destId="{BEDFE7F2-B372-4772-83DA-FF2EE20DCB4C}" srcOrd="3" destOrd="0" parTransId="{EE6E35EE-461B-4D2C-A812-66C87632AD71}" sibTransId="{648AE186-A7B6-4CE0-9C99-27FC311D5533}"/>
    <dgm:cxn modelId="{D39188A6-CE25-45C2-9EFC-A421E03AC879}" type="presOf" srcId="{A13F2BE9-EFF5-4E59-9888-891D8D535E64}" destId="{F1FC84C6-0FE1-423A-B805-B151BC924973}" srcOrd="0" destOrd="0" presId="urn:microsoft.com/office/officeart/2005/8/layout/process1"/>
    <dgm:cxn modelId="{66652CC3-48A8-4126-ADBE-D26848B2A060}" type="presOf" srcId="{5448A469-D8DB-4573-A3A7-06E9C07DD83C}" destId="{DD937C43-561F-4A6F-8D2A-BE8746F6ABDF}" srcOrd="1" destOrd="0" presId="urn:microsoft.com/office/officeart/2005/8/layout/process1"/>
    <dgm:cxn modelId="{8D588201-AE7B-400B-A028-1BFDC224733A}" srcId="{E84FD5BC-9F7D-421B-B1DF-BC60D84F917D}" destId="{8B25667C-D1F6-4DFD-99DC-CBD8389589E4}" srcOrd="1" destOrd="0" parTransId="{FB010092-8752-4E43-9A06-14BFC2DBDC31}" sibTransId="{5556D6AC-14A9-402C-B96C-692208E13BCE}"/>
    <dgm:cxn modelId="{DBB7FE16-04BB-435A-A2E0-DD856F5C6C17}" type="presOf" srcId="{5448A469-D8DB-4573-A3A7-06E9C07DD83C}" destId="{C2EAFD46-EE71-44BC-A7F0-7574E1454380}" srcOrd="0" destOrd="0" presId="urn:microsoft.com/office/officeart/2005/8/layout/process1"/>
    <dgm:cxn modelId="{45699E3D-D584-4FE8-A878-B956834EC9DE}" type="presParOf" srcId="{CFF45119-2727-4BBF-BFBE-D75ED0609965}" destId="{EB743A8F-E643-414A-8DE2-6D44191429B8}" srcOrd="0" destOrd="0" presId="urn:microsoft.com/office/officeart/2005/8/layout/process1"/>
    <dgm:cxn modelId="{2C8140A1-B737-4F3F-980A-15CEE4F682E6}" type="presParOf" srcId="{CFF45119-2727-4BBF-BFBE-D75ED0609965}" destId="{F1FC84C6-0FE1-423A-B805-B151BC924973}" srcOrd="1" destOrd="0" presId="urn:microsoft.com/office/officeart/2005/8/layout/process1"/>
    <dgm:cxn modelId="{5C67978E-4610-4AD3-B75A-85C1FE86F655}" type="presParOf" srcId="{F1FC84C6-0FE1-423A-B805-B151BC924973}" destId="{ACF6C911-0A24-495E-A7AF-0620772A3245}" srcOrd="0" destOrd="0" presId="urn:microsoft.com/office/officeart/2005/8/layout/process1"/>
    <dgm:cxn modelId="{E7B7FF5B-AFE1-46A8-9242-AB07E6B24359}" type="presParOf" srcId="{CFF45119-2727-4BBF-BFBE-D75ED0609965}" destId="{E2B22EF1-12C4-4731-8A94-BF337E669661}" srcOrd="2" destOrd="0" presId="urn:microsoft.com/office/officeart/2005/8/layout/process1"/>
    <dgm:cxn modelId="{6D8D7485-E530-4970-A5FA-E4C48B253F86}" type="presParOf" srcId="{CFF45119-2727-4BBF-BFBE-D75ED0609965}" destId="{86DDE4A2-EFF6-482D-9F84-CFC081926A1A}" srcOrd="3" destOrd="0" presId="urn:microsoft.com/office/officeart/2005/8/layout/process1"/>
    <dgm:cxn modelId="{BB141380-75C2-4155-859D-28B3B424BB67}" type="presParOf" srcId="{86DDE4A2-EFF6-482D-9F84-CFC081926A1A}" destId="{C91A03E0-50DF-4351-BBF2-9CD454127476}" srcOrd="0" destOrd="0" presId="urn:microsoft.com/office/officeart/2005/8/layout/process1"/>
    <dgm:cxn modelId="{6A2D595D-B75C-4590-A570-688060DF56C8}" type="presParOf" srcId="{CFF45119-2727-4BBF-BFBE-D75ED0609965}" destId="{1B84B7C1-F99A-4155-9A9F-3F9E0DA28D35}" srcOrd="4" destOrd="0" presId="urn:microsoft.com/office/officeart/2005/8/layout/process1"/>
    <dgm:cxn modelId="{6078B390-B340-492A-A526-2BF74605D13D}" type="presParOf" srcId="{CFF45119-2727-4BBF-BFBE-D75ED0609965}" destId="{C2EAFD46-EE71-44BC-A7F0-7574E1454380}" srcOrd="5" destOrd="0" presId="urn:microsoft.com/office/officeart/2005/8/layout/process1"/>
    <dgm:cxn modelId="{21299311-C491-47DE-909F-E367D88B668F}" type="presParOf" srcId="{C2EAFD46-EE71-44BC-A7F0-7574E1454380}" destId="{DD937C43-561F-4A6F-8D2A-BE8746F6ABDF}" srcOrd="0" destOrd="0" presId="urn:microsoft.com/office/officeart/2005/8/layout/process1"/>
    <dgm:cxn modelId="{4D261051-6E3B-4833-827A-F658B7A9F57F}" type="presParOf" srcId="{CFF45119-2727-4BBF-BFBE-D75ED0609965}" destId="{8CF26277-72E7-40ED-8010-F99F6CDE0AE5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D8075E8-F899-489C-A9C5-A10FEA85A7EC}" type="doc">
      <dgm:prSet loTypeId="urn:microsoft.com/office/officeart/2005/8/layout/hProcess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7E4113A-F523-4BE9-A3D3-D761CA92D310}">
      <dgm:prSet phldrT="[Текст]"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400" dirty="0" smtClean="0"/>
            <a:t>Первый паспорт </a:t>
          </a:r>
          <a:endParaRPr lang="ru-RU" sz="2400" dirty="0"/>
        </a:p>
      </dgm:t>
    </dgm:pt>
    <dgm:pt modelId="{F2A59FEC-6622-443A-896A-5F36CE517C63}" type="parTrans" cxnId="{3FD07844-6D61-4B3C-A5C7-AE597EA0562A}">
      <dgm:prSet/>
      <dgm:spPr/>
      <dgm:t>
        <a:bodyPr/>
        <a:lstStyle/>
        <a:p>
          <a:endParaRPr lang="ru-RU" sz="2400"/>
        </a:p>
      </dgm:t>
    </dgm:pt>
    <dgm:pt modelId="{91AB19EC-56C5-4C0B-A532-2A5837DE28CB}" type="sibTrans" cxnId="{3FD07844-6D61-4B3C-A5C7-AE597EA0562A}">
      <dgm:prSet/>
      <dgm:spPr/>
      <dgm:t>
        <a:bodyPr/>
        <a:lstStyle/>
        <a:p>
          <a:endParaRPr lang="ru-RU" sz="2400"/>
        </a:p>
      </dgm:t>
    </dgm:pt>
    <dgm:pt modelId="{D14869AB-C47D-4140-A55D-BFEE5B81DA9E}">
      <dgm:prSet phldrT="[Текст]" custT="1"/>
      <dgm:spPr/>
      <dgm:t>
        <a:bodyPr lIns="72000"/>
        <a:lstStyle/>
        <a:p>
          <a:pPr algn="ctr"/>
          <a:r>
            <a:rPr lang="ru-RU" sz="1200" b="1" dirty="0" smtClean="0"/>
            <a:t>Выпущен первый паспорт на отечественный синтезирован-</a:t>
          </a:r>
          <a:r>
            <a:rPr lang="ru-RU" sz="1200" b="1" dirty="0" err="1" smtClean="0"/>
            <a:t>ный</a:t>
          </a:r>
          <a:r>
            <a:rPr lang="ru-RU" sz="1200" b="1" dirty="0" smtClean="0"/>
            <a:t> материал ЭП648ПС (жаропрочный сплав на основе никеля).</a:t>
          </a:r>
          <a:endParaRPr lang="ru-RU" sz="1200" b="1" dirty="0"/>
        </a:p>
      </dgm:t>
    </dgm:pt>
    <dgm:pt modelId="{28FDE4B8-B951-4985-80DE-2B6F4BE3EBE3}" type="parTrans" cxnId="{1BC512B4-C3A1-4673-8AEF-7B5246B7B97C}">
      <dgm:prSet/>
      <dgm:spPr/>
      <dgm:t>
        <a:bodyPr/>
        <a:lstStyle/>
        <a:p>
          <a:endParaRPr lang="ru-RU" sz="2400"/>
        </a:p>
      </dgm:t>
    </dgm:pt>
    <dgm:pt modelId="{FCE129C5-E68F-41B7-A7E0-9E165952DC40}" type="sibTrans" cxnId="{1BC512B4-C3A1-4673-8AEF-7B5246B7B97C}">
      <dgm:prSet/>
      <dgm:spPr/>
      <dgm:t>
        <a:bodyPr/>
        <a:lstStyle/>
        <a:p>
          <a:endParaRPr lang="ru-RU" sz="2400"/>
        </a:p>
      </dgm:t>
    </dgm:pt>
    <dgm:pt modelId="{40D2E89E-53BE-45C2-A808-426D1B35FC70}">
      <dgm:prSet phldrT="[Текст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400" dirty="0" smtClean="0"/>
            <a:t> Первая деталь</a:t>
          </a:r>
          <a:endParaRPr lang="ru-RU" sz="2400" dirty="0"/>
        </a:p>
      </dgm:t>
    </dgm:pt>
    <dgm:pt modelId="{8186C8FE-6073-4D14-9287-83915AD61E39}" type="parTrans" cxnId="{A816417F-C263-4D54-96DE-777CCF0D468A}">
      <dgm:prSet/>
      <dgm:spPr/>
      <dgm:t>
        <a:bodyPr/>
        <a:lstStyle/>
        <a:p>
          <a:endParaRPr lang="ru-RU" sz="2400"/>
        </a:p>
      </dgm:t>
    </dgm:pt>
    <dgm:pt modelId="{940641F2-549A-4D89-BCCE-9B12FF790F30}" type="sibTrans" cxnId="{A816417F-C263-4D54-96DE-777CCF0D468A}">
      <dgm:prSet/>
      <dgm:spPr/>
      <dgm:t>
        <a:bodyPr/>
        <a:lstStyle/>
        <a:p>
          <a:endParaRPr lang="ru-RU" sz="2400"/>
        </a:p>
      </dgm:t>
    </dgm:pt>
    <dgm:pt modelId="{7AAD43B0-69F1-4040-AE0F-C6D5C6DA30C9}">
      <dgm:prSet phldrT="[Текст]" custT="1"/>
      <dgm:spPr/>
      <dgm:t>
        <a:bodyPr/>
        <a:lstStyle/>
        <a:p>
          <a:pPr algn="ctr"/>
          <a:r>
            <a:rPr lang="ru-RU" sz="1200" b="1" dirty="0" smtClean="0"/>
            <a:t>Изготовлена по технологии селективного лазерного сплавления первая деталь «</a:t>
          </a:r>
          <a:r>
            <a:rPr lang="ru-RU" sz="1200" b="1" dirty="0" err="1" smtClean="0"/>
            <a:t>Завихритель</a:t>
          </a:r>
          <a:r>
            <a:rPr lang="ru-RU" sz="1200" b="1" dirty="0" smtClean="0"/>
            <a:t>» для газотурбинного двигателя ПД-14, прошедшая летные испытания с полным комплектом нормативной документации. Осуществляется серийная поставка «</a:t>
          </a:r>
          <a:r>
            <a:rPr lang="ru-RU" sz="1200" b="1" dirty="0" err="1" smtClean="0"/>
            <a:t>Завихрителей</a:t>
          </a:r>
          <a:r>
            <a:rPr lang="ru-RU" sz="1200" b="1" dirty="0" smtClean="0"/>
            <a:t>» фронтового устройства камеры сгорания (на сегодня поставлено 13 комплектов).</a:t>
          </a:r>
          <a:endParaRPr lang="ru-RU" sz="1200" b="1" dirty="0"/>
        </a:p>
      </dgm:t>
    </dgm:pt>
    <dgm:pt modelId="{48B059E8-242F-450E-A4BD-3FF5C2ED3474}" type="parTrans" cxnId="{BE90B6E5-B5F3-4335-A3E2-8E209297D7A5}">
      <dgm:prSet/>
      <dgm:spPr/>
      <dgm:t>
        <a:bodyPr/>
        <a:lstStyle/>
        <a:p>
          <a:endParaRPr lang="ru-RU" sz="2400"/>
        </a:p>
      </dgm:t>
    </dgm:pt>
    <dgm:pt modelId="{0754A150-2F5F-47F2-937F-D2F300D9DD9A}" type="sibTrans" cxnId="{BE90B6E5-B5F3-4335-A3E2-8E209297D7A5}">
      <dgm:prSet/>
      <dgm:spPr/>
      <dgm:t>
        <a:bodyPr/>
        <a:lstStyle/>
        <a:p>
          <a:endParaRPr lang="ru-RU" sz="2400"/>
        </a:p>
      </dgm:t>
    </dgm:pt>
    <dgm:pt modelId="{C6310166-ADF4-4A50-A0D5-FB05C867D852}">
      <dgm:prSet phldrT="[Текст]"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400" dirty="0" smtClean="0"/>
            <a:t>Первые стандарты</a:t>
          </a:r>
          <a:endParaRPr lang="ru-RU" sz="2400" dirty="0"/>
        </a:p>
      </dgm:t>
    </dgm:pt>
    <dgm:pt modelId="{422016FB-1BE0-4470-A409-C0ED7155D35F}" type="parTrans" cxnId="{6A032F0F-4CFF-428D-AF4D-8E75C949E244}">
      <dgm:prSet/>
      <dgm:spPr/>
      <dgm:t>
        <a:bodyPr/>
        <a:lstStyle/>
        <a:p>
          <a:endParaRPr lang="ru-RU" sz="2400"/>
        </a:p>
      </dgm:t>
    </dgm:pt>
    <dgm:pt modelId="{EB7BA455-7131-4DE5-AE28-7C52F057F81A}" type="sibTrans" cxnId="{6A032F0F-4CFF-428D-AF4D-8E75C949E244}">
      <dgm:prSet/>
      <dgm:spPr/>
      <dgm:t>
        <a:bodyPr/>
        <a:lstStyle/>
        <a:p>
          <a:endParaRPr lang="ru-RU" sz="2400"/>
        </a:p>
      </dgm:t>
    </dgm:pt>
    <dgm:pt modelId="{3680F93E-0087-4E75-8A35-787BF550744D}">
      <dgm:prSet phldrT="[Текст]" custT="1"/>
      <dgm:spPr/>
      <dgm:t>
        <a:bodyPr/>
        <a:lstStyle/>
        <a:p>
          <a:pPr algn="ctr"/>
          <a:r>
            <a:rPr lang="ru-RU" sz="1200" b="1" dirty="0" smtClean="0">
              <a:solidFill>
                <a:schemeClr val="bg1"/>
              </a:solidFill>
            </a:rPr>
            <a:t>В рамках работы ТК182 по стандартизации аддитивных технологий «ВИАМ», разработаны первые национальные стандарты, утвержденные Федеральным агентством по техническому регулированию и метрологии (</a:t>
          </a:r>
          <a:r>
            <a:rPr lang="ru-RU" sz="1200" b="1" dirty="0" err="1" smtClean="0">
              <a:solidFill>
                <a:schemeClr val="bg1"/>
              </a:solidFill>
            </a:rPr>
            <a:t>Росстандарт</a:t>
          </a:r>
          <a:r>
            <a:rPr lang="ru-RU" sz="1200" b="1" dirty="0" smtClean="0">
              <a:solidFill>
                <a:schemeClr val="bg1"/>
              </a:solidFill>
            </a:rPr>
            <a:t>).                    По ПНС-2016 разработано и утверждено 10 национальных стандартов. В разработке 13 стандартов. </a:t>
          </a:r>
          <a:endParaRPr lang="ru-RU" sz="1200" b="1" dirty="0">
            <a:solidFill>
              <a:schemeClr val="bg1"/>
            </a:solidFill>
          </a:endParaRPr>
        </a:p>
      </dgm:t>
    </dgm:pt>
    <dgm:pt modelId="{C09AD6C3-79BF-4F75-85B0-49C9A3E2E7FC}" type="parTrans" cxnId="{B005C753-1857-4BAE-A8E9-F118AD964468}">
      <dgm:prSet/>
      <dgm:spPr/>
      <dgm:t>
        <a:bodyPr/>
        <a:lstStyle/>
        <a:p>
          <a:endParaRPr lang="ru-RU" sz="2400"/>
        </a:p>
      </dgm:t>
    </dgm:pt>
    <dgm:pt modelId="{8BFB02D3-C252-4B9C-8CD9-982487F8AB24}" type="sibTrans" cxnId="{B005C753-1857-4BAE-A8E9-F118AD964468}">
      <dgm:prSet/>
      <dgm:spPr/>
      <dgm:t>
        <a:bodyPr/>
        <a:lstStyle/>
        <a:p>
          <a:endParaRPr lang="ru-RU" sz="2400"/>
        </a:p>
      </dgm:t>
    </dgm:pt>
    <dgm:pt modelId="{AEE40C43-1108-4F4F-9932-DB27F5283C86}">
      <dgm:prSet phldrT="[Текст]" custT="1"/>
      <dgm:spPr/>
      <dgm:t>
        <a:bodyPr/>
        <a:lstStyle/>
        <a:p>
          <a:pPr algn="ctr"/>
          <a:r>
            <a:rPr lang="ru-RU" sz="1200" b="1" dirty="0" smtClean="0"/>
            <a:t>По результатам стендовых испытаний газогенератора, изготовленного по аддитивным технологиям, в составе разрабатываемого в рамках совместного проекта ФПИ, ФГУП «ВИАМ» и ОКБ им. М.П. Симонова МГТД в классе тяг до 125 кгс подтверждено внедрение новой технологии в производство МГТД.</a:t>
          </a:r>
          <a:endParaRPr lang="ru-RU" sz="1200" dirty="0"/>
        </a:p>
      </dgm:t>
    </dgm:pt>
    <dgm:pt modelId="{090A3881-5EBD-469E-8AD4-97B487CFA951}" type="parTrans" cxnId="{2CB7599C-FD80-4B89-B358-8E2B28F0A51E}">
      <dgm:prSet/>
      <dgm:spPr/>
      <dgm:t>
        <a:bodyPr/>
        <a:lstStyle/>
        <a:p>
          <a:endParaRPr lang="ru-RU" sz="2400"/>
        </a:p>
      </dgm:t>
    </dgm:pt>
    <dgm:pt modelId="{FD56EA02-1C82-48E5-9EE7-026866380502}" type="sibTrans" cxnId="{2CB7599C-FD80-4B89-B358-8E2B28F0A51E}">
      <dgm:prSet/>
      <dgm:spPr/>
      <dgm:t>
        <a:bodyPr/>
        <a:lstStyle/>
        <a:p>
          <a:endParaRPr lang="ru-RU" sz="2400"/>
        </a:p>
      </dgm:t>
    </dgm:pt>
    <dgm:pt modelId="{59C6FDA8-9157-453B-8AD0-E3315B20D2F9}">
      <dgm:prSet phldrT="[Текст]" cust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400" dirty="0" smtClean="0"/>
            <a:t> Первое изделие</a:t>
          </a:r>
          <a:endParaRPr lang="ru-RU" sz="2400" dirty="0"/>
        </a:p>
      </dgm:t>
    </dgm:pt>
    <dgm:pt modelId="{3A4FEBBD-04A2-4F51-9B44-5064820ED28A}" type="parTrans" cxnId="{FC9F5249-2DA3-491B-9386-336B1F73436A}">
      <dgm:prSet/>
      <dgm:spPr/>
      <dgm:t>
        <a:bodyPr/>
        <a:lstStyle/>
        <a:p>
          <a:endParaRPr lang="ru-RU" sz="2400"/>
        </a:p>
      </dgm:t>
    </dgm:pt>
    <dgm:pt modelId="{FC8C28ED-0313-4D46-A12F-04382A640BC3}" type="sibTrans" cxnId="{FC9F5249-2DA3-491B-9386-336B1F73436A}">
      <dgm:prSet/>
      <dgm:spPr/>
      <dgm:t>
        <a:bodyPr/>
        <a:lstStyle/>
        <a:p>
          <a:endParaRPr lang="ru-RU" sz="2400"/>
        </a:p>
      </dgm:t>
    </dgm:pt>
    <dgm:pt modelId="{E2CCAB81-4FF0-4F86-BF97-528E09DC21E0}">
      <dgm:prSet phldrT="[Текст]" custT="1"/>
      <dgm:spPr/>
      <dgm:t>
        <a:bodyPr/>
        <a:lstStyle/>
        <a:p>
          <a:pPr algn="ctr"/>
          <a:r>
            <a:rPr lang="ru-RU" sz="1200" b="1" dirty="0" smtClean="0"/>
            <a:t>Первыми в Российской Федерации и вторыми в мире специалисты ФГУП «ВИАМ» в рамках проекта Фонда перспективных исследований разработали, изготовили и испытали малоразмерный газотурбинный двигатель в классе тяг до 12 кгс, синтезированный полностью на базе аддитивного производства (Далее – МГТД-10).</a:t>
          </a:r>
          <a:endParaRPr lang="ru-RU" sz="1200" b="1" dirty="0"/>
        </a:p>
      </dgm:t>
    </dgm:pt>
    <dgm:pt modelId="{665F1B40-2D7B-49C7-BBC6-F8534CB65A48}" type="parTrans" cxnId="{7C6BB658-2DA5-4C9D-90CE-C7E18E0EB825}">
      <dgm:prSet/>
      <dgm:spPr/>
      <dgm:t>
        <a:bodyPr/>
        <a:lstStyle/>
        <a:p>
          <a:endParaRPr lang="ru-RU" sz="2400"/>
        </a:p>
      </dgm:t>
    </dgm:pt>
    <dgm:pt modelId="{7020D778-A333-4722-9C74-182430103B62}" type="sibTrans" cxnId="{7C6BB658-2DA5-4C9D-90CE-C7E18E0EB825}">
      <dgm:prSet/>
      <dgm:spPr/>
      <dgm:t>
        <a:bodyPr/>
        <a:lstStyle/>
        <a:p>
          <a:endParaRPr lang="ru-RU" sz="2400"/>
        </a:p>
      </dgm:t>
    </dgm:pt>
    <dgm:pt modelId="{60F553FD-D5E6-4808-84DF-FE887F413D2A}">
      <dgm:prSet phldrT="[Текст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 lIns="72000"/>
        <a:lstStyle/>
        <a:p>
          <a:r>
            <a:rPr lang="ru-RU" sz="2400" dirty="0" smtClean="0"/>
            <a:t>Первое внедрение</a:t>
          </a:r>
          <a:endParaRPr lang="ru-RU" sz="2400" dirty="0"/>
        </a:p>
      </dgm:t>
    </dgm:pt>
    <dgm:pt modelId="{6B4DCA07-FB10-4A57-9869-B23E3074FB76}" type="parTrans" cxnId="{0638CD45-C6D7-4C07-9E8C-7C11EC69FD66}">
      <dgm:prSet/>
      <dgm:spPr/>
      <dgm:t>
        <a:bodyPr/>
        <a:lstStyle/>
        <a:p>
          <a:endParaRPr lang="ru-RU" sz="2400"/>
        </a:p>
      </dgm:t>
    </dgm:pt>
    <dgm:pt modelId="{B5C09B05-E845-4E63-A3B4-BC0F76997D4C}" type="sibTrans" cxnId="{0638CD45-C6D7-4C07-9E8C-7C11EC69FD66}">
      <dgm:prSet/>
      <dgm:spPr/>
      <dgm:t>
        <a:bodyPr/>
        <a:lstStyle/>
        <a:p>
          <a:endParaRPr lang="ru-RU" sz="2400"/>
        </a:p>
      </dgm:t>
    </dgm:pt>
    <dgm:pt modelId="{9976FD58-7511-468E-AEF0-55D25E16AA6A}" type="pres">
      <dgm:prSet presAssocID="{BD8075E8-F899-489C-A9C5-A10FEA85A7E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970E24D-40A5-4E3A-A85E-D4F44A06157E}" type="pres">
      <dgm:prSet presAssocID="{D7E4113A-F523-4BE9-A3D3-D761CA92D310}" presName="compositeNode" presStyleCnt="0">
        <dgm:presLayoutVars>
          <dgm:bulletEnabled val="1"/>
        </dgm:presLayoutVars>
      </dgm:prSet>
      <dgm:spPr/>
    </dgm:pt>
    <dgm:pt modelId="{8F6E51CB-AD3C-44BF-A559-EB9CFDE362F9}" type="pres">
      <dgm:prSet presAssocID="{D7E4113A-F523-4BE9-A3D3-D761CA92D310}" presName="bgRect" presStyleLbl="node1" presStyleIdx="0" presStyleCnt="5" custScaleX="75742" custScaleY="155943" custLinFactNeighborX="-8027" custLinFactNeighborY="0"/>
      <dgm:spPr/>
      <dgm:t>
        <a:bodyPr/>
        <a:lstStyle/>
        <a:p>
          <a:endParaRPr lang="ru-RU"/>
        </a:p>
      </dgm:t>
    </dgm:pt>
    <dgm:pt modelId="{1B2A30F5-B458-4FFD-84A9-ADD78AD3A544}" type="pres">
      <dgm:prSet presAssocID="{D7E4113A-F523-4BE9-A3D3-D761CA92D310}" presName="parentNode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88F653-CB49-4A99-9A01-1C26C0A0E61F}" type="pres">
      <dgm:prSet presAssocID="{D7E4113A-F523-4BE9-A3D3-D761CA92D310}" presName="child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F9A060-5771-4DDD-BC3A-2297652E3561}" type="pres">
      <dgm:prSet presAssocID="{91AB19EC-56C5-4C0B-A532-2A5837DE28CB}" presName="hSp" presStyleCnt="0"/>
      <dgm:spPr/>
    </dgm:pt>
    <dgm:pt modelId="{1B2D7201-3F51-4B62-95FB-6EC067CB6D5D}" type="pres">
      <dgm:prSet presAssocID="{91AB19EC-56C5-4C0B-A532-2A5837DE28CB}" presName="vProcSp" presStyleCnt="0"/>
      <dgm:spPr/>
    </dgm:pt>
    <dgm:pt modelId="{4B96A86E-BD0C-46B6-ABD9-921E57EEA902}" type="pres">
      <dgm:prSet presAssocID="{91AB19EC-56C5-4C0B-A532-2A5837DE28CB}" presName="vSp1" presStyleCnt="0"/>
      <dgm:spPr/>
    </dgm:pt>
    <dgm:pt modelId="{8C629073-01F9-46DD-888B-9F8DF20F835D}" type="pres">
      <dgm:prSet presAssocID="{91AB19EC-56C5-4C0B-A532-2A5837DE28CB}" presName="simulatedConn" presStyleLbl="solidFgAcc1" presStyleIdx="0" presStyleCnt="4"/>
      <dgm:spPr/>
      <dgm:t>
        <a:bodyPr/>
        <a:lstStyle/>
        <a:p>
          <a:endParaRPr lang="ru-RU"/>
        </a:p>
      </dgm:t>
    </dgm:pt>
    <dgm:pt modelId="{247232DB-4EB7-4719-A12B-EE653A1E7773}" type="pres">
      <dgm:prSet presAssocID="{91AB19EC-56C5-4C0B-A532-2A5837DE28CB}" presName="vSp2" presStyleCnt="0"/>
      <dgm:spPr/>
    </dgm:pt>
    <dgm:pt modelId="{661DBC6D-C41E-4FC8-982F-9DE0BDFA9FDC}" type="pres">
      <dgm:prSet presAssocID="{91AB19EC-56C5-4C0B-A532-2A5837DE28CB}" presName="sibTrans" presStyleCnt="0"/>
      <dgm:spPr/>
    </dgm:pt>
    <dgm:pt modelId="{A43B9CA5-B082-45E4-8812-6E5AF88C3A9B}" type="pres">
      <dgm:prSet presAssocID="{40D2E89E-53BE-45C2-A808-426D1B35FC70}" presName="compositeNode" presStyleCnt="0">
        <dgm:presLayoutVars>
          <dgm:bulletEnabled val="1"/>
        </dgm:presLayoutVars>
      </dgm:prSet>
      <dgm:spPr/>
    </dgm:pt>
    <dgm:pt modelId="{A05F5311-31B9-42A6-B2BE-459DCFBF8B3D}" type="pres">
      <dgm:prSet presAssocID="{40D2E89E-53BE-45C2-A808-426D1B35FC70}" presName="bgRect" presStyleLbl="node1" presStyleIdx="1" presStyleCnt="5" custScaleY="155943"/>
      <dgm:spPr/>
      <dgm:t>
        <a:bodyPr/>
        <a:lstStyle/>
        <a:p>
          <a:endParaRPr lang="ru-RU"/>
        </a:p>
      </dgm:t>
    </dgm:pt>
    <dgm:pt modelId="{C342729C-3BA4-4AF6-8092-44B489053D4C}" type="pres">
      <dgm:prSet presAssocID="{40D2E89E-53BE-45C2-A808-426D1B35FC70}" presName="parentNode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FEEB27-B3DF-4B90-8B30-A9F4A22556BF}" type="pres">
      <dgm:prSet presAssocID="{40D2E89E-53BE-45C2-A808-426D1B35FC70}" presName="child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93A8EC-DF96-4AA4-8132-7FBB407A6619}" type="pres">
      <dgm:prSet presAssocID="{940641F2-549A-4D89-BCCE-9B12FF790F30}" presName="hSp" presStyleCnt="0"/>
      <dgm:spPr/>
    </dgm:pt>
    <dgm:pt modelId="{C2ACE9BD-DC40-4E0A-B23B-68425A9EA978}" type="pres">
      <dgm:prSet presAssocID="{940641F2-549A-4D89-BCCE-9B12FF790F30}" presName="vProcSp" presStyleCnt="0"/>
      <dgm:spPr/>
    </dgm:pt>
    <dgm:pt modelId="{34243DA2-33DB-44FF-AA2F-DE2171F65FD6}" type="pres">
      <dgm:prSet presAssocID="{940641F2-549A-4D89-BCCE-9B12FF790F30}" presName="vSp1" presStyleCnt="0"/>
      <dgm:spPr/>
    </dgm:pt>
    <dgm:pt modelId="{30A3F974-BE98-45B1-A59C-131C974B8422}" type="pres">
      <dgm:prSet presAssocID="{940641F2-549A-4D89-BCCE-9B12FF790F30}" presName="simulatedConn" presStyleLbl="solidFgAcc1" presStyleIdx="1" presStyleCnt="4"/>
      <dgm:spPr/>
    </dgm:pt>
    <dgm:pt modelId="{0D9D80DC-4959-48E0-B2E1-011AB96A0157}" type="pres">
      <dgm:prSet presAssocID="{940641F2-549A-4D89-BCCE-9B12FF790F30}" presName="vSp2" presStyleCnt="0"/>
      <dgm:spPr/>
    </dgm:pt>
    <dgm:pt modelId="{4C6E4827-B72B-471B-BB14-A2595CFFCCAE}" type="pres">
      <dgm:prSet presAssocID="{940641F2-549A-4D89-BCCE-9B12FF790F30}" presName="sibTrans" presStyleCnt="0"/>
      <dgm:spPr/>
    </dgm:pt>
    <dgm:pt modelId="{EA1F1C48-23BF-4897-AE21-04391CA00AA9}" type="pres">
      <dgm:prSet presAssocID="{C6310166-ADF4-4A50-A0D5-FB05C867D852}" presName="compositeNode" presStyleCnt="0">
        <dgm:presLayoutVars>
          <dgm:bulletEnabled val="1"/>
        </dgm:presLayoutVars>
      </dgm:prSet>
      <dgm:spPr/>
    </dgm:pt>
    <dgm:pt modelId="{66FCA14E-2569-4D44-850A-2255F6CE7839}" type="pres">
      <dgm:prSet presAssocID="{C6310166-ADF4-4A50-A0D5-FB05C867D852}" presName="bgRect" presStyleLbl="node1" presStyleIdx="2" presStyleCnt="5" custScaleY="155943"/>
      <dgm:spPr/>
      <dgm:t>
        <a:bodyPr/>
        <a:lstStyle/>
        <a:p>
          <a:endParaRPr lang="ru-RU"/>
        </a:p>
      </dgm:t>
    </dgm:pt>
    <dgm:pt modelId="{5E30DFE5-49C5-4BC2-B861-205A9CCA858A}" type="pres">
      <dgm:prSet presAssocID="{C6310166-ADF4-4A50-A0D5-FB05C867D852}" presName="parentNode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9CE9EA-F560-4E16-8AEC-70AB4550323C}" type="pres">
      <dgm:prSet presAssocID="{C6310166-ADF4-4A50-A0D5-FB05C867D852}" presName="child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C23BFC-5D04-404C-A499-FDA5C1052C1C}" type="pres">
      <dgm:prSet presAssocID="{EB7BA455-7131-4DE5-AE28-7C52F057F81A}" presName="hSp" presStyleCnt="0"/>
      <dgm:spPr/>
    </dgm:pt>
    <dgm:pt modelId="{26E054C7-6353-43AC-B153-09FD7E89C323}" type="pres">
      <dgm:prSet presAssocID="{EB7BA455-7131-4DE5-AE28-7C52F057F81A}" presName="vProcSp" presStyleCnt="0"/>
      <dgm:spPr/>
    </dgm:pt>
    <dgm:pt modelId="{576BF2FB-7FA8-4105-B80C-8798C77DD6F9}" type="pres">
      <dgm:prSet presAssocID="{EB7BA455-7131-4DE5-AE28-7C52F057F81A}" presName="vSp1" presStyleCnt="0"/>
      <dgm:spPr/>
    </dgm:pt>
    <dgm:pt modelId="{37BAC8EC-D3A2-4114-AE11-B878EA1EF2D6}" type="pres">
      <dgm:prSet presAssocID="{EB7BA455-7131-4DE5-AE28-7C52F057F81A}" presName="simulatedConn" presStyleLbl="solidFgAcc1" presStyleIdx="2" presStyleCnt="4"/>
      <dgm:spPr/>
    </dgm:pt>
    <dgm:pt modelId="{2571F1E7-7461-45D5-985C-ACA663038644}" type="pres">
      <dgm:prSet presAssocID="{EB7BA455-7131-4DE5-AE28-7C52F057F81A}" presName="vSp2" presStyleCnt="0"/>
      <dgm:spPr/>
    </dgm:pt>
    <dgm:pt modelId="{D69810B6-B502-4277-895A-E0E1D17B5584}" type="pres">
      <dgm:prSet presAssocID="{EB7BA455-7131-4DE5-AE28-7C52F057F81A}" presName="sibTrans" presStyleCnt="0"/>
      <dgm:spPr/>
    </dgm:pt>
    <dgm:pt modelId="{CB37AE69-5DD6-4811-83FD-21B0B62A40C9}" type="pres">
      <dgm:prSet presAssocID="{59C6FDA8-9157-453B-8AD0-E3315B20D2F9}" presName="compositeNode" presStyleCnt="0">
        <dgm:presLayoutVars>
          <dgm:bulletEnabled val="1"/>
        </dgm:presLayoutVars>
      </dgm:prSet>
      <dgm:spPr/>
    </dgm:pt>
    <dgm:pt modelId="{319299E5-E080-4BD9-9E82-DD5C6F32E961}" type="pres">
      <dgm:prSet presAssocID="{59C6FDA8-9157-453B-8AD0-E3315B20D2F9}" presName="bgRect" presStyleLbl="node1" presStyleIdx="3" presStyleCnt="5" custScaleY="155943"/>
      <dgm:spPr/>
      <dgm:t>
        <a:bodyPr/>
        <a:lstStyle/>
        <a:p>
          <a:endParaRPr lang="ru-RU"/>
        </a:p>
      </dgm:t>
    </dgm:pt>
    <dgm:pt modelId="{5EF5BE3D-F962-4184-B6C5-97ADA20FFFC7}" type="pres">
      <dgm:prSet presAssocID="{59C6FDA8-9157-453B-8AD0-E3315B20D2F9}" presName="parentNode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779C3E-7873-4D52-8C4C-6F6B21EF91F2}" type="pres">
      <dgm:prSet presAssocID="{59C6FDA8-9157-453B-8AD0-E3315B20D2F9}" presName="child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ED6F3F-B1CC-4C60-A87F-5125BB6BBC2E}" type="pres">
      <dgm:prSet presAssocID="{FC8C28ED-0313-4D46-A12F-04382A640BC3}" presName="hSp" presStyleCnt="0"/>
      <dgm:spPr/>
    </dgm:pt>
    <dgm:pt modelId="{4BF32BD4-2E76-4C1D-B2CD-8ED2EF0C9E8E}" type="pres">
      <dgm:prSet presAssocID="{FC8C28ED-0313-4D46-A12F-04382A640BC3}" presName="vProcSp" presStyleCnt="0"/>
      <dgm:spPr/>
    </dgm:pt>
    <dgm:pt modelId="{8ECBA5CD-946C-430A-9A09-E60106F35FD1}" type="pres">
      <dgm:prSet presAssocID="{FC8C28ED-0313-4D46-A12F-04382A640BC3}" presName="vSp1" presStyleCnt="0"/>
      <dgm:spPr/>
    </dgm:pt>
    <dgm:pt modelId="{A9401C64-6AB6-45AD-B357-0F457C88732F}" type="pres">
      <dgm:prSet presAssocID="{FC8C28ED-0313-4D46-A12F-04382A640BC3}" presName="simulatedConn" presStyleLbl="solidFgAcc1" presStyleIdx="3" presStyleCnt="4"/>
      <dgm:spPr/>
    </dgm:pt>
    <dgm:pt modelId="{9D313945-0CF1-4041-9347-3CAC2EDBA2FD}" type="pres">
      <dgm:prSet presAssocID="{FC8C28ED-0313-4D46-A12F-04382A640BC3}" presName="vSp2" presStyleCnt="0"/>
      <dgm:spPr/>
    </dgm:pt>
    <dgm:pt modelId="{5C779B4D-FEDB-4039-ADC8-DC9B20A35CD9}" type="pres">
      <dgm:prSet presAssocID="{FC8C28ED-0313-4D46-A12F-04382A640BC3}" presName="sibTrans" presStyleCnt="0"/>
      <dgm:spPr/>
    </dgm:pt>
    <dgm:pt modelId="{8A71E133-7F75-423E-AF4C-B0F1AD3907D1}" type="pres">
      <dgm:prSet presAssocID="{60F553FD-D5E6-4808-84DF-FE887F413D2A}" presName="compositeNode" presStyleCnt="0">
        <dgm:presLayoutVars>
          <dgm:bulletEnabled val="1"/>
        </dgm:presLayoutVars>
      </dgm:prSet>
      <dgm:spPr/>
    </dgm:pt>
    <dgm:pt modelId="{D10EFD33-2614-4748-A144-6ED7B8680780}" type="pres">
      <dgm:prSet presAssocID="{60F553FD-D5E6-4808-84DF-FE887F413D2A}" presName="bgRect" presStyleLbl="node1" presStyleIdx="4" presStyleCnt="5" custScaleY="155943"/>
      <dgm:spPr/>
      <dgm:t>
        <a:bodyPr/>
        <a:lstStyle/>
        <a:p>
          <a:endParaRPr lang="ru-RU"/>
        </a:p>
      </dgm:t>
    </dgm:pt>
    <dgm:pt modelId="{323DE82F-45B3-4D9A-9AA0-1DEA05D08F4C}" type="pres">
      <dgm:prSet presAssocID="{60F553FD-D5E6-4808-84DF-FE887F413D2A}" presName="parentNode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0D2910-AE54-4212-91D2-BA2089FA20A1}" type="pres">
      <dgm:prSet presAssocID="{60F553FD-D5E6-4808-84DF-FE887F413D2A}" presName="child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EDD414-384C-49B1-82C7-A00ADE7E84B8}" type="presOf" srcId="{D7E4113A-F523-4BE9-A3D3-D761CA92D310}" destId="{1B2A30F5-B458-4FFD-84A9-ADD78AD3A544}" srcOrd="1" destOrd="0" presId="urn:microsoft.com/office/officeart/2005/8/layout/hProcess7"/>
    <dgm:cxn modelId="{3C0C7B97-42DE-4640-A0D0-0CD58AA9B0D0}" type="presOf" srcId="{60F553FD-D5E6-4808-84DF-FE887F413D2A}" destId="{323DE82F-45B3-4D9A-9AA0-1DEA05D08F4C}" srcOrd="1" destOrd="0" presId="urn:microsoft.com/office/officeart/2005/8/layout/hProcess7"/>
    <dgm:cxn modelId="{072D6E1D-2DC6-4EFA-BCE6-9584CF3B3929}" type="presOf" srcId="{59C6FDA8-9157-453B-8AD0-E3315B20D2F9}" destId="{319299E5-E080-4BD9-9E82-DD5C6F32E961}" srcOrd="0" destOrd="0" presId="urn:microsoft.com/office/officeart/2005/8/layout/hProcess7"/>
    <dgm:cxn modelId="{7C6BB658-2DA5-4C9D-90CE-C7E18E0EB825}" srcId="{59C6FDA8-9157-453B-8AD0-E3315B20D2F9}" destId="{E2CCAB81-4FF0-4F86-BF97-528E09DC21E0}" srcOrd="0" destOrd="0" parTransId="{665F1B40-2D7B-49C7-BBC6-F8534CB65A48}" sibTransId="{7020D778-A333-4722-9C74-182430103B62}"/>
    <dgm:cxn modelId="{CA38BD5D-5117-4145-9E07-A97D2584E579}" type="presOf" srcId="{D7E4113A-F523-4BE9-A3D3-D761CA92D310}" destId="{8F6E51CB-AD3C-44BF-A559-EB9CFDE362F9}" srcOrd="0" destOrd="0" presId="urn:microsoft.com/office/officeart/2005/8/layout/hProcess7"/>
    <dgm:cxn modelId="{5C8F9D94-0CFD-4BA3-A754-A63A92B7830F}" type="presOf" srcId="{AEE40C43-1108-4F4F-9932-DB27F5283C86}" destId="{1B0D2910-AE54-4212-91D2-BA2089FA20A1}" srcOrd="0" destOrd="0" presId="urn:microsoft.com/office/officeart/2005/8/layout/hProcess7"/>
    <dgm:cxn modelId="{BAC4E40C-32AA-4E6E-ADD0-2460C8F8551B}" type="presOf" srcId="{60F553FD-D5E6-4808-84DF-FE887F413D2A}" destId="{D10EFD33-2614-4748-A144-6ED7B8680780}" srcOrd="0" destOrd="0" presId="urn:microsoft.com/office/officeart/2005/8/layout/hProcess7"/>
    <dgm:cxn modelId="{99651A80-47BA-48D5-A7B4-C2CF582BF043}" type="presOf" srcId="{C6310166-ADF4-4A50-A0D5-FB05C867D852}" destId="{66FCA14E-2569-4D44-850A-2255F6CE7839}" srcOrd="0" destOrd="0" presId="urn:microsoft.com/office/officeart/2005/8/layout/hProcess7"/>
    <dgm:cxn modelId="{375E7292-95FF-44C8-A558-6F1B8794973A}" type="presOf" srcId="{BD8075E8-F899-489C-A9C5-A10FEA85A7EC}" destId="{9976FD58-7511-468E-AEF0-55D25E16AA6A}" srcOrd="0" destOrd="0" presId="urn:microsoft.com/office/officeart/2005/8/layout/hProcess7"/>
    <dgm:cxn modelId="{3D4CE032-238D-4C77-A5F2-FD146279D314}" type="presOf" srcId="{40D2E89E-53BE-45C2-A808-426D1B35FC70}" destId="{A05F5311-31B9-42A6-B2BE-459DCFBF8B3D}" srcOrd="0" destOrd="0" presId="urn:microsoft.com/office/officeart/2005/8/layout/hProcess7"/>
    <dgm:cxn modelId="{2CB7599C-FD80-4B89-B358-8E2B28F0A51E}" srcId="{60F553FD-D5E6-4808-84DF-FE887F413D2A}" destId="{AEE40C43-1108-4F4F-9932-DB27F5283C86}" srcOrd="0" destOrd="0" parTransId="{090A3881-5EBD-469E-8AD4-97B487CFA951}" sibTransId="{FD56EA02-1C82-48E5-9EE7-026866380502}"/>
    <dgm:cxn modelId="{44903E10-3014-475F-BDF3-61003B530668}" type="presOf" srcId="{E2CCAB81-4FF0-4F86-BF97-528E09DC21E0}" destId="{FC779C3E-7873-4D52-8C4C-6F6B21EF91F2}" srcOrd="0" destOrd="0" presId="urn:microsoft.com/office/officeart/2005/8/layout/hProcess7"/>
    <dgm:cxn modelId="{38D94E8F-7D33-41BB-B8ED-3FFA75655FF1}" type="presOf" srcId="{59C6FDA8-9157-453B-8AD0-E3315B20D2F9}" destId="{5EF5BE3D-F962-4184-B6C5-97ADA20FFFC7}" srcOrd="1" destOrd="0" presId="urn:microsoft.com/office/officeart/2005/8/layout/hProcess7"/>
    <dgm:cxn modelId="{A816417F-C263-4D54-96DE-777CCF0D468A}" srcId="{BD8075E8-F899-489C-A9C5-A10FEA85A7EC}" destId="{40D2E89E-53BE-45C2-A808-426D1B35FC70}" srcOrd="1" destOrd="0" parTransId="{8186C8FE-6073-4D14-9287-83915AD61E39}" sibTransId="{940641F2-549A-4D89-BCCE-9B12FF790F30}"/>
    <dgm:cxn modelId="{1BC512B4-C3A1-4673-8AEF-7B5246B7B97C}" srcId="{D7E4113A-F523-4BE9-A3D3-D761CA92D310}" destId="{D14869AB-C47D-4140-A55D-BFEE5B81DA9E}" srcOrd="0" destOrd="0" parTransId="{28FDE4B8-B951-4985-80DE-2B6F4BE3EBE3}" sibTransId="{FCE129C5-E68F-41B7-A7E0-9E165952DC40}"/>
    <dgm:cxn modelId="{6A032F0F-4CFF-428D-AF4D-8E75C949E244}" srcId="{BD8075E8-F899-489C-A9C5-A10FEA85A7EC}" destId="{C6310166-ADF4-4A50-A0D5-FB05C867D852}" srcOrd="2" destOrd="0" parTransId="{422016FB-1BE0-4470-A409-C0ED7155D35F}" sibTransId="{EB7BA455-7131-4DE5-AE28-7C52F057F81A}"/>
    <dgm:cxn modelId="{A45E082A-7F95-41F2-AB19-CDCD711E7394}" type="presOf" srcId="{3680F93E-0087-4E75-8A35-787BF550744D}" destId="{079CE9EA-F560-4E16-8AEC-70AB4550323C}" srcOrd="0" destOrd="0" presId="urn:microsoft.com/office/officeart/2005/8/layout/hProcess7"/>
    <dgm:cxn modelId="{CC3112CB-A0F3-4A1C-9CDC-A4994DCEE248}" type="presOf" srcId="{D14869AB-C47D-4140-A55D-BFEE5B81DA9E}" destId="{A088F653-CB49-4A99-9A01-1C26C0A0E61F}" srcOrd="0" destOrd="0" presId="urn:microsoft.com/office/officeart/2005/8/layout/hProcess7"/>
    <dgm:cxn modelId="{BE90B6E5-B5F3-4335-A3E2-8E209297D7A5}" srcId="{40D2E89E-53BE-45C2-A808-426D1B35FC70}" destId="{7AAD43B0-69F1-4040-AE0F-C6D5C6DA30C9}" srcOrd="0" destOrd="0" parTransId="{48B059E8-242F-450E-A4BD-3FF5C2ED3474}" sibTransId="{0754A150-2F5F-47F2-937F-D2F300D9DD9A}"/>
    <dgm:cxn modelId="{B005C753-1857-4BAE-A8E9-F118AD964468}" srcId="{C6310166-ADF4-4A50-A0D5-FB05C867D852}" destId="{3680F93E-0087-4E75-8A35-787BF550744D}" srcOrd="0" destOrd="0" parTransId="{C09AD6C3-79BF-4F75-85B0-49C9A3E2E7FC}" sibTransId="{8BFB02D3-C252-4B9C-8CD9-982487F8AB24}"/>
    <dgm:cxn modelId="{3FD07844-6D61-4B3C-A5C7-AE597EA0562A}" srcId="{BD8075E8-F899-489C-A9C5-A10FEA85A7EC}" destId="{D7E4113A-F523-4BE9-A3D3-D761CA92D310}" srcOrd="0" destOrd="0" parTransId="{F2A59FEC-6622-443A-896A-5F36CE517C63}" sibTransId="{91AB19EC-56C5-4C0B-A532-2A5837DE28CB}"/>
    <dgm:cxn modelId="{FC9F5249-2DA3-491B-9386-336B1F73436A}" srcId="{BD8075E8-F899-489C-A9C5-A10FEA85A7EC}" destId="{59C6FDA8-9157-453B-8AD0-E3315B20D2F9}" srcOrd="3" destOrd="0" parTransId="{3A4FEBBD-04A2-4F51-9B44-5064820ED28A}" sibTransId="{FC8C28ED-0313-4D46-A12F-04382A640BC3}"/>
    <dgm:cxn modelId="{15675E14-CE2B-4EBD-BE61-BD4F8771776B}" type="presOf" srcId="{C6310166-ADF4-4A50-A0D5-FB05C867D852}" destId="{5E30DFE5-49C5-4BC2-B861-205A9CCA858A}" srcOrd="1" destOrd="0" presId="urn:microsoft.com/office/officeart/2005/8/layout/hProcess7"/>
    <dgm:cxn modelId="{420CE77A-5438-4CB5-AFE8-1CDF99C5D47C}" type="presOf" srcId="{7AAD43B0-69F1-4040-AE0F-C6D5C6DA30C9}" destId="{5BFEEB27-B3DF-4B90-8B30-A9F4A22556BF}" srcOrd="0" destOrd="0" presId="urn:microsoft.com/office/officeart/2005/8/layout/hProcess7"/>
    <dgm:cxn modelId="{0638CD45-C6D7-4C07-9E8C-7C11EC69FD66}" srcId="{BD8075E8-F899-489C-A9C5-A10FEA85A7EC}" destId="{60F553FD-D5E6-4808-84DF-FE887F413D2A}" srcOrd="4" destOrd="0" parTransId="{6B4DCA07-FB10-4A57-9869-B23E3074FB76}" sibTransId="{B5C09B05-E845-4E63-A3B4-BC0F76997D4C}"/>
    <dgm:cxn modelId="{D4473BDA-8A2D-4279-B245-FD6092E38BAF}" type="presOf" srcId="{40D2E89E-53BE-45C2-A808-426D1B35FC70}" destId="{C342729C-3BA4-4AF6-8092-44B489053D4C}" srcOrd="1" destOrd="0" presId="urn:microsoft.com/office/officeart/2005/8/layout/hProcess7"/>
    <dgm:cxn modelId="{C3800DF4-D6E8-4C3B-BD8C-524954052497}" type="presParOf" srcId="{9976FD58-7511-468E-AEF0-55D25E16AA6A}" destId="{0970E24D-40A5-4E3A-A85E-D4F44A06157E}" srcOrd="0" destOrd="0" presId="urn:microsoft.com/office/officeart/2005/8/layout/hProcess7"/>
    <dgm:cxn modelId="{B685ADF3-82E4-4B0F-BF22-F9A0A416A5E0}" type="presParOf" srcId="{0970E24D-40A5-4E3A-A85E-D4F44A06157E}" destId="{8F6E51CB-AD3C-44BF-A559-EB9CFDE362F9}" srcOrd="0" destOrd="0" presId="urn:microsoft.com/office/officeart/2005/8/layout/hProcess7"/>
    <dgm:cxn modelId="{BDA1D404-D0CC-414D-A195-6A061D648350}" type="presParOf" srcId="{0970E24D-40A5-4E3A-A85E-D4F44A06157E}" destId="{1B2A30F5-B458-4FFD-84A9-ADD78AD3A544}" srcOrd="1" destOrd="0" presId="urn:microsoft.com/office/officeart/2005/8/layout/hProcess7"/>
    <dgm:cxn modelId="{C2B83D24-A431-4E44-8333-87949D00CA18}" type="presParOf" srcId="{0970E24D-40A5-4E3A-A85E-D4F44A06157E}" destId="{A088F653-CB49-4A99-9A01-1C26C0A0E61F}" srcOrd="2" destOrd="0" presId="urn:microsoft.com/office/officeart/2005/8/layout/hProcess7"/>
    <dgm:cxn modelId="{68528D48-665F-411C-9CE4-A6E1D966A656}" type="presParOf" srcId="{9976FD58-7511-468E-AEF0-55D25E16AA6A}" destId="{28F9A060-5771-4DDD-BC3A-2297652E3561}" srcOrd="1" destOrd="0" presId="urn:microsoft.com/office/officeart/2005/8/layout/hProcess7"/>
    <dgm:cxn modelId="{7CE52D94-5178-4728-AE12-DEEF78426ADF}" type="presParOf" srcId="{9976FD58-7511-468E-AEF0-55D25E16AA6A}" destId="{1B2D7201-3F51-4B62-95FB-6EC067CB6D5D}" srcOrd="2" destOrd="0" presId="urn:microsoft.com/office/officeart/2005/8/layout/hProcess7"/>
    <dgm:cxn modelId="{0C0051A1-52FB-4F86-A545-730096E2F25D}" type="presParOf" srcId="{1B2D7201-3F51-4B62-95FB-6EC067CB6D5D}" destId="{4B96A86E-BD0C-46B6-ABD9-921E57EEA902}" srcOrd="0" destOrd="0" presId="urn:microsoft.com/office/officeart/2005/8/layout/hProcess7"/>
    <dgm:cxn modelId="{257312D6-72F4-4452-801D-B551C9F11D5A}" type="presParOf" srcId="{1B2D7201-3F51-4B62-95FB-6EC067CB6D5D}" destId="{8C629073-01F9-46DD-888B-9F8DF20F835D}" srcOrd="1" destOrd="0" presId="urn:microsoft.com/office/officeart/2005/8/layout/hProcess7"/>
    <dgm:cxn modelId="{E11666BF-27D4-40A8-A916-5C9F02D1AAED}" type="presParOf" srcId="{1B2D7201-3F51-4B62-95FB-6EC067CB6D5D}" destId="{247232DB-4EB7-4719-A12B-EE653A1E7773}" srcOrd="2" destOrd="0" presId="urn:microsoft.com/office/officeart/2005/8/layout/hProcess7"/>
    <dgm:cxn modelId="{A54D5314-8D1B-4306-A6D4-A01E255B9612}" type="presParOf" srcId="{9976FD58-7511-468E-AEF0-55D25E16AA6A}" destId="{661DBC6D-C41E-4FC8-982F-9DE0BDFA9FDC}" srcOrd="3" destOrd="0" presId="urn:microsoft.com/office/officeart/2005/8/layout/hProcess7"/>
    <dgm:cxn modelId="{52459236-2252-4FE8-AA9C-E1BC65073522}" type="presParOf" srcId="{9976FD58-7511-468E-AEF0-55D25E16AA6A}" destId="{A43B9CA5-B082-45E4-8812-6E5AF88C3A9B}" srcOrd="4" destOrd="0" presId="urn:microsoft.com/office/officeart/2005/8/layout/hProcess7"/>
    <dgm:cxn modelId="{E35F99EB-DF8F-473F-B047-D5DA0E12AA6C}" type="presParOf" srcId="{A43B9CA5-B082-45E4-8812-6E5AF88C3A9B}" destId="{A05F5311-31B9-42A6-B2BE-459DCFBF8B3D}" srcOrd="0" destOrd="0" presId="urn:microsoft.com/office/officeart/2005/8/layout/hProcess7"/>
    <dgm:cxn modelId="{533ABF21-7B90-43DD-ABF4-656FE11A3E05}" type="presParOf" srcId="{A43B9CA5-B082-45E4-8812-6E5AF88C3A9B}" destId="{C342729C-3BA4-4AF6-8092-44B489053D4C}" srcOrd="1" destOrd="0" presId="urn:microsoft.com/office/officeart/2005/8/layout/hProcess7"/>
    <dgm:cxn modelId="{C9898660-42C5-4ECD-9607-C326E5EF7298}" type="presParOf" srcId="{A43B9CA5-B082-45E4-8812-6E5AF88C3A9B}" destId="{5BFEEB27-B3DF-4B90-8B30-A9F4A22556BF}" srcOrd="2" destOrd="0" presId="urn:microsoft.com/office/officeart/2005/8/layout/hProcess7"/>
    <dgm:cxn modelId="{CB98E3D5-5BC8-4C44-997E-CDEEFD8147F0}" type="presParOf" srcId="{9976FD58-7511-468E-AEF0-55D25E16AA6A}" destId="{E493A8EC-DF96-4AA4-8132-7FBB407A6619}" srcOrd="5" destOrd="0" presId="urn:microsoft.com/office/officeart/2005/8/layout/hProcess7"/>
    <dgm:cxn modelId="{82A08500-5D0A-475B-8142-76BA334A349F}" type="presParOf" srcId="{9976FD58-7511-468E-AEF0-55D25E16AA6A}" destId="{C2ACE9BD-DC40-4E0A-B23B-68425A9EA978}" srcOrd="6" destOrd="0" presId="urn:microsoft.com/office/officeart/2005/8/layout/hProcess7"/>
    <dgm:cxn modelId="{28D6696A-049A-441A-9A0F-CB9B8DB3A44A}" type="presParOf" srcId="{C2ACE9BD-DC40-4E0A-B23B-68425A9EA978}" destId="{34243DA2-33DB-44FF-AA2F-DE2171F65FD6}" srcOrd="0" destOrd="0" presId="urn:microsoft.com/office/officeart/2005/8/layout/hProcess7"/>
    <dgm:cxn modelId="{589356B0-3B75-466E-9E8F-1F177F7F998F}" type="presParOf" srcId="{C2ACE9BD-DC40-4E0A-B23B-68425A9EA978}" destId="{30A3F974-BE98-45B1-A59C-131C974B8422}" srcOrd="1" destOrd="0" presId="urn:microsoft.com/office/officeart/2005/8/layout/hProcess7"/>
    <dgm:cxn modelId="{45E819A0-5470-4EFB-8E34-DB46C6B33B67}" type="presParOf" srcId="{C2ACE9BD-DC40-4E0A-B23B-68425A9EA978}" destId="{0D9D80DC-4959-48E0-B2E1-011AB96A0157}" srcOrd="2" destOrd="0" presId="urn:microsoft.com/office/officeart/2005/8/layout/hProcess7"/>
    <dgm:cxn modelId="{366A0431-F08D-4E66-93F4-ABC61E65522E}" type="presParOf" srcId="{9976FD58-7511-468E-AEF0-55D25E16AA6A}" destId="{4C6E4827-B72B-471B-BB14-A2595CFFCCAE}" srcOrd="7" destOrd="0" presId="urn:microsoft.com/office/officeart/2005/8/layout/hProcess7"/>
    <dgm:cxn modelId="{9349C9FE-3FEC-44AE-B6BB-D90DC4B8B38A}" type="presParOf" srcId="{9976FD58-7511-468E-AEF0-55D25E16AA6A}" destId="{EA1F1C48-23BF-4897-AE21-04391CA00AA9}" srcOrd="8" destOrd="0" presId="urn:microsoft.com/office/officeart/2005/8/layout/hProcess7"/>
    <dgm:cxn modelId="{0A6BAEF0-B978-458F-B700-EFC7BE155FCA}" type="presParOf" srcId="{EA1F1C48-23BF-4897-AE21-04391CA00AA9}" destId="{66FCA14E-2569-4D44-850A-2255F6CE7839}" srcOrd="0" destOrd="0" presId="urn:microsoft.com/office/officeart/2005/8/layout/hProcess7"/>
    <dgm:cxn modelId="{409D9308-8ED9-4731-A019-E1FD3AD3C344}" type="presParOf" srcId="{EA1F1C48-23BF-4897-AE21-04391CA00AA9}" destId="{5E30DFE5-49C5-4BC2-B861-205A9CCA858A}" srcOrd="1" destOrd="0" presId="urn:microsoft.com/office/officeart/2005/8/layout/hProcess7"/>
    <dgm:cxn modelId="{37983314-71AD-43AB-9E50-7388CB373976}" type="presParOf" srcId="{EA1F1C48-23BF-4897-AE21-04391CA00AA9}" destId="{079CE9EA-F560-4E16-8AEC-70AB4550323C}" srcOrd="2" destOrd="0" presId="urn:microsoft.com/office/officeart/2005/8/layout/hProcess7"/>
    <dgm:cxn modelId="{4622B42F-68F1-4D30-ABA7-425E82BBBB01}" type="presParOf" srcId="{9976FD58-7511-468E-AEF0-55D25E16AA6A}" destId="{78C23BFC-5D04-404C-A499-FDA5C1052C1C}" srcOrd="9" destOrd="0" presId="urn:microsoft.com/office/officeart/2005/8/layout/hProcess7"/>
    <dgm:cxn modelId="{563489CC-206B-4F1F-9A97-37070C16972B}" type="presParOf" srcId="{9976FD58-7511-468E-AEF0-55D25E16AA6A}" destId="{26E054C7-6353-43AC-B153-09FD7E89C323}" srcOrd="10" destOrd="0" presId="urn:microsoft.com/office/officeart/2005/8/layout/hProcess7"/>
    <dgm:cxn modelId="{B0FC51E0-D200-48B1-A787-C09E901ACC31}" type="presParOf" srcId="{26E054C7-6353-43AC-B153-09FD7E89C323}" destId="{576BF2FB-7FA8-4105-B80C-8798C77DD6F9}" srcOrd="0" destOrd="0" presId="urn:microsoft.com/office/officeart/2005/8/layout/hProcess7"/>
    <dgm:cxn modelId="{58AC58F5-5F12-479C-949E-D1419E056C8A}" type="presParOf" srcId="{26E054C7-6353-43AC-B153-09FD7E89C323}" destId="{37BAC8EC-D3A2-4114-AE11-B878EA1EF2D6}" srcOrd="1" destOrd="0" presId="urn:microsoft.com/office/officeart/2005/8/layout/hProcess7"/>
    <dgm:cxn modelId="{038EA8A4-C841-49DB-918E-B7C17FB33F69}" type="presParOf" srcId="{26E054C7-6353-43AC-B153-09FD7E89C323}" destId="{2571F1E7-7461-45D5-985C-ACA663038644}" srcOrd="2" destOrd="0" presId="urn:microsoft.com/office/officeart/2005/8/layout/hProcess7"/>
    <dgm:cxn modelId="{D6D519CF-6D33-43D5-8749-C455006B8D4B}" type="presParOf" srcId="{9976FD58-7511-468E-AEF0-55D25E16AA6A}" destId="{D69810B6-B502-4277-895A-E0E1D17B5584}" srcOrd="11" destOrd="0" presId="urn:microsoft.com/office/officeart/2005/8/layout/hProcess7"/>
    <dgm:cxn modelId="{9F94F6E2-1206-436D-87BB-772283534943}" type="presParOf" srcId="{9976FD58-7511-468E-AEF0-55D25E16AA6A}" destId="{CB37AE69-5DD6-4811-83FD-21B0B62A40C9}" srcOrd="12" destOrd="0" presId="urn:microsoft.com/office/officeart/2005/8/layout/hProcess7"/>
    <dgm:cxn modelId="{FAC1A629-B753-4094-B33D-0FA365F10288}" type="presParOf" srcId="{CB37AE69-5DD6-4811-83FD-21B0B62A40C9}" destId="{319299E5-E080-4BD9-9E82-DD5C6F32E961}" srcOrd="0" destOrd="0" presId="urn:microsoft.com/office/officeart/2005/8/layout/hProcess7"/>
    <dgm:cxn modelId="{DB7BB206-2C10-4063-A856-730830BCE700}" type="presParOf" srcId="{CB37AE69-5DD6-4811-83FD-21B0B62A40C9}" destId="{5EF5BE3D-F962-4184-B6C5-97ADA20FFFC7}" srcOrd="1" destOrd="0" presId="urn:microsoft.com/office/officeart/2005/8/layout/hProcess7"/>
    <dgm:cxn modelId="{F6A56A67-5E6D-44D1-9931-F7ADE7927BAB}" type="presParOf" srcId="{CB37AE69-5DD6-4811-83FD-21B0B62A40C9}" destId="{FC779C3E-7873-4D52-8C4C-6F6B21EF91F2}" srcOrd="2" destOrd="0" presId="urn:microsoft.com/office/officeart/2005/8/layout/hProcess7"/>
    <dgm:cxn modelId="{5E10E7D2-9662-4020-92F5-8FBB029C87A8}" type="presParOf" srcId="{9976FD58-7511-468E-AEF0-55D25E16AA6A}" destId="{1AED6F3F-B1CC-4C60-A87F-5125BB6BBC2E}" srcOrd="13" destOrd="0" presId="urn:microsoft.com/office/officeart/2005/8/layout/hProcess7"/>
    <dgm:cxn modelId="{96066B47-D13A-4E2F-834D-F742DF228939}" type="presParOf" srcId="{9976FD58-7511-468E-AEF0-55D25E16AA6A}" destId="{4BF32BD4-2E76-4C1D-B2CD-8ED2EF0C9E8E}" srcOrd="14" destOrd="0" presId="urn:microsoft.com/office/officeart/2005/8/layout/hProcess7"/>
    <dgm:cxn modelId="{EFE7D36E-11AC-46FC-A75E-547292FC7BC6}" type="presParOf" srcId="{4BF32BD4-2E76-4C1D-B2CD-8ED2EF0C9E8E}" destId="{8ECBA5CD-946C-430A-9A09-E60106F35FD1}" srcOrd="0" destOrd="0" presId="urn:microsoft.com/office/officeart/2005/8/layout/hProcess7"/>
    <dgm:cxn modelId="{445E9B82-9F1E-47F6-8CC5-1FAC110FEA48}" type="presParOf" srcId="{4BF32BD4-2E76-4C1D-B2CD-8ED2EF0C9E8E}" destId="{A9401C64-6AB6-45AD-B357-0F457C88732F}" srcOrd="1" destOrd="0" presId="urn:microsoft.com/office/officeart/2005/8/layout/hProcess7"/>
    <dgm:cxn modelId="{A9A1FC30-D3E0-4309-887B-1DD32357A535}" type="presParOf" srcId="{4BF32BD4-2E76-4C1D-B2CD-8ED2EF0C9E8E}" destId="{9D313945-0CF1-4041-9347-3CAC2EDBA2FD}" srcOrd="2" destOrd="0" presId="urn:microsoft.com/office/officeart/2005/8/layout/hProcess7"/>
    <dgm:cxn modelId="{DB018F0C-8180-481A-A8FA-20F55A74F110}" type="presParOf" srcId="{9976FD58-7511-468E-AEF0-55D25E16AA6A}" destId="{5C779B4D-FEDB-4039-ADC8-DC9B20A35CD9}" srcOrd="15" destOrd="0" presId="urn:microsoft.com/office/officeart/2005/8/layout/hProcess7"/>
    <dgm:cxn modelId="{685312D9-18AA-4B1E-9AA9-22D8D4C6C535}" type="presParOf" srcId="{9976FD58-7511-468E-AEF0-55D25E16AA6A}" destId="{8A71E133-7F75-423E-AF4C-B0F1AD3907D1}" srcOrd="16" destOrd="0" presId="urn:microsoft.com/office/officeart/2005/8/layout/hProcess7"/>
    <dgm:cxn modelId="{A78A8624-8A8A-4CDB-9E04-74130CEDE9E4}" type="presParOf" srcId="{8A71E133-7F75-423E-AF4C-B0F1AD3907D1}" destId="{D10EFD33-2614-4748-A144-6ED7B8680780}" srcOrd="0" destOrd="0" presId="urn:microsoft.com/office/officeart/2005/8/layout/hProcess7"/>
    <dgm:cxn modelId="{A3CABD3C-FAB4-497F-B38C-4860AF87978D}" type="presParOf" srcId="{8A71E133-7F75-423E-AF4C-B0F1AD3907D1}" destId="{323DE82F-45B3-4D9A-9AA0-1DEA05D08F4C}" srcOrd="1" destOrd="0" presId="urn:microsoft.com/office/officeart/2005/8/layout/hProcess7"/>
    <dgm:cxn modelId="{BD4F73D5-6D91-442E-8363-EDD928D715B9}" type="presParOf" srcId="{8A71E133-7F75-423E-AF4C-B0F1AD3907D1}" destId="{1B0D2910-AE54-4212-91D2-BA2089FA20A1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0.41625</cdr:x>
      <cdr:y>0.76615</cdr:y>
    </cdr:from>
    <cdr:to>
      <cdr:x>0.52417</cdr:x>
      <cdr:y>0.93915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944216" y="2232248"/>
          <a:ext cx="504056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0.88077</cdr:x>
      <cdr:y>0.72873</cdr:y>
    </cdr:from>
    <cdr:to>
      <cdr:x>0.98178</cdr:x>
      <cdr:y>0.809</cdr:y>
    </cdr:to>
    <cdr:sp macro="" textlink="">
      <cdr:nvSpPr>
        <cdr:cNvPr id="5" name="Прямоугольник 4"/>
        <cdr:cNvSpPr/>
      </cdr:nvSpPr>
      <cdr:spPr>
        <a:xfrm xmlns:a="http://schemas.openxmlformats.org/drawingml/2006/main">
          <a:off x="9364240" y="1967936"/>
          <a:ext cx="1073969" cy="21679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>
          <a:spAutoFit/>
        </a:bodyPr>
        <a:lstStyle xmlns:a="http://schemas.openxmlformats.org/drawingml/2006/main">
          <a:defPPr>
            <a:defRPr lang="ru-RU"/>
          </a:defPPr>
          <a:lvl1pPr marL="0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524082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1048164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572245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2096327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620413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3144492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668571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4192655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lnSpc>
              <a:spcPts val="800"/>
            </a:lnSpc>
          </a:pPr>
          <a:endParaRPr lang="ru-RU" sz="1100" b="1" dirty="0" smtClean="0">
            <a:solidFill>
              <a:prstClr val="black"/>
            </a:solidFill>
          </a:endParaRPr>
        </a:p>
        <a:p xmlns:a="http://schemas.openxmlformats.org/drawingml/2006/main">
          <a:pPr algn="ctr">
            <a:lnSpc>
              <a:spcPts val="800"/>
            </a:lnSpc>
          </a:pPr>
          <a:r>
            <a:rPr lang="ru-RU" sz="1100" b="1" dirty="0" err="1" smtClean="0">
              <a:solidFill>
                <a:prstClr val="black"/>
              </a:solidFill>
            </a:rPr>
            <a:t>Экономнолег</a:t>
          </a:r>
          <a:r>
            <a:rPr lang="ru-RU" sz="1100" b="1" dirty="0">
              <a:solidFill>
                <a:prstClr val="black"/>
              </a:solidFill>
            </a:rPr>
            <a:t>. </a:t>
          </a:r>
        </a:p>
      </cdr:txBody>
    </cdr:sp>
  </cdr:relSizeAnchor>
  <cdr:relSizeAnchor xmlns:cdr="http://schemas.openxmlformats.org/drawingml/2006/chartDrawing">
    <cdr:from>
      <cdr:x>0.75208</cdr:x>
      <cdr:y>0.75834</cdr:y>
    </cdr:from>
    <cdr:to>
      <cdr:x>0.84862</cdr:x>
      <cdr:y>0.85523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7996088" y="2047894"/>
          <a:ext cx="1026319" cy="2616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>
          <a:spAutoFit/>
        </a:bodyPr>
        <a:lstStyle xmlns:a="http://schemas.openxmlformats.org/drawingml/2006/main">
          <a:defPPr>
            <a:defRPr lang="ru-RU"/>
          </a:defPPr>
          <a:lvl1pPr marL="0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524082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1048164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572245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2096327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620413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3144492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668571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4192655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lnSpc>
              <a:spcPts val="1000"/>
            </a:lnSpc>
          </a:pPr>
          <a:r>
            <a:rPr lang="en-US" sz="1100" dirty="0" smtClean="0">
              <a:solidFill>
                <a:prstClr val="black"/>
              </a:solidFill>
            </a:rPr>
            <a:t>CMSX-11B</a:t>
          </a:r>
        </a:p>
        <a:p xmlns:a="http://schemas.openxmlformats.org/drawingml/2006/main">
          <a:pPr algn="ctr">
            <a:lnSpc>
              <a:spcPts val="1000"/>
            </a:lnSpc>
          </a:pPr>
          <a:r>
            <a:rPr lang="en-US" sz="1100" dirty="0" smtClean="0">
              <a:solidFill>
                <a:prstClr val="black"/>
              </a:solidFill>
            </a:rPr>
            <a:t>(5% Ta) </a:t>
          </a:r>
          <a:endParaRPr lang="en-US" sz="1100" dirty="0">
            <a:solidFill>
              <a:prstClr val="black"/>
            </a:solidFill>
          </a:endParaRPr>
        </a:p>
      </cdr:txBody>
    </cdr:sp>
  </cdr:relSizeAnchor>
  <cdr:relSizeAnchor xmlns:cdr="http://schemas.openxmlformats.org/drawingml/2006/chartDrawing">
    <cdr:from>
      <cdr:x>0.81981</cdr:x>
      <cdr:y>0.76315</cdr:y>
    </cdr:from>
    <cdr:to>
      <cdr:x>0.90257</cdr:x>
      <cdr:y>0.80669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8716168" y="2060888"/>
          <a:ext cx="879823" cy="11759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>
          <a:spAutoFit/>
        </a:bodyPr>
        <a:lstStyle xmlns:a="http://schemas.openxmlformats.org/drawingml/2006/main">
          <a:defPPr>
            <a:defRPr lang="ru-RU"/>
          </a:defPPr>
          <a:lvl1pPr marL="0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524082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1048164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572245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2096327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620413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3144492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668571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4192655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lnSpc>
              <a:spcPts val="800"/>
            </a:lnSpc>
          </a:pPr>
          <a:r>
            <a:rPr lang="ru-RU" sz="1100" b="1" dirty="0">
              <a:solidFill>
                <a:prstClr val="black"/>
              </a:solidFill>
            </a:rPr>
            <a:t>ВЖМ9 </a:t>
          </a:r>
        </a:p>
      </cdr:txBody>
    </cdr:sp>
  </cdr:relSizeAnchor>
  <cdr:relSizeAnchor xmlns:cdr="http://schemas.openxmlformats.org/drawingml/2006/chartDrawing">
    <cdr:from>
      <cdr:x>0.69137</cdr:x>
      <cdr:y>0.75602</cdr:y>
    </cdr:from>
    <cdr:to>
      <cdr:x>0.78595</cdr:x>
      <cdr:y>0.85292</cdr:y>
    </cdr:to>
    <cdr:sp macro="" textlink="">
      <cdr:nvSpPr>
        <cdr:cNvPr id="8" name="Прямоугольник 7"/>
        <cdr:cNvSpPr/>
      </cdr:nvSpPr>
      <cdr:spPr>
        <a:xfrm xmlns:a="http://schemas.openxmlformats.org/drawingml/2006/main">
          <a:off x="7350614" y="2041652"/>
          <a:ext cx="1005513" cy="2616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>
          <a:spAutoFit/>
        </a:bodyPr>
        <a:lstStyle xmlns:a="http://schemas.openxmlformats.org/drawingml/2006/main">
          <a:defPPr>
            <a:defRPr lang="ru-RU"/>
          </a:defPPr>
          <a:lvl1pPr marL="0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524082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1048164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572245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2096327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620413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3144492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668571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4192655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lnSpc>
              <a:spcPts val="1000"/>
            </a:lnSpc>
          </a:pPr>
          <a:r>
            <a:rPr lang="en-US" sz="1100" dirty="0" smtClean="0">
              <a:solidFill>
                <a:prstClr val="black"/>
              </a:solidFill>
            </a:rPr>
            <a:t>CMSX-11C</a:t>
          </a:r>
        </a:p>
        <a:p xmlns:a="http://schemas.openxmlformats.org/drawingml/2006/main">
          <a:pPr algn="ctr">
            <a:lnSpc>
              <a:spcPts val="1000"/>
            </a:lnSpc>
          </a:pPr>
          <a:r>
            <a:rPr lang="en-US" sz="1100" dirty="0" smtClean="0">
              <a:solidFill>
                <a:prstClr val="black"/>
              </a:solidFill>
            </a:rPr>
            <a:t>(5% Ta) </a:t>
          </a:r>
          <a:endParaRPr lang="en-US" sz="1100" dirty="0">
            <a:solidFill>
              <a:prstClr val="black"/>
            </a:solidFill>
          </a:endParaRPr>
        </a:p>
      </cdr:txBody>
    </cdr:sp>
  </cdr:relSizeAnchor>
  <cdr:relSizeAnchor xmlns:cdr="http://schemas.openxmlformats.org/drawingml/2006/chartDrawing">
    <cdr:from>
      <cdr:x>0.40667</cdr:x>
      <cdr:y>0.75834</cdr:y>
    </cdr:from>
    <cdr:to>
      <cdr:x>0.51307</cdr:x>
      <cdr:y>0.809</cdr:y>
    </cdr:to>
    <cdr:sp macro="" textlink="">
      <cdr:nvSpPr>
        <cdr:cNvPr id="9" name="Прямоугольник 8"/>
        <cdr:cNvSpPr/>
      </cdr:nvSpPr>
      <cdr:spPr>
        <a:xfrm xmlns:a="http://schemas.openxmlformats.org/drawingml/2006/main">
          <a:off x="4323680" y="2047894"/>
          <a:ext cx="1131205" cy="1368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>
          <a:spAutoFit/>
        </a:bodyPr>
        <a:lstStyle xmlns:a="http://schemas.openxmlformats.org/drawingml/2006/main">
          <a:defPPr>
            <a:defRPr lang="ru-RU"/>
          </a:defPPr>
          <a:lvl1pPr marL="0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524082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1048164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572245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2096327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620413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3144492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668571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4192655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lnSpc>
              <a:spcPts val="1000"/>
            </a:lnSpc>
          </a:pPr>
          <a:r>
            <a:rPr lang="ru-RU" sz="1100" b="1" dirty="0" smtClean="0">
              <a:solidFill>
                <a:prstClr val="black"/>
              </a:solidFill>
            </a:rPr>
            <a:t>ВЖЛ792</a:t>
          </a:r>
          <a:r>
            <a:rPr lang="en-US" sz="1100" b="1" dirty="0" smtClean="0">
              <a:solidFill>
                <a:prstClr val="black"/>
              </a:solidFill>
            </a:rPr>
            <a:t>**</a:t>
          </a:r>
          <a:r>
            <a:rPr lang="ru-RU" sz="1100" b="1" dirty="0" smtClean="0">
              <a:solidFill>
                <a:prstClr val="black"/>
              </a:solidFill>
            </a:rPr>
            <a:t> </a:t>
          </a:r>
          <a:endParaRPr lang="ru-RU" sz="1100" b="1" dirty="0">
            <a:solidFill>
              <a:prstClr val="black"/>
            </a:solidFill>
          </a:endParaRPr>
        </a:p>
      </cdr:txBody>
    </cdr:sp>
  </cdr:relSizeAnchor>
  <cdr:relSizeAnchor xmlns:cdr="http://schemas.openxmlformats.org/drawingml/2006/chartDrawing">
    <cdr:from>
      <cdr:x>0.34571</cdr:x>
      <cdr:y>0.75602</cdr:y>
    </cdr:from>
    <cdr:to>
      <cdr:x>0.45211</cdr:x>
      <cdr:y>0.80351</cdr:y>
    </cdr:to>
    <cdr:sp macro="" textlink="">
      <cdr:nvSpPr>
        <cdr:cNvPr id="10" name="Прямоугольник 9"/>
        <cdr:cNvSpPr/>
      </cdr:nvSpPr>
      <cdr:spPr>
        <a:xfrm xmlns:a="http://schemas.openxmlformats.org/drawingml/2006/main">
          <a:off x="3675558" y="2041641"/>
          <a:ext cx="1131235" cy="12824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>
          <a:spAutoFit/>
        </a:bodyPr>
        <a:lstStyle xmlns:a="http://schemas.openxmlformats.org/drawingml/2006/main">
          <a:defPPr>
            <a:defRPr lang="ru-RU"/>
          </a:defPPr>
          <a:lvl1pPr marL="0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524082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1048164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572245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2096327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620413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3144492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668571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4192655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lnSpc>
              <a:spcPts val="1000"/>
            </a:lnSpc>
          </a:pPr>
          <a:r>
            <a:rPr lang="en-US" sz="1100" dirty="0" smtClean="0">
              <a:solidFill>
                <a:prstClr val="black"/>
              </a:solidFill>
            </a:rPr>
            <a:t>IN</a:t>
          </a:r>
          <a:r>
            <a:rPr lang="ru-RU" sz="1100" dirty="0" smtClean="0">
              <a:solidFill>
                <a:prstClr val="black"/>
              </a:solidFill>
            </a:rPr>
            <a:t>7</a:t>
          </a:r>
          <a:r>
            <a:rPr lang="en-US" sz="1100" dirty="0" smtClean="0">
              <a:solidFill>
                <a:prstClr val="black"/>
              </a:solidFill>
            </a:rPr>
            <a:t>92**</a:t>
          </a:r>
          <a:endParaRPr lang="en-US" sz="1100" dirty="0">
            <a:solidFill>
              <a:prstClr val="black"/>
            </a:solidFill>
          </a:endParaRPr>
        </a:p>
      </cdr:txBody>
    </cdr:sp>
  </cdr:relSizeAnchor>
  <cdr:relSizeAnchor xmlns:cdr="http://schemas.openxmlformats.org/drawingml/2006/chartDrawing">
    <cdr:from>
      <cdr:x>0.61663</cdr:x>
      <cdr:y>0.75834</cdr:y>
    </cdr:from>
    <cdr:to>
      <cdr:x>0.73485</cdr:x>
      <cdr:y>0.809</cdr:y>
    </cdr:to>
    <cdr:sp macro="" textlink="">
      <cdr:nvSpPr>
        <cdr:cNvPr id="11" name="Прямоугольник 10"/>
        <cdr:cNvSpPr/>
      </cdr:nvSpPr>
      <cdr:spPr>
        <a:xfrm xmlns:a="http://schemas.openxmlformats.org/drawingml/2006/main">
          <a:off x="6555928" y="2047894"/>
          <a:ext cx="1256892" cy="1368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>
          <a:spAutoFit/>
        </a:bodyPr>
        <a:lstStyle xmlns:a="http://schemas.openxmlformats.org/drawingml/2006/main">
          <a:defPPr>
            <a:defRPr lang="ru-RU"/>
          </a:defPPr>
          <a:lvl1pPr marL="0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524082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1048164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572245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2096327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620413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3144492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668571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4192655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lnSpc>
              <a:spcPts val="1000"/>
            </a:lnSpc>
          </a:pPr>
          <a:r>
            <a:rPr lang="ru-RU" sz="1100" b="1" dirty="0">
              <a:solidFill>
                <a:prstClr val="black"/>
              </a:solidFill>
            </a:rPr>
            <a:t>ВЖЛ738М** </a:t>
          </a:r>
        </a:p>
      </cdr:txBody>
    </cdr:sp>
  </cdr:relSizeAnchor>
  <cdr:relSizeAnchor xmlns:cdr="http://schemas.openxmlformats.org/drawingml/2006/chartDrawing">
    <cdr:from>
      <cdr:x>0.2833</cdr:x>
      <cdr:y>0.75834</cdr:y>
    </cdr:from>
    <cdr:to>
      <cdr:x>0.3897</cdr:x>
      <cdr:y>0.809</cdr:y>
    </cdr:to>
    <cdr:sp macro="" textlink="">
      <cdr:nvSpPr>
        <cdr:cNvPr id="12" name="Прямоугольник 11"/>
        <cdr:cNvSpPr/>
      </cdr:nvSpPr>
      <cdr:spPr>
        <a:xfrm xmlns:a="http://schemas.openxmlformats.org/drawingml/2006/main">
          <a:off x="3012002" y="2047894"/>
          <a:ext cx="1131204" cy="1368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>
          <a:spAutoFit/>
        </a:bodyPr>
        <a:lstStyle xmlns:a="http://schemas.openxmlformats.org/drawingml/2006/main">
          <a:defPPr>
            <a:defRPr lang="ru-RU"/>
          </a:defPPr>
          <a:lvl1pPr marL="0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524082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1048164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572245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2096327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620413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3144492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668571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4192655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lnSpc>
              <a:spcPts val="1000"/>
            </a:lnSpc>
          </a:pPr>
          <a:r>
            <a:rPr lang="ru-RU" sz="1100" b="1" dirty="0">
              <a:solidFill>
                <a:prstClr val="black"/>
              </a:solidFill>
            </a:rPr>
            <a:t>ВЖЛ738** </a:t>
          </a:r>
        </a:p>
      </cdr:txBody>
    </cdr:sp>
  </cdr:relSizeAnchor>
  <cdr:relSizeAnchor xmlns:cdr="http://schemas.openxmlformats.org/drawingml/2006/chartDrawing">
    <cdr:from>
      <cdr:x>0.2238</cdr:x>
      <cdr:y>0.75834</cdr:y>
    </cdr:from>
    <cdr:to>
      <cdr:x>0.31838</cdr:x>
      <cdr:y>0.809</cdr:y>
    </cdr:to>
    <cdr:sp macro="" textlink="">
      <cdr:nvSpPr>
        <cdr:cNvPr id="13" name="Прямоугольник 12"/>
        <cdr:cNvSpPr/>
      </cdr:nvSpPr>
      <cdr:spPr>
        <a:xfrm xmlns:a="http://schemas.openxmlformats.org/drawingml/2006/main">
          <a:off x="2379464" y="2047894"/>
          <a:ext cx="1005515" cy="1368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>
          <a:spAutoFit/>
        </a:bodyPr>
        <a:lstStyle xmlns:a="http://schemas.openxmlformats.org/drawingml/2006/main">
          <a:defPPr>
            <a:defRPr lang="ru-RU"/>
          </a:defPPr>
          <a:lvl1pPr marL="0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524082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1048164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572245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2096327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620413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3144492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668571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4192655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lnSpc>
              <a:spcPts val="1000"/>
            </a:lnSpc>
          </a:pPr>
          <a:r>
            <a:rPr lang="en-US" sz="1100" dirty="0" smtClean="0">
              <a:solidFill>
                <a:prstClr val="black"/>
              </a:solidFill>
            </a:rPr>
            <a:t>IN738LC</a:t>
          </a:r>
          <a:r>
            <a:rPr lang="ru-RU" sz="1100" dirty="0" smtClean="0">
              <a:solidFill>
                <a:prstClr val="black"/>
              </a:solidFill>
            </a:rPr>
            <a:t>**</a:t>
          </a:r>
          <a:r>
            <a:rPr lang="en-US" sz="1100" dirty="0" smtClean="0">
              <a:solidFill>
                <a:prstClr val="black"/>
              </a:solidFill>
            </a:rPr>
            <a:t> </a:t>
          </a:r>
          <a:endParaRPr lang="en-US" sz="1100" dirty="0">
            <a:solidFill>
              <a:prstClr val="black"/>
            </a:solidFill>
          </a:endParaRPr>
        </a:p>
      </cdr:txBody>
    </cdr:sp>
  </cdr:relSizeAnchor>
  <cdr:relSizeAnchor xmlns:cdr="http://schemas.openxmlformats.org/drawingml/2006/chartDrawing">
    <cdr:from>
      <cdr:x>0.16693</cdr:x>
      <cdr:y>0.7544</cdr:y>
    </cdr:from>
    <cdr:to>
      <cdr:x>0.23982</cdr:x>
      <cdr:y>0.80507</cdr:y>
    </cdr:to>
    <cdr:sp macro="" textlink="">
      <cdr:nvSpPr>
        <cdr:cNvPr id="14" name="Прямоугольник 13"/>
        <cdr:cNvSpPr/>
      </cdr:nvSpPr>
      <cdr:spPr>
        <a:xfrm xmlns:a="http://schemas.openxmlformats.org/drawingml/2006/main">
          <a:off x="1774775" y="2037277"/>
          <a:ext cx="774938" cy="1368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>
          <a:spAutoFit/>
        </a:bodyPr>
        <a:lstStyle xmlns:a="http://schemas.openxmlformats.org/drawingml/2006/main">
          <a:defPPr>
            <a:defRPr lang="ru-RU"/>
          </a:defPPr>
          <a:lvl1pPr marL="0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524082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1048164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572245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2096327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620413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3144492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668571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4192655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lnSpc>
              <a:spcPts val="1000"/>
            </a:lnSpc>
          </a:pPr>
          <a:r>
            <a:rPr lang="ru-RU" sz="1100" dirty="0" smtClean="0">
              <a:solidFill>
                <a:prstClr val="black"/>
              </a:solidFill>
            </a:rPr>
            <a:t>ЧС88</a:t>
          </a:r>
          <a:endParaRPr lang="ru-RU" sz="1100" dirty="0">
            <a:solidFill>
              <a:prstClr val="black"/>
            </a:solidFill>
          </a:endParaRPr>
        </a:p>
      </cdr:txBody>
    </cdr:sp>
  </cdr:relSizeAnchor>
  <cdr:relSizeAnchor xmlns:cdr="http://schemas.openxmlformats.org/drawingml/2006/chartDrawing">
    <cdr:from>
      <cdr:x>0.10192</cdr:x>
      <cdr:y>0.7544</cdr:y>
    </cdr:from>
    <cdr:to>
      <cdr:x>0.17481</cdr:x>
      <cdr:y>0.80507</cdr:y>
    </cdr:to>
    <cdr:sp macro="" textlink="">
      <cdr:nvSpPr>
        <cdr:cNvPr id="15" name="Прямоугольник 14"/>
        <cdr:cNvSpPr/>
      </cdr:nvSpPr>
      <cdr:spPr>
        <a:xfrm xmlns:a="http://schemas.openxmlformats.org/drawingml/2006/main">
          <a:off x="1083629" y="2037277"/>
          <a:ext cx="774939" cy="1368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>
          <a:spAutoFit/>
        </a:bodyPr>
        <a:lstStyle xmlns:a="http://schemas.openxmlformats.org/drawingml/2006/main">
          <a:defPPr>
            <a:defRPr lang="ru-RU"/>
          </a:defPPr>
          <a:lvl1pPr marL="0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524082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1048164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572245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2096327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620413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3144492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668571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4192655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lnSpc>
              <a:spcPts val="1000"/>
            </a:lnSpc>
          </a:pPr>
          <a:r>
            <a:rPr lang="ru-RU" sz="1100" dirty="0">
              <a:solidFill>
                <a:prstClr val="black"/>
              </a:solidFill>
            </a:rPr>
            <a:t>ЦНК-7</a:t>
          </a:r>
        </a:p>
      </cdr:txBody>
    </cdr:sp>
  </cdr:relSizeAnchor>
  <cdr:relSizeAnchor xmlns:cdr="http://schemas.openxmlformats.org/drawingml/2006/chartDrawing">
    <cdr:from>
      <cdr:x>0.03802</cdr:x>
      <cdr:y>0.75834</cdr:y>
    </cdr:from>
    <cdr:to>
      <cdr:x>0.1109</cdr:x>
      <cdr:y>0.809</cdr:y>
    </cdr:to>
    <cdr:sp macro="" textlink="">
      <cdr:nvSpPr>
        <cdr:cNvPr id="16" name="Прямоугольник 15"/>
        <cdr:cNvSpPr/>
      </cdr:nvSpPr>
      <cdr:spPr>
        <a:xfrm xmlns:a="http://schemas.openxmlformats.org/drawingml/2006/main">
          <a:off x="404182" y="2047894"/>
          <a:ext cx="774939" cy="1368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>
          <a:spAutoFit/>
        </a:bodyPr>
        <a:lstStyle xmlns:a="http://schemas.openxmlformats.org/drawingml/2006/main">
          <a:defPPr>
            <a:defRPr lang="ru-RU"/>
          </a:defPPr>
          <a:lvl1pPr marL="0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524082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1048164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572245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2096327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620413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3144492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668571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4192655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lnSpc>
              <a:spcPts val="1000"/>
            </a:lnSpc>
          </a:pPr>
          <a:r>
            <a:rPr lang="ru-RU" sz="1100" dirty="0" smtClean="0">
              <a:solidFill>
                <a:prstClr val="black"/>
              </a:solidFill>
            </a:rPr>
            <a:t>ЧС70</a:t>
          </a:r>
          <a:endParaRPr lang="ru-RU" sz="1200" dirty="0">
            <a:solidFill>
              <a:prstClr val="black"/>
            </a:solidFill>
          </a:endParaRPr>
        </a:p>
      </cdr:txBody>
    </cdr:sp>
  </cdr:relSizeAnchor>
  <cdr:relSizeAnchor xmlns:cdr="http://schemas.openxmlformats.org/drawingml/2006/chartDrawing">
    <cdr:from>
      <cdr:x>0.20018</cdr:x>
      <cdr:y>0.07999</cdr:y>
    </cdr:from>
    <cdr:to>
      <cdr:x>0.86657</cdr:x>
      <cdr:y>0.13816</cdr:y>
    </cdr:to>
    <cdr:sp macro="" textlink="">
      <cdr:nvSpPr>
        <cdr:cNvPr id="17" name="Прямоугольник 16"/>
        <cdr:cNvSpPr/>
      </cdr:nvSpPr>
      <cdr:spPr>
        <a:xfrm xmlns:a="http://schemas.openxmlformats.org/drawingml/2006/main">
          <a:off x="2128296" y="216014"/>
          <a:ext cx="7084999" cy="15709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lnSpc>
              <a:spcPts val="1000"/>
            </a:lnSpc>
          </a:pPr>
          <a:r>
            <a:rPr lang="ru-RU" sz="1800" b="1" dirty="0" smtClean="0"/>
            <a:t>Длительная прочность при Т = 1000 °С на базе 100 ч</a:t>
          </a:r>
          <a:endParaRPr lang="ru-RU" sz="1800" dirty="0">
            <a:solidFill>
              <a:prstClr val="black"/>
            </a:solidFill>
          </a:endParaRPr>
        </a:p>
      </cdr:txBody>
    </cdr:sp>
  </cdr:relSizeAnchor>
  <cdr:relSizeAnchor xmlns:cdr="http://schemas.openxmlformats.org/drawingml/2006/chartDrawing">
    <cdr:from>
      <cdr:x>0</cdr:x>
      <cdr:y>0.00486</cdr:y>
    </cdr:from>
    <cdr:to>
      <cdr:x>0.09791</cdr:x>
      <cdr:y>0.08485</cdr:y>
    </cdr:to>
    <cdr:pic>
      <cdr:nvPicPr>
        <cdr:cNvPr id="18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13114"/>
          <a:ext cx="1041018" cy="216024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0.21317</cdr:x>
      <cdr:y>0.86105</cdr:y>
    </cdr:from>
    <cdr:to>
      <cdr:x>0.31956</cdr:x>
      <cdr:y>0.91172</cdr:y>
    </cdr:to>
    <cdr:sp macro="" textlink="">
      <cdr:nvSpPr>
        <cdr:cNvPr id="19" name="Прямоугольник 18"/>
        <cdr:cNvSpPr/>
      </cdr:nvSpPr>
      <cdr:spPr>
        <a:xfrm xmlns:a="http://schemas.openxmlformats.org/drawingml/2006/main">
          <a:off x="2266381" y="2325284"/>
          <a:ext cx="1131204" cy="1368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>
          <a:spAutoFit/>
        </a:bodyPr>
        <a:lstStyle xmlns:a="http://schemas.openxmlformats.org/drawingml/2006/main">
          <a:defPPr>
            <a:defRPr lang="ru-RU"/>
          </a:defPPr>
          <a:lvl1pPr marL="0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524082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1048164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572245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2096327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620413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3144492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668571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4192655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lnSpc>
              <a:spcPts val="1000"/>
            </a:lnSpc>
          </a:pPr>
          <a:r>
            <a:rPr lang="ru-RU" sz="1200" b="1" dirty="0" smtClean="0">
              <a:solidFill>
                <a:prstClr val="black"/>
              </a:solidFill>
            </a:rPr>
            <a:t>РК</a:t>
          </a:r>
          <a:endParaRPr lang="ru-RU" sz="1200" b="1" dirty="0">
            <a:solidFill>
              <a:prstClr val="black"/>
            </a:solidFill>
          </a:endParaRPr>
        </a:p>
      </cdr:txBody>
    </cdr:sp>
  </cdr:relSizeAnchor>
  <cdr:relSizeAnchor xmlns:cdr="http://schemas.openxmlformats.org/drawingml/2006/chartDrawing">
    <cdr:from>
      <cdr:x>0.5106</cdr:x>
      <cdr:y>0.86469</cdr:y>
    </cdr:from>
    <cdr:to>
      <cdr:x>0.617</cdr:x>
      <cdr:y>0.91536</cdr:y>
    </cdr:to>
    <cdr:sp macro="" textlink="">
      <cdr:nvSpPr>
        <cdr:cNvPr id="20" name="Прямоугольник 19"/>
        <cdr:cNvSpPr/>
      </cdr:nvSpPr>
      <cdr:spPr>
        <a:xfrm xmlns:a="http://schemas.openxmlformats.org/drawingml/2006/main">
          <a:off x="5428706" y="2335099"/>
          <a:ext cx="1131204" cy="1368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>
          <a:spAutoFit/>
        </a:bodyPr>
        <a:lstStyle xmlns:a="http://schemas.openxmlformats.org/drawingml/2006/main">
          <a:defPPr>
            <a:defRPr lang="ru-RU"/>
          </a:defPPr>
          <a:lvl1pPr marL="0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524082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1048164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572245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2096327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620413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3144492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668571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4192655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lnSpc>
              <a:spcPts val="1000"/>
            </a:lnSpc>
          </a:pPr>
          <a:r>
            <a:rPr lang="ru-RU" sz="1200" b="1" dirty="0">
              <a:solidFill>
                <a:prstClr val="black"/>
              </a:solidFill>
            </a:rPr>
            <a:t>Н</a:t>
          </a:r>
          <a:r>
            <a:rPr lang="ru-RU" sz="1200" b="1" dirty="0" smtClean="0">
              <a:solidFill>
                <a:prstClr val="black"/>
              </a:solidFill>
            </a:rPr>
            <a:t>К</a:t>
          </a:r>
          <a:endParaRPr lang="ru-RU" sz="1200" b="1" dirty="0">
            <a:solidFill>
              <a:prstClr val="black"/>
            </a:solidFill>
          </a:endParaRPr>
        </a:p>
      </cdr:txBody>
    </cdr:sp>
  </cdr:relSizeAnchor>
  <cdr:relSizeAnchor xmlns:cdr="http://schemas.openxmlformats.org/drawingml/2006/chartDrawing">
    <cdr:from>
      <cdr:x>0.74968</cdr:x>
      <cdr:y>0.91536</cdr:y>
    </cdr:from>
    <cdr:to>
      <cdr:x>0.85608</cdr:x>
      <cdr:y>0.96603</cdr:y>
    </cdr:to>
    <cdr:sp macro="" textlink="">
      <cdr:nvSpPr>
        <cdr:cNvPr id="21" name="Прямоугольник 20"/>
        <cdr:cNvSpPr/>
      </cdr:nvSpPr>
      <cdr:spPr>
        <a:xfrm xmlns:a="http://schemas.openxmlformats.org/drawingml/2006/main">
          <a:off x="7970545" y="2471931"/>
          <a:ext cx="1131204" cy="1368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>
          <a:spAutoFit/>
        </a:bodyPr>
        <a:lstStyle xmlns:a="http://schemas.openxmlformats.org/drawingml/2006/main">
          <a:defPPr>
            <a:defRPr lang="ru-RU"/>
          </a:defPPr>
          <a:lvl1pPr marL="0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524082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1048164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572245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2096327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620413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3144492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668571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4192655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lnSpc>
              <a:spcPts val="1000"/>
            </a:lnSpc>
          </a:pPr>
          <a:r>
            <a:rPr lang="ru-RU" sz="1200" b="1" dirty="0" smtClean="0">
              <a:solidFill>
                <a:prstClr val="black"/>
              </a:solidFill>
            </a:rPr>
            <a:t>МОНО</a:t>
          </a:r>
          <a:endParaRPr lang="ru-RU" sz="1200" b="1" dirty="0">
            <a:solidFill>
              <a:prstClr val="black"/>
            </a:solidFill>
          </a:endParaRPr>
        </a:p>
      </cdr:txBody>
    </cdr:sp>
  </cdr:relSizeAnchor>
  <cdr:relSizeAnchor xmlns:cdr="http://schemas.openxmlformats.org/drawingml/2006/chartDrawing">
    <cdr:from>
      <cdr:x>0.48117</cdr:x>
      <cdr:y>0.75834</cdr:y>
    </cdr:from>
    <cdr:to>
      <cdr:x>0.58757</cdr:x>
      <cdr:y>0.809</cdr:y>
    </cdr:to>
    <cdr:sp macro="" textlink="">
      <cdr:nvSpPr>
        <cdr:cNvPr id="22" name="Прямоугольник 21"/>
        <cdr:cNvSpPr/>
      </cdr:nvSpPr>
      <cdr:spPr>
        <a:xfrm xmlns:a="http://schemas.openxmlformats.org/drawingml/2006/main">
          <a:off x="5115768" y="2047895"/>
          <a:ext cx="1131205" cy="1368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>
          <a:spAutoFit/>
        </a:bodyPr>
        <a:lstStyle xmlns:a="http://schemas.openxmlformats.org/drawingml/2006/main">
          <a:defPPr>
            <a:defRPr lang="ru-RU"/>
          </a:defPPr>
          <a:lvl1pPr marL="0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524082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1048164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572245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2096327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620413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3144492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668571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4192655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lnSpc>
              <a:spcPts val="1000"/>
            </a:lnSpc>
          </a:pPr>
          <a:r>
            <a:rPr lang="en-US" sz="1100" dirty="0" smtClean="0">
              <a:solidFill>
                <a:prstClr val="black"/>
              </a:solidFill>
            </a:rPr>
            <a:t>GTD-111 DS**</a:t>
          </a:r>
          <a:endParaRPr lang="ru-RU" sz="1100" dirty="0">
            <a:solidFill>
              <a:prstClr val="black"/>
            </a:solidFill>
          </a:endParaRPr>
        </a:p>
      </cdr:txBody>
    </cdr:sp>
  </cdr:relSizeAnchor>
  <cdr:relSizeAnchor xmlns:cdr="http://schemas.openxmlformats.org/drawingml/2006/chartDrawing">
    <cdr:from>
      <cdr:x>0.54397</cdr:x>
      <cdr:y>0.75834</cdr:y>
    </cdr:from>
    <cdr:to>
      <cdr:x>0.66219</cdr:x>
      <cdr:y>0.809</cdr:y>
    </cdr:to>
    <cdr:sp macro="" textlink="">
      <cdr:nvSpPr>
        <cdr:cNvPr id="23" name="Прямоугольник 22"/>
        <cdr:cNvSpPr/>
      </cdr:nvSpPr>
      <cdr:spPr>
        <a:xfrm xmlns:a="http://schemas.openxmlformats.org/drawingml/2006/main">
          <a:off x="5783464" y="2047894"/>
          <a:ext cx="1256892" cy="1368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>
          <a:spAutoFit/>
        </a:bodyPr>
        <a:lstStyle xmlns:a="http://schemas.openxmlformats.org/drawingml/2006/main">
          <a:defPPr>
            <a:defRPr lang="ru-RU"/>
          </a:defPPr>
          <a:lvl1pPr marL="0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524082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1048164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572245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2096327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620413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3144492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668571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4192655" algn="l" defTabSz="1048164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lnSpc>
              <a:spcPts val="1000"/>
            </a:lnSpc>
          </a:pPr>
          <a:r>
            <a:rPr lang="ru-RU" sz="1100" b="1" dirty="0" smtClean="0">
              <a:solidFill>
                <a:prstClr val="black"/>
              </a:solidFill>
            </a:rPr>
            <a:t>ВЖЛ738** </a:t>
          </a:r>
          <a:endParaRPr lang="ru-RU" sz="1100" b="1" dirty="0">
            <a:solidFill>
              <a:prstClr val="black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6" y="5"/>
            <a:ext cx="2945659" cy="496411"/>
          </a:xfrm>
          <a:prstGeom prst="rect">
            <a:avLst/>
          </a:prstGeom>
        </p:spPr>
        <p:txBody>
          <a:bodyPr vert="horz" lIns="89946" tIns="44973" rIns="89946" bIns="4497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9" y="5"/>
            <a:ext cx="2945659" cy="496411"/>
          </a:xfrm>
          <a:prstGeom prst="rect">
            <a:avLst/>
          </a:prstGeom>
        </p:spPr>
        <p:txBody>
          <a:bodyPr vert="horz" lIns="89946" tIns="44973" rIns="89946" bIns="44973" rtlCol="0"/>
          <a:lstStyle>
            <a:lvl1pPr algn="r">
              <a:defRPr sz="1200"/>
            </a:lvl1pPr>
          </a:lstStyle>
          <a:p>
            <a:fld id="{E92E75B4-BE89-41F8-B692-B62924D69112}" type="datetimeFigureOut">
              <a:rPr lang="ru-RU" smtClean="0"/>
              <a:pPr/>
              <a:t>26.09.2018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66763" y="744538"/>
            <a:ext cx="526415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946" tIns="44973" rIns="89946" bIns="4497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9"/>
            <a:ext cx="5438140" cy="4467702"/>
          </a:xfrm>
          <a:prstGeom prst="rect">
            <a:avLst/>
          </a:prstGeom>
        </p:spPr>
        <p:txBody>
          <a:bodyPr vert="horz" lIns="89946" tIns="44973" rIns="89946" bIns="44973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6" y="9430098"/>
            <a:ext cx="2945659" cy="496411"/>
          </a:xfrm>
          <a:prstGeom prst="rect">
            <a:avLst/>
          </a:prstGeom>
        </p:spPr>
        <p:txBody>
          <a:bodyPr vert="horz" lIns="89946" tIns="44973" rIns="89946" bIns="4497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9" y="9430098"/>
            <a:ext cx="2945659" cy="496411"/>
          </a:xfrm>
          <a:prstGeom prst="rect">
            <a:avLst/>
          </a:prstGeom>
        </p:spPr>
        <p:txBody>
          <a:bodyPr vert="horz" lIns="89946" tIns="44973" rIns="89946" bIns="44973" rtlCol="0" anchor="b"/>
          <a:lstStyle>
            <a:lvl1pPr algn="r">
              <a:defRPr sz="1200"/>
            </a:lvl1pPr>
          </a:lstStyle>
          <a:p>
            <a:fld id="{D3D7C4EA-F03C-46F6-9A52-693F524DDB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899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816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4082" algn="l" defTabSz="104816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48164" algn="l" defTabSz="104816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72245" algn="l" defTabSz="104816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96327" algn="l" defTabSz="104816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20413" algn="l" defTabSz="104816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44492" algn="l" defTabSz="104816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68571" algn="l" defTabSz="104816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92655" algn="l" defTabSz="104816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7C4EA-F03C-46F6-9A52-693F524DDB98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9734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66763" y="744538"/>
            <a:ext cx="526415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7108" name="Номер слайда 3"/>
          <p:cNvSpPr txBox="1">
            <a:spLocks noGrp="1"/>
          </p:cNvSpPr>
          <p:nvPr/>
        </p:nvSpPr>
        <p:spPr bwMode="auto">
          <a:xfrm>
            <a:off x="3849689" y="9429335"/>
            <a:ext cx="2946400" cy="497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46" tIns="44973" rIns="89946" bIns="44973" anchor="b"/>
          <a:lstStyle>
            <a:lvl1pPr defTabSz="105251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05251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05251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05251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05251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5251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5251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5251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5251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A67F3774-A7E0-471E-992A-925656DD43C7}" type="slidenum">
              <a:rPr lang="ru-RU" altLang="ru-RU" sz="1200">
                <a:solidFill>
                  <a:srgbClr val="000000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1405" indent="-28131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25239" indent="-22504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75334" indent="-22504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25429" indent="-22504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75525" indent="-2250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25621" indent="-2250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75716" indent="-2250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25812" indent="-2250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90FDA89-8AFA-4356-A3B3-1FE1BD7CE602}" type="slidenum">
              <a:rPr lang="ru-RU" altLang="ru-RU" smtClean="0"/>
              <a:pPr eaLnBrk="1" hangingPunct="1"/>
              <a:t>26</a:t>
            </a:fld>
            <a:endParaRPr lang="ru-RU" altLang="ru-RU" smtClean="0"/>
          </a:p>
        </p:txBody>
      </p:sp>
      <p:sp>
        <p:nvSpPr>
          <p:cNvPr id="51203" name="Rectangle 7"/>
          <p:cNvSpPr txBox="1">
            <a:spLocks noGrp="1" noChangeArrowheads="1"/>
          </p:cNvSpPr>
          <p:nvPr/>
        </p:nvSpPr>
        <p:spPr bwMode="auto">
          <a:xfrm>
            <a:off x="3852021" y="9431817"/>
            <a:ext cx="2945659" cy="49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19" tIns="45009" rIns="90019" bIns="45009"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9E5F0264-62E2-40AE-B3A3-3C8EB5730D15}" type="slidenum">
              <a:rPr lang="ru-RU" altLang="ru-RU" sz="1200">
                <a:latin typeface="Calibri" pitchFamily="34" charset="0"/>
                <a:cs typeface="Arial" pitchFamily="34" charset="0"/>
              </a:rPr>
              <a:pPr algn="r" eaLnBrk="1" hangingPunct="1"/>
              <a:t>26</a:t>
            </a:fld>
            <a:endParaRPr lang="ru-RU" altLang="ru-RU" sz="1200">
              <a:latin typeface="Calibri" pitchFamily="34" charset="0"/>
              <a:cs typeface="Arial" pitchFamily="34" charset="0"/>
            </a:endParaRPr>
          </a:p>
        </p:txBody>
      </p:sp>
      <p:sp>
        <p:nvSpPr>
          <p:cNvPr id="51204" name="Rectangle 7"/>
          <p:cNvSpPr txBox="1">
            <a:spLocks noGrp="1" noChangeArrowheads="1"/>
          </p:cNvSpPr>
          <p:nvPr/>
        </p:nvSpPr>
        <p:spPr bwMode="auto">
          <a:xfrm>
            <a:off x="3852021" y="9431817"/>
            <a:ext cx="2945659" cy="49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19" tIns="45009" rIns="90019" bIns="45009"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FF95ED8E-9AB9-491A-9EF3-DDFEB3FCC59C}" type="slidenum">
              <a:rPr lang="ru-RU" altLang="ru-RU" sz="1200">
                <a:latin typeface="Calibri" pitchFamily="34" charset="0"/>
                <a:cs typeface="Arial" pitchFamily="34" charset="0"/>
              </a:rPr>
              <a:pPr algn="r" eaLnBrk="1" hangingPunct="1"/>
              <a:t>26</a:t>
            </a:fld>
            <a:endParaRPr lang="ru-RU" altLang="ru-RU" sz="1200">
              <a:latin typeface="Calibri" pitchFamily="34" charset="0"/>
              <a:cs typeface="Arial" pitchFamily="34" charset="0"/>
            </a:endParaRPr>
          </a:p>
        </p:txBody>
      </p:sp>
      <p:sp>
        <p:nvSpPr>
          <p:cNvPr id="512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66763" y="744538"/>
            <a:ext cx="5264150" cy="3722687"/>
          </a:xfrm>
          <a:ln/>
        </p:spPr>
      </p:sp>
      <p:sp>
        <p:nvSpPr>
          <p:cNvPr id="5120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7C4EA-F03C-46F6-9A52-693F524DDB98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973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415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7C4EA-F03C-46F6-9A52-693F524DDB98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1378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1A3513B-B5BA-42B7-B025-F8A9A141C260}" type="slidenum">
              <a:rPr lang="ru-RU" altLang="ru-RU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ru-RU" altLang="ru-RU" smtClean="0">
              <a:latin typeface="Arial" charset="0"/>
              <a:cs typeface="Arial" charset="0"/>
            </a:endParaRPr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357" y="4715907"/>
            <a:ext cx="4984962" cy="446770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527385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66763" y="744538"/>
            <a:ext cx="526415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415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7C4EA-F03C-46F6-9A52-693F524DDB98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896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66763" y="744538"/>
            <a:ext cx="526415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52513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defTabSz="1052513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defTabSz="1052513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defTabSz="1052513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defTabSz="1052513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0525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0525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0525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0525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fld id="{A71B41BB-85D5-46F3-9C38-197252C70A89}" type="slidenum">
              <a:rPr lang="ru-RU" altLang="ru-RU" sz="1200">
                <a:solidFill>
                  <a:srgbClr val="000000"/>
                </a:solidFill>
              </a:rPr>
              <a:pPr/>
              <a:t>15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66763" y="744538"/>
            <a:ext cx="526415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52513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defTabSz="1052513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defTabSz="1052513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defTabSz="1052513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defTabSz="1052513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0525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0525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0525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0525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fld id="{A71B41BB-85D5-46F3-9C38-197252C70A89}" type="slidenum">
              <a:rPr lang="ru-RU" altLang="ru-RU" sz="1200">
                <a:solidFill>
                  <a:srgbClr val="000000"/>
                </a:solidFill>
              </a:rPr>
              <a:pPr/>
              <a:t>16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415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DF8EB3-FAE8-48BF-BB14-737EA690EF38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89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2007" y="2348904"/>
            <a:ext cx="9089390" cy="162077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4011" y="4284720"/>
            <a:ext cx="7485380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4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8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722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96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20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44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685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926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DCECA-5794-4918-B345-A28D70D5D868}" type="datetimeFigureOut">
              <a:rPr lang="ru-RU" smtClean="0"/>
              <a:pPr/>
              <a:t>26.09.2018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316A-714F-49B4-B445-58B057322F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878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DCECA-5794-4918-B345-A28D70D5D868}" type="datetimeFigureOut">
              <a:rPr lang="ru-RU" smtClean="0"/>
              <a:pPr/>
              <a:t>26.09.2018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316A-714F-49B4-B445-58B057322F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52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52715" y="302807"/>
            <a:ext cx="2406015" cy="64515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4672" y="302807"/>
            <a:ext cx="7039822" cy="64515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DCECA-5794-4918-B345-A28D70D5D868}" type="datetimeFigureOut">
              <a:rPr lang="ru-RU" smtClean="0"/>
              <a:pPr/>
              <a:t>26.09.2018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316A-714F-49B4-B445-58B057322F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06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2007" y="2348905"/>
            <a:ext cx="9089390" cy="162077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4011" y="4284720"/>
            <a:ext cx="7485380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3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7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71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95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199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439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679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9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DCECA-5794-4918-B345-A28D70D5D86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316A-714F-49B4-B445-58B057322F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3859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DCECA-5794-4918-B345-A28D70D5D86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316A-714F-49B4-B445-58B057322F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9612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707" y="4858824"/>
            <a:ext cx="9089390" cy="1501751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707" y="3204786"/>
            <a:ext cx="9089390" cy="165402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399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797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719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959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199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439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679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919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DCECA-5794-4918-B345-A28D70D5D86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316A-714F-49B4-B445-58B057322F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3344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4673" y="1764295"/>
            <a:ext cx="4722918" cy="4990084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35811" y="1764295"/>
            <a:ext cx="4722918" cy="4990084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DCECA-5794-4918-B345-A28D70D5D86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316A-714F-49B4-B445-58B057322F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6760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7" y="1692540"/>
            <a:ext cx="4724777" cy="705367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23990" indent="0">
              <a:buNone/>
              <a:defRPr sz="2300" b="1"/>
            </a:lvl2pPr>
            <a:lvl3pPr marL="1047979" indent="0">
              <a:buNone/>
              <a:defRPr sz="2100" b="1"/>
            </a:lvl3pPr>
            <a:lvl4pPr marL="1571968" indent="0">
              <a:buNone/>
              <a:defRPr sz="1800" b="1"/>
            </a:lvl4pPr>
            <a:lvl5pPr marL="2095958" indent="0">
              <a:buNone/>
              <a:defRPr sz="1800" b="1"/>
            </a:lvl5pPr>
            <a:lvl6pPr marL="2619951" indent="0">
              <a:buNone/>
              <a:defRPr sz="1800" b="1"/>
            </a:lvl6pPr>
            <a:lvl7pPr marL="3143937" indent="0">
              <a:buNone/>
              <a:defRPr sz="1800" b="1"/>
            </a:lvl7pPr>
            <a:lvl8pPr marL="3667923" indent="0">
              <a:buNone/>
              <a:defRPr sz="1800" b="1"/>
            </a:lvl8pPr>
            <a:lvl9pPr marL="4191915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4677" y="2397901"/>
            <a:ext cx="4724777" cy="4356478"/>
          </a:xfrm>
        </p:spPr>
        <p:txBody>
          <a:bodyPr/>
          <a:lstStyle>
            <a:lvl1pPr>
              <a:defRPr sz="29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32110" y="1692540"/>
            <a:ext cx="4726631" cy="705367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23990" indent="0">
              <a:buNone/>
              <a:defRPr sz="2300" b="1"/>
            </a:lvl2pPr>
            <a:lvl3pPr marL="1047979" indent="0">
              <a:buNone/>
              <a:defRPr sz="2100" b="1"/>
            </a:lvl3pPr>
            <a:lvl4pPr marL="1571968" indent="0">
              <a:buNone/>
              <a:defRPr sz="1800" b="1"/>
            </a:lvl4pPr>
            <a:lvl5pPr marL="2095958" indent="0">
              <a:buNone/>
              <a:defRPr sz="1800" b="1"/>
            </a:lvl5pPr>
            <a:lvl6pPr marL="2619951" indent="0">
              <a:buNone/>
              <a:defRPr sz="1800" b="1"/>
            </a:lvl6pPr>
            <a:lvl7pPr marL="3143937" indent="0">
              <a:buNone/>
              <a:defRPr sz="1800" b="1"/>
            </a:lvl7pPr>
            <a:lvl8pPr marL="3667923" indent="0">
              <a:buNone/>
              <a:defRPr sz="1800" b="1"/>
            </a:lvl8pPr>
            <a:lvl9pPr marL="4191915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432110" y="2397901"/>
            <a:ext cx="4726631" cy="4356478"/>
          </a:xfrm>
        </p:spPr>
        <p:txBody>
          <a:bodyPr/>
          <a:lstStyle>
            <a:lvl1pPr>
              <a:defRPr sz="29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DCECA-5794-4918-B345-A28D70D5D86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316A-714F-49B4-B445-58B057322F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2670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DCECA-5794-4918-B345-A28D70D5D86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316A-714F-49B4-B445-58B057322F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1890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DCECA-5794-4918-B345-A28D70D5D86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316A-714F-49B4-B445-58B057322F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2193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81" y="301050"/>
            <a:ext cx="3518055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80825" y="301051"/>
            <a:ext cx="5977908" cy="645332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9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681" y="1582265"/>
            <a:ext cx="3518055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23990" indent="0">
              <a:buNone/>
              <a:defRPr sz="1400"/>
            </a:lvl2pPr>
            <a:lvl3pPr marL="1047979" indent="0">
              <a:buNone/>
              <a:defRPr sz="1100"/>
            </a:lvl3pPr>
            <a:lvl4pPr marL="1571968" indent="0">
              <a:buNone/>
              <a:defRPr sz="1000"/>
            </a:lvl4pPr>
            <a:lvl5pPr marL="2095958" indent="0">
              <a:buNone/>
              <a:defRPr sz="1000"/>
            </a:lvl5pPr>
            <a:lvl6pPr marL="2619951" indent="0">
              <a:buNone/>
              <a:defRPr sz="1000"/>
            </a:lvl6pPr>
            <a:lvl7pPr marL="3143937" indent="0">
              <a:buNone/>
              <a:defRPr sz="1000"/>
            </a:lvl7pPr>
            <a:lvl8pPr marL="3667923" indent="0">
              <a:buNone/>
              <a:defRPr sz="1000"/>
            </a:lvl8pPr>
            <a:lvl9pPr marL="419191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DCECA-5794-4918-B345-A28D70D5D86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316A-714F-49B4-B445-58B057322F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20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DCECA-5794-4918-B345-A28D70D5D868}" type="datetimeFigureOut">
              <a:rPr lang="ru-RU" smtClean="0"/>
              <a:pPr/>
              <a:t>26.09.2018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316A-714F-49B4-B445-58B057322F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51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981" y="5292888"/>
            <a:ext cx="6416040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95981" y="675613"/>
            <a:ext cx="6416040" cy="4536758"/>
          </a:xfrm>
        </p:spPr>
        <p:txBody>
          <a:bodyPr/>
          <a:lstStyle>
            <a:lvl1pPr marL="0" indent="0">
              <a:buNone/>
              <a:defRPr sz="3700"/>
            </a:lvl1pPr>
            <a:lvl2pPr marL="523990" indent="0">
              <a:buNone/>
              <a:defRPr sz="3200"/>
            </a:lvl2pPr>
            <a:lvl3pPr marL="1047979" indent="0">
              <a:buNone/>
              <a:defRPr sz="2900"/>
            </a:lvl3pPr>
            <a:lvl4pPr marL="1571968" indent="0">
              <a:buNone/>
              <a:defRPr sz="2300"/>
            </a:lvl4pPr>
            <a:lvl5pPr marL="2095958" indent="0">
              <a:buNone/>
              <a:defRPr sz="2300"/>
            </a:lvl5pPr>
            <a:lvl6pPr marL="2619951" indent="0">
              <a:buNone/>
              <a:defRPr sz="2300"/>
            </a:lvl6pPr>
            <a:lvl7pPr marL="3143937" indent="0">
              <a:buNone/>
              <a:defRPr sz="2300"/>
            </a:lvl7pPr>
            <a:lvl8pPr marL="3667923" indent="0">
              <a:buNone/>
              <a:defRPr sz="2300"/>
            </a:lvl8pPr>
            <a:lvl9pPr marL="4191915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95981" y="5917739"/>
            <a:ext cx="6416040" cy="887398"/>
          </a:xfrm>
        </p:spPr>
        <p:txBody>
          <a:bodyPr/>
          <a:lstStyle>
            <a:lvl1pPr marL="0" indent="0">
              <a:buNone/>
              <a:defRPr sz="1600"/>
            </a:lvl1pPr>
            <a:lvl2pPr marL="523990" indent="0">
              <a:buNone/>
              <a:defRPr sz="1400"/>
            </a:lvl2pPr>
            <a:lvl3pPr marL="1047979" indent="0">
              <a:buNone/>
              <a:defRPr sz="1100"/>
            </a:lvl3pPr>
            <a:lvl4pPr marL="1571968" indent="0">
              <a:buNone/>
              <a:defRPr sz="1000"/>
            </a:lvl4pPr>
            <a:lvl5pPr marL="2095958" indent="0">
              <a:buNone/>
              <a:defRPr sz="1000"/>
            </a:lvl5pPr>
            <a:lvl6pPr marL="2619951" indent="0">
              <a:buNone/>
              <a:defRPr sz="1000"/>
            </a:lvl6pPr>
            <a:lvl7pPr marL="3143937" indent="0">
              <a:buNone/>
              <a:defRPr sz="1000"/>
            </a:lvl7pPr>
            <a:lvl8pPr marL="3667923" indent="0">
              <a:buNone/>
              <a:defRPr sz="1000"/>
            </a:lvl8pPr>
            <a:lvl9pPr marL="419191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DCECA-5794-4918-B345-A28D70D5D86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316A-714F-49B4-B445-58B057322F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0188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DCECA-5794-4918-B345-A28D70D5D86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316A-714F-49B4-B445-58B057322F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278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52715" y="302807"/>
            <a:ext cx="2406015" cy="64515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4672" y="302807"/>
            <a:ext cx="7039822" cy="64515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DCECA-5794-4918-B345-A28D70D5D86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316A-714F-49B4-B445-58B057322F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5104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2007" y="2348898"/>
            <a:ext cx="9089390" cy="162077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4011" y="4284720"/>
            <a:ext cx="7485380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45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90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736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98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227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47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71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96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371A4-B79F-4191-B55C-FF90CC6CDB3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59A552-059A-4522-A4B3-1E62DE8F309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853065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FBB00-1A07-481E-B815-D0F55C5632E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D1B54B-D784-4E9B-8A58-0A06E7263DA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61689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707" y="4858818"/>
            <a:ext cx="9089390" cy="1501751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707" y="3204786"/>
            <a:ext cx="9089390" cy="165402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454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90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736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981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227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472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718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963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3C8AE3-DB54-434C-A781-D112BFFE687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13CD75-63A9-48D0-84B0-316829ACC2C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922889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4673" y="1764295"/>
            <a:ext cx="4722918" cy="4990084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35811" y="1764295"/>
            <a:ext cx="4722918" cy="4990084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4443F-4F8B-4696-A018-7272369924B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293AE2-AA74-4C38-A29C-2377DED83EB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612226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1692536"/>
            <a:ext cx="4724777" cy="705367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24544" indent="0">
              <a:buNone/>
              <a:defRPr sz="2300" b="1"/>
            </a:lvl2pPr>
            <a:lvl3pPr marL="1049089" indent="0">
              <a:buNone/>
              <a:defRPr sz="2100" b="1"/>
            </a:lvl3pPr>
            <a:lvl4pPr marL="1573633" indent="0">
              <a:buNone/>
              <a:defRPr sz="1800" b="1"/>
            </a:lvl4pPr>
            <a:lvl5pPr marL="2098177" indent="0">
              <a:buNone/>
              <a:defRPr sz="1800" b="1"/>
            </a:lvl5pPr>
            <a:lvl6pPr marL="2622723" indent="0">
              <a:buNone/>
              <a:defRPr sz="1800" b="1"/>
            </a:lvl6pPr>
            <a:lvl7pPr marL="3147267" indent="0">
              <a:buNone/>
              <a:defRPr sz="1800" b="1"/>
            </a:lvl7pPr>
            <a:lvl8pPr marL="3671811" indent="0">
              <a:buNone/>
              <a:defRPr sz="1800" b="1"/>
            </a:lvl8pPr>
            <a:lvl9pPr marL="4196356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4670" y="2397901"/>
            <a:ext cx="4724777" cy="4356478"/>
          </a:xfrm>
        </p:spPr>
        <p:txBody>
          <a:bodyPr/>
          <a:lstStyle>
            <a:lvl1pPr>
              <a:defRPr sz="29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32103" y="1692536"/>
            <a:ext cx="4726631" cy="705367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24544" indent="0">
              <a:buNone/>
              <a:defRPr sz="2300" b="1"/>
            </a:lvl2pPr>
            <a:lvl3pPr marL="1049089" indent="0">
              <a:buNone/>
              <a:defRPr sz="2100" b="1"/>
            </a:lvl3pPr>
            <a:lvl4pPr marL="1573633" indent="0">
              <a:buNone/>
              <a:defRPr sz="1800" b="1"/>
            </a:lvl4pPr>
            <a:lvl5pPr marL="2098177" indent="0">
              <a:buNone/>
              <a:defRPr sz="1800" b="1"/>
            </a:lvl5pPr>
            <a:lvl6pPr marL="2622723" indent="0">
              <a:buNone/>
              <a:defRPr sz="1800" b="1"/>
            </a:lvl6pPr>
            <a:lvl7pPr marL="3147267" indent="0">
              <a:buNone/>
              <a:defRPr sz="1800" b="1"/>
            </a:lvl7pPr>
            <a:lvl8pPr marL="3671811" indent="0">
              <a:buNone/>
              <a:defRPr sz="1800" b="1"/>
            </a:lvl8pPr>
            <a:lvl9pPr marL="4196356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432103" y="2397901"/>
            <a:ext cx="4726631" cy="4356478"/>
          </a:xfrm>
        </p:spPr>
        <p:txBody>
          <a:bodyPr/>
          <a:lstStyle>
            <a:lvl1pPr>
              <a:defRPr sz="29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28090-3590-425B-B937-83E2C087D67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13BBC6-8F87-4E22-A1E8-5A2AA8514BA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207317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A6A5C4-3067-40AF-B787-C30E556130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F99AEC-6E8E-48F1-B93E-31E9D8F7F0E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604391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EDCD6-8BAE-43E7-88C8-982AC480164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00D4CC-84E3-471A-888E-A0E0319FF3D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70264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707" y="4858823"/>
            <a:ext cx="9089390" cy="1501751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707" y="3204786"/>
            <a:ext cx="9089390" cy="165402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408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81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722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963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204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444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685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926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DCECA-5794-4918-B345-A28D70D5D868}" type="datetimeFigureOut">
              <a:rPr lang="ru-RU" smtClean="0"/>
              <a:pPr/>
              <a:t>26.09.2018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316A-714F-49B4-B445-58B057322F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0819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4" y="301050"/>
            <a:ext cx="3518055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80825" y="301051"/>
            <a:ext cx="5977908" cy="645332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9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674" y="1582265"/>
            <a:ext cx="3518055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24544" indent="0">
              <a:buNone/>
              <a:defRPr sz="1400"/>
            </a:lvl2pPr>
            <a:lvl3pPr marL="1049089" indent="0">
              <a:buNone/>
              <a:defRPr sz="1100"/>
            </a:lvl3pPr>
            <a:lvl4pPr marL="1573633" indent="0">
              <a:buNone/>
              <a:defRPr sz="1000"/>
            </a:lvl4pPr>
            <a:lvl5pPr marL="2098177" indent="0">
              <a:buNone/>
              <a:defRPr sz="1000"/>
            </a:lvl5pPr>
            <a:lvl6pPr marL="2622723" indent="0">
              <a:buNone/>
              <a:defRPr sz="1000"/>
            </a:lvl6pPr>
            <a:lvl7pPr marL="3147267" indent="0">
              <a:buNone/>
              <a:defRPr sz="1000"/>
            </a:lvl7pPr>
            <a:lvl8pPr marL="3671811" indent="0">
              <a:buNone/>
              <a:defRPr sz="1000"/>
            </a:lvl8pPr>
            <a:lvl9pPr marL="4196356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DF563-8D26-4A41-BC13-C0313EE7579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574FC4-AC61-4460-AE18-3E6F6BE9B97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731194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981" y="5292888"/>
            <a:ext cx="6416040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95981" y="675613"/>
            <a:ext cx="6416040" cy="4536758"/>
          </a:xfrm>
        </p:spPr>
        <p:txBody>
          <a:bodyPr rtlCol="0">
            <a:normAutofit/>
          </a:bodyPr>
          <a:lstStyle>
            <a:lvl1pPr marL="0" indent="0">
              <a:buNone/>
              <a:defRPr sz="3700"/>
            </a:lvl1pPr>
            <a:lvl2pPr marL="524544" indent="0">
              <a:buNone/>
              <a:defRPr sz="3200"/>
            </a:lvl2pPr>
            <a:lvl3pPr marL="1049089" indent="0">
              <a:buNone/>
              <a:defRPr sz="2900"/>
            </a:lvl3pPr>
            <a:lvl4pPr marL="1573633" indent="0">
              <a:buNone/>
              <a:defRPr sz="2300"/>
            </a:lvl4pPr>
            <a:lvl5pPr marL="2098177" indent="0">
              <a:buNone/>
              <a:defRPr sz="2300"/>
            </a:lvl5pPr>
            <a:lvl6pPr marL="2622723" indent="0">
              <a:buNone/>
              <a:defRPr sz="2300"/>
            </a:lvl6pPr>
            <a:lvl7pPr marL="3147267" indent="0">
              <a:buNone/>
              <a:defRPr sz="2300"/>
            </a:lvl7pPr>
            <a:lvl8pPr marL="3671811" indent="0">
              <a:buNone/>
              <a:defRPr sz="2300"/>
            </a:lvl8pPr>
            <a:lvl9pPr marL="4196356" indent="0">
              <a:buNone/>
              <a:defRPr sz="23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95981" y="5917739"/>
            <a:ext cx="6416040" cy="887398"/>
          </a:xfrm>
        </p:spPr>
        <p:txBody>
          <a:bodyPr/>
          <a:lstStyle>
            <a:lvl1pPr marL="0" indent="0">
              <a:buNone/>
              <a:defRPr sz="1600"/>
            </a:lvl1pPr>
            <a:lvl2pPr marL="524544" indent="0">
              <a:buNone/>
              <a:defRPr sz="1400"/>
            </a:lvl2pPr>
            <a:lvl3pPr marL="1049089" indent="0">
              <a:buNone/>
              <a:defRPr sz="1100"/>
            </a:lvl3pPr>
            <a:lvl4pPr marL="1573633" indent="0">
              <a:buNone/>
              <a:defRPr sz="1000"/>
            </a:lvl4pPr>
            <a:lvl5pPr marL="2098177" indent="0">
              <a:buNone/>
              <a:defRPr sz="1000"/>
            </a:lvl5pPr>
            <a:lvl6pPr marL="2622723" indent="0">
              <a:buNone/>
              <a:defRPr sz="1000"/>
            </a:lvl6pPr>
            <a:lvl7pPr marL="3147267" indent="0">
              <a:buNone/>
              <a:defRPr sz="1000"/>
            </a:lvl7pPr>
            <a:lvl8pPr marL="3671811" indent="0">
              <a:buNone/>
              <a:defRPr sz="1000"/>
            </a:lvl8pPr>
            <a:lvl9pPr marL="4196356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3A393-EC4A-4FE2-9A75-76391010A95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AC4863-A5BE-4BD9-9D88-E5730F48E7B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16520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42E0C4-B6ED-4A9F-968D-227D5C00909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CFE702-6F75-4562-BBFC-E39D1AD8F74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15083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52715" y="302803"/>
            <a:ext cx="2406015" cy="64515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4672" y="302803"/>
            <a:ext cx="7039822" cy="64515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C5E49-C7B7-4629-8858-3324D3BCCB0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65851A-D9FF-4A08-823A-A3D8F8967E3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431083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2007" y="2348897"/>
            <a:ext cx="9089390" cy="162077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4011" y="4284720"/>
            <a:ext cx="7485380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46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92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739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98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231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47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724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97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938D68-A2E5-47AD-B0B6-18E0C8268FF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F4CC7A-2026-47CF-995E-4425071EAB1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429208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3069ED-582C-4DDE-851F-E2713DCB016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C342E1-86B9-47CD-BF32-D22086D9627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485769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707" y="4858816"/>
            <a:ext cx="9089390" cy="1501751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707" y="3204786"/>
            <a:ext cx="9089390" cy="165402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463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927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739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985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231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478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724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970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4976F-E470-45F9-BF13-87A4A7BA66C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9D726D-25A8-4847-8EEB-47447273688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99409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4672" y="1764295"/>
            <a:ext cx="4722918" cy="499008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35811" y="1764295"/>
            <a:ext cx="4722918" cy="499008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E383B4-1462-4E13-86F0-88AF900A3DB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68EDFC-BFD1-4F2E-9C60-6D280A982E6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162415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1692535"/>
            <a:ext cx="4724776" cy="705367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24637" indent="0">
              <a:buNone/>
              <a:defRPr sz="2300" b="1"/>
            </a:lvl2pPr>
            <a:lvl3pPr marL="1049274" indent="0">
              <a:buNone/>
              <a:defRPr sz="2100" b="1"/>
            </a:lvl3pPr>
            <a:lvl4pPr marL="1573911" indent="0">
              <a:buNone/>
              <a:defRPr sz="1800" b="1"/>
            </a:lvl4pPr>
            <a:lvl5pPr marL="2098548" indent="0">
              <a:buNone/>
              <a:defRPr sz="1800" b="1"/>
            </a:lvl5pPr>
            <a:lvl6pPr marL="2623185" indent="0">
              <a:buNone/>
              <a:defRPr sz="1800" b="1"/>
            </a:lvl6pPr>
            <a:lvl7pPr marL="3147822" indent="0">
              <a:buNone/>
              <a:defRPr sz="1800" b="1"/>
            </a:lvl7pPr>
            <a:lvl8pPr marL="3672459" indent="0">
              <a:buNone/>
              <a:defRPr sz="1800" b="1"/>
            </a:lvl8pPr>
            <a:lvl9pPr marL="4197096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4670" y="2397901"/>
            <a:ext cx="4724776" cy="435647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32102" y="1692535"/>
            <a:ext cx="4726631" cy="705367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24637" indent="0">
              <a:buNone/>
              <a:defRPr sz="2300" b="1"/>
            </a:lvl2pPr>
            <a:lvl3pPr marL="1049274" indent="0">
              <a:buNone/>
              <a:defRPr sz="2100" b="1"/>
            </a:lvl3pPr>
            <a:lvl4pPr marL="1573911" indent="0">
              <a:buNone/>
              <a:defRPr sz="1800" b="1"/>
            </a:lvl4pPr>
            <a:lvl5pPr marL="2098548" indent="0">
              <a:buNone/>
              <a:defRPr sz="1800" b="1"/>
            </a:lvl5pPr>
            <a:lvl6pPr marL="2623185" indent="0">
              <a:buNone/>
              <a:defRPr sz="1800" b="1"/>
            </a:lvl6pPr>
            <a:lvl7pPr marL="3147822" indent="0">
              <a:buNone/>
              <a:defRPr sz="1800" b="1"/>
            </a:lvl7pPr>
            <a:lvl8pPr marL="3672459" indent="0">
              <a:buNone/>
              <a:defRPr sz="1800" b="1"/>
            </a:lvl8pPr>
            <a:lvl9pPr marL="4197096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432102" y="2397901"/>
            <a:ext cx="4726631" cy="435647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E95F2-2430-42F3-99A6-78D5FDEA195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F4DD92-6947-4310-8243-6953C8904AC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011887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63A11-C521-4A07-9F3D-76E91342885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D5DF9C-B9F2-4971-93FE-32E0CFFF8FA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36525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4673" y="1764295"/>
            <a:ext cx="4722918" cy="4990084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35811" y="1764295"/>
            <a:ext cx="4722918" cy="4990084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DCECA-5794-4918-B345-A28D70D5D868}" type="datetimeFigureOut">
              <a:rPr lang="ru-RU" smtClean="0"/>
              <a:pPr/>
              <a:t>26.09.2018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316A-714F-49B4-B445-58B057322F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9328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66486-ACC5-492F-B366-62A066BD937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D6A291-C60E-44F5-8D99-BACF42FC549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912660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3" y="301050"/>
            <a:ext cx="3518055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80825" y="301051"/>
            <a:ext cx="5977908" cy="645332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673" y="1582265"/>
            <a:ext cx="3518055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24637" indent="0">
              <a:buNone/>
              <a:defRPr sz="1400"/>
            </a:lvl2pPr>
            <a:lvl3pPr marL="1049274" indent="0">
              <a:buNone/>
              <a:defRPr sz="1100"/>
            </a:lvl3pPr>
            <a:lvl4pPr marL="1573911" indent="0">
              <a:buNone/>
              <a:defRPr sz="1000"/>
            </a:lvl4pPr>
            <a:lvl5pPr marL="2098548" indent="0">
              <a:buNone/>
              <a:defRPr sz="1000"/>
            </a:lvl5pPr>
            <a:lvl6pPr marL="2623185" indent="0">
              <a:buNone/>
              <a:defRPr sz="1000"/>
            </a:lvl6pPr>
            <a:lvl7pPr marL="3147822" indent="0">
              <a:buNone/>
              <a:defRPr sz="1000"/>
            </a:lvl7pPr>
            <a:lvl8pPr marL="3672459" indent="0">
              <a:buNone/>
              <a:defRPr sz="1000"/>
            </a:lvl8pPr>
            <a:lvl9pPr marL="4197096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822C7-E257-42CA-B566-DC7EA9C85F4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1F4A67-C56B-48DA-ABCC-A204145AF39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262693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981" y="5292888"/>
            <a:ext cx="6416040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95981" y="675613"/>
            <a:ext cx="6416040" cy="4536758"/>
          </a:xfrm>
        </p:spPr>
        <p:txBody>
          <a:bodyPr rtlCol="0">
            <a:normAutofit/>
          </a:bodyPr>
          <a:lstStyle>
            <a:lvl1pPr marL="0" indent="0">
              <a:buNone/>
              <a:defRPr sz="3700"/>
            </a:lvl1pPr>
            <a:lvl2pPr marL="524637" indent="0">
              <a:buNone/>
              <a:defRPr sz="3200"/>
            </a:lvl2pPr>
            <a:lvl3pPr marL="1049274" indent="0">
              <a:buNone/>
              <a:defRPr sz="2800"/>
            </a:lvl3pPr>
            <a:lvl4pPr marL="1573911" indent="0">
              <a:buNone/>
              <a:defRPr sz="2300"/>
            </a:lvl4pPr>
            <a:lvl5pPr marL="2098548" indent="0">
              <a:buNone/>
              <a:defRPr sz="2300"/>
            </a:lvl5pPr>
            <a:lvl6pPr marL="2623185" indent="0">
              <a:buNone/>
              <a:defRPr sz="2300"/>
            </a:lvl6pPr>
            <a:lvl7pPr marL="3147822" indent="0">
              <a:buNone/>
              <a:defRPr sz="2300"/>
            </a:lvl7pPr>
            <a:lvl8pPr marL="3672459" indent="0">
              <a:buNone/>
              <a:defRPr sz="2300"/>
            </a:lvl8pPr>
            <a:lvl9pPr marL="4197096" indent="0">
              <a:buNone/>
              <a:defRPr sz="23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95981" y="5917739"/>
            <a:ext cx="6416040" cy="887398"/>
          </a:xfrm>
        </p:spPr>
        <p:txBody>
          <a:bodyPr/>
          <a:lstStyle>
            <a:lvl1pPr marL="0" indent="0">
              <a:buNone/>
              <a:defRPr sz="1600"/>
            </a:lvl1pPr>
            <a:lvl2pPr marL="524637" indent="0">
              <a:buNone/>
              <a:defRPr sz="1400"/>
            </a:lvl2pPr>
            <a:lvl3pPr marL="1049274" indent="0">
              <a:buNone/>
              <a:defRPr sz="1100"/>
            </a:lvl3pPr>
            <a:lvl4pPr marL="1573911" indent="0">
              <a:buNone/>
              <a:defRPr sz="1000"/>
            </a:lvl4pPr>
            <a:lvl5pPr marL="2098548" indent="0">
              <a:buNone/>
              <a:defRPr sz="1000"/>
            </a:lvl5pPr>
            <a:lvl6pPr marL="2623185" indent="0">
              <a:buNone/>
              <a:defRPr sz="1000"/>
            </a:lvl6pPr>
            <a:lvl7pPr marL="3147822" indent="0">
              <a:buNone/>
              <a:defRPr sz="1000"/>
            </a:lvl7pPr>
            <a:lvl8pPr marL="3672459" indent="0">
              <a:buNone/>
              <a:defRPr sz="1000"/>
            </a:lvl8pPr>
            <a:lvl9pPr marL="4197096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AF600-7302-4581-869B-E2610C28617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789629-E82C-4362-9AF9-876AFF6BB57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649527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CDA29-C866-4A36-ABD6-642D810FB27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14D1E1-C6DA-415A-B1DB-7DD60262274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979789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52715" y="302802"/>
            <a:ext cx="2406015" cy="64515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4672" y="302802"/>
            <a:ext cx="7039822" cy="64515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24958-AFBC-49B9-81D9-9A553D8270C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8748E1-D3F9-4F22-B815-FB03903CF73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95900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6" y="1692540"/>
            <a:ext cx="4724777" cy="705367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24082" indent="0">
              <a:buNone/>
              <a:defRPr sz="2300" b="1"/>
            </a:lvl2pPr>
            <a:lvl3pPr marL="1048164" indent="0">
              <a:buNone/>
              <a:defRPr sz="2100" b="1"/>
            </a:lvl3pPr>
            <a:lvl4pPr marL="1572245" indent="0">
              <a:buNone/>
              <a:defRPr sz="1800" b="1"/>
            </a:lvl4pPr>
            <a:lvl5pPr marL="2096327" indent="0">
              <a:buNone/>
              <a:defRPr sz="1800" b="1"/>
            </a:lvl5pPr>
            <a:lvl6pPr marL="2620413" indent="0">
              <a:buNone/>
              <a:defRPr sz="1800" b="1"/>
            </a:lvl6pPr>
            <a:lvl7pPr marL="3144492" indent="0">
              <a:buNone/>
              <a:defRPr sz="1800" b="1"/>
            </a:lvl7pPr>
            <a:lvl8pPr marL="3668571" indent="0">
              <a:buNone/>
              <a:defRPr sz="1800" b="1"/>
            </a:lvl8pPr>
            <a:lvl9pPr marL="4192655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4676" y="2397901"/>
            <a:ext cx="4724777" cy="4356478"/>
          </a:xfrm>
        </p:spPr>
        <p:txBody>
          <a:bodyPr/>
          <a:lstStyle>
            <a:lvl1pPr>
              <a:defRPr sz="29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32109" y="1692540"/>
            <a:ext cx="4726631" cy="705367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24082" indent="0">
              <a:buNone/>
              <a:defRPr sz="2300" b="1"/>
            </a:lvl2pPr>
            <a:lvl3pPr marL="1048164" indent="0">
              <a:buNone/>
              <a:defRPr sz="2100" b="1"/>
            </a:lvl3pPr>
            <a:lvl4pPr marL="1572245" indent="0">
              <a:buNone/>
              <a:defRPr sz="1800" b="1"/>
            </a:lvl4pPr>
            <a:lvl5pPr marL="2096327" indent="0">
              <a:buNone/>
              <a:defRPr sz="1800" b="1"/>
            </a:lvl5pPr>
            <a:lvl6pPr marL="2620413" indent="0">
              <a:buNone/>
              <a:defRPr sz="1800" b="1"/>
            </a:lvl6pPr>
            <a:lvl7pPr marL="3144492" indent="0">
              <a:buNone/>
              <a:defRPr sz="1800" b="1"/>
            </a:lvl7pPr>
            <a:lvl8pPr marL="3668571" indent="0">
              <a:buNone/>
              <a:defRPr sz="1800" b="1"/>
            </a:lvl8pPr>
            <a:lvl9pPr marL="4192655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432109" y="2397901"/>
            <a:ext cx="4726631" cy="4356478"/>
          </a:xfrm>
        </p:spPr>
        <p:txBody>
          <a:bodyPr/>
          <a:lstStyle>
            <a:lvl1pPr>
              <a:defRPr sz="29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DCECA-5794-4918-B345-A28D70D5D868}" type="datetimeFigureOut">
              <a:rPr lang="ru-RU" smtClean="0"/>
              <a:pPr/>
              <a:t>26.09.2018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316A-714F-49B4-B445-58B057322F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684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DCECA-5794-4918-B345-A28D70D5D868}" type="datetimeFigureOut">
              <a:rPr lang="ru-RU" smtClean="0"/>
              <a:pPr/>
              <a:t>26.09.2018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316A-714F-49B4-B445-58B057322F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825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DCECA-5794-4918-B345-A28D70D5D868}" type="datetimeFigureOut">
              <a:rPr lang="ru-RU" smtClean="0"/>
              <a:pPr/>
              <a:t>26.09.2018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316A-714F-49B4-B445-58B057322F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781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80" y="301050"/>
            <a:ext cx="3518055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80825" y="301051"/>
            <a:ext cx="5977908" cy="645332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9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680" y="1582265"/>
            <a:ext cx="3518055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24082" indent="0">
              <a:buNone/>
              <a:defRPr sz="1400"/>
            </a:lvl2pPr>
            <a:lvl3pPr marL="1048164" indent="0">
              <a:buNone/>
              <a:defRPr sz="1100"/>
            </a:lvl3pPr>
            <a:lvl4pPr marL="1572245" indent="0">
              <a:buNone/>
              <a:defRPr sz="1000"/>
            </a:lvl4pPr>
            <a:lvl5pPr marL="2096327" indent="0">
              <a:buNone/>
              <a:defRPr sz="1000"/>
            </a:lvl5pPr>
            <a:lvl6pPr marL="2620413" indent="0">
              <a:buNone/>
              <a:defRPr sz="1000"/>
            </a:lvl6pPr>
            <a:lvl7pPr marL="3144492" indent="0">
              <a:buNone/>
              <a:defRPr sz="1000"/>
            </a:lvl7pPr>
            <a:lvl8pPr marL="3668571" indent="0">
              <a:buNone/>
              <a:defRPr sz="1000"/>
            </a:lvl8pPr>
            <a:lvl9pPr marL="419265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DCECA-5794-4918-B345-A28D70D5D868}" type="datetimeFigureOut">
              <a:rPr lang="ru-RU" smtClean="0"/>
              <a:pPr/>
              <a:t>26.09.2018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316A-714F-49B4-B445-58B057322F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592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981" y="5292888"/>
            <a:ext cx="6416040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95981" y="675613"/>
            <a:ext cx="6416040" cy="4536758"/>
          </a:xfrm>
        </p:spPr>
        <p:txBody>
          <a:bodyPr/>
          <a:lstStyle>
            <a:lvl1pPr marL="0" indent="0">
              <a:buNone/>
              <a:defRPr sz="3700"/>
            </a:lvl1pPr>
            <a:lvl2pPr marL="524082" indent="0">
              <a:buNone/>
              <a:defRPr sz="3200"/>
            </a:lvl2pPr>
            <a:lvl3pPr marL="1048164" indent="0">
              <a:buNone/>
              <a:defRPr sz="2900"/>
            </a:lvl3pPr>
            <a:lvl4pPr marL="1572245" indent="0">
              <a:buNone/>
              <a:defRPr sz="2300"/>
            </a:lvl4pPr>
            <a:lvl5pPr marL="2096327" indent="0">
              <a:buNone/>
              <a:defRPr sz="2300"/>
            </a:lvl5pPr>
            <a:lvl6pPr marL="2620413" indent="0">
              <a:buNone/>
              <a:defRPr sz="2300"/>
            </a:lvl6pPr>
            <a:lvl7pPr marL="3144492" indent="0">
              <a:buNone/>
              <a:defRPr sz="2300"/>
            </a:lvl7pPr>
            <a:lvl8pPr marL="3668571" indent="0">
              <a:buNone/>
              <a:defRPr sz="2300"/>
            </a:lvl8pPr>
            <a:lvl9pPr marL="4192655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95981" y="5917739"/>
            <a:ext cx="6416040" cy="887398"/>
          </a:xfrm>
        </p:spPr>
        <p:txBody>
          <a:bodyPr/>
          <a:lstStyle>
            <a:lvl1pPr marL="0" indent="0">
              <a:buNone/>
              <a:defRPr sz="1600"/>
            </a:lvl1pPr>
            <a:lvl2pPr marL="524082" indent="0">
              <a:buNone/>
              <a:defRPr sz="1400"/>
            </a:lvl2pPr>
            <a:lvl3pPr marL="1048164" indent="0">
              <a:buNone/>
              <a:defRPr sz="1100"/>
            </a:lvl3pPr>
            <a:lvl4pPr marL="1572245" indent="0">
              <a:buNone/>
              <a:defRPr sz="1000"/>
            </a:lvl4pPr>
            <a:lvl5pPr marL="2096327" indent="0">
              <a:buNone/>
              <a:defRPr sz="1000"/>
            </a:lvl5pPr>
            <a:lvl6pPr marL="2620413" indent="0">
              <a:buNone/>
              <a:defRPr sz="1000"/>
            </a:lvl6pPr>
            <a:lvl7pPr marL="3144492" indent="0">
              <a:buNone/>
              <a:defRPr sz="1000"/>
            </a:lvl7pPr>
            <a:lvl8pPr marL="3668571" indent="0">
              <a:buNone/>
              <a:defRPr sz="1000"/>
            </a:lvl8pPr>
            <a:lvl9pPr marL="419265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DCECA-5794-4918-B345-A28D70D5D868}" type="datetimeFigureOut">
              <a:rPr lang="ru-RU" smtClean="0"/>
              <a:pPr/>
              <a:t>26.09.2018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316A-714F-49B4-B445-58B057322F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235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4" y="302805"/>
            <a:ext cx="9624060" cy="1260211"/>
          </a:xfrm>
          <a:prstGeom prst="rect">
            <a:avLst/>
          </a:prstGeom>
        </p:spPr>
        <p:txBody>
          <a:bodyPr vert="horz" lIns="104818" tIns="52409" rIns="104818" bIns="52409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4" y="1764295"/>
            <a:ext cx="9624060" cy="4990084"/>
          </a:xfrm>
          <a:prstGeom prst="rect">
            <a:avLst/>
          </a:prstGeom>
        </p:spPr>
        <p:txBody>
          <a:bodyPr vert="horz" lIns="104818" tIns="52409" rIns="104818" bIns="52409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34671" y="7008181"/>
            <a:ext cx="2495127" cy="402567"/>
          </a:xfrm>
          <a:prstGeom prst="rect">
            <a:avLst/>
          </a:prstGeom>
        </p:spPr>
        <p:txBody>
          <a:bodyPr vert="horz" lIns="104818" tIns="52409" rIns="104818" bIns="52409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1DCECA-5794-4918-B345-A28D70D5D868}" type="datetimeFigureOut">
              <a:rPr lang="ru-RU" smtClean="0"/>
              <a:pPr/>
              <a:t>26.09.2018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53585" y="7008181"/>
            <a:ext cx="3386245" cy="402567"/>
          </a:xfrm>
          <a:prstGeom prst="rect">
            <a:avLst/>
          </a:prstGeom>
        </p:spPr>
        <p:txBody>
          <a:bodyPr vert="horz" lIns="104818" tIns="52409" rIns="104818" bIns="52409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63609" y="7008181"/>
            <a:ext cx="2495127" cy="402567"/>
          </a:xfrm>
          <a:prstGeom prst="rect">
            <a:avLst/>
          </a:prstGeom>
        </p:spPr>
        <p:txBody>
          <a:bodyPr vert="horz" lIns="104818" tIns="52409" rIns="104818" bIns="52409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4316A-714F-49B4-B445-58B057322F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584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48164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3060" indent="-393060" algn="l" defTabSz="1048164" rtl="0" eaLnBrk="1" latinLnBrk="0" hangingPunct="1">
        <a:spcBef>
          <a:spcPct val="20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51634" indent="-327553" algn="l" defTabSz="1048164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10205" indent="-262040" algn="l" defTabSz="1048164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834288" indent="-262040" algn="l" defTabSz="1048164" rtl="0" eaLnBrk="1" latinLnBrk="0" hangingPunct="1">
        <a:spcBef>
          <a:spcPct val="20000"/>
        </a:spcBef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58369" indent="-262040" algn="l" defTabSz="1048164" rtl="0" eaLnBrk="1" latinLnBrk="0" hangingPunct="1">
        <a:spcBef>
          <a:spcPct val="20000"/>
        </a:spcBef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82451" indent="-262040" algn="l" defTabSz="1048164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06533" indent="-262040" algn="l" defTabSz="1048164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30614" indent="-262040" algn="l" defTabSz="1048164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54697" indent="-262040" algn="l" defTabSz="1048164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816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4082" algn="l" defTabSz="104816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8164" algn="l" defTabSz="104816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72245" algn="l" defTabSz="104816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96327" algn="l" defTabSz="104816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20413" algn="l" defTabSz="104816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44492" algn="l" defTabSz="104816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68571" algn="l" defTabSz="104816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92655" algn="l" defTabSz="104816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4" y="302805"/>
            <a:ext cx="9624060" cy="1260211"/>
          </a:xfrm>
          <a:prstGeom prst="rect">
            <a:avLst/>
          </a:prstGeom>
        </p:spPr>
        <p:txBody>
          <a:bodyPr vert="horz" lIns="104800" tIns="52399" rIns="104800" bIns="52399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4" y="1764295"/>
            <a:ext cx="9624060" cy="4990084"/>
          </a:xfrm>
          <a:prstGeom prst="rect">
            <a:avLst/>
          </a:prstGeom>
        </p:spPr>
        <p:txBody>
          <a:bodyPr vert="horz" lIns="104800" tIns="52399" rIns="104800" bIns="52399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34671" y="7008182"/>
            <a:ext cx="2495127" cy="402567"/>
          </a:xfrm>
          <a:prstGeom prst="rect">
            <a:avLst/>
          </a:prstGeom>
        </p:spPr>
        <p:txBody>
          <a:bodyPr vert="horz" lIns="104800" tIns="52399" rIns="104800" bIns="52399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47979"/>
            <a:fld id="{271DCECA-5794-4918-B345-A28D70D5D86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47979"/>
              <a:t>26.09.2018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53586" y="7008182"/>
            <a:ext cx="3386245" cy="402567"/>
          </a:xfrm>
          <a:prstGeom prst="rect">
            <a:avLst/>
          </a:prstGeom>
        </p:spPr>
        <p:txBody>
          <a:bodyPr vert="horz" lIns="104800" tIns="52399" rIns="104800" bIns="52399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4797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63609" y="7008182"/>
            <a:ext cx="2495127" cy="402567"/>
          </a:xfrm>
          <a:prstGeom prst="rect">
            <a:avLst/>
          </a:prstGeom>
        </p:spPr>
        <p:txBody>
          <a:bodyPr vert="horz" lIns="104800" tIns="52399" rIns="104800" bIns="52399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47979"/>
            <a:fld id="{0774316A-714F-49B4-B445-58B057322F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4797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212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047979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2991" indent="-392991" algn="l" defTabSz="1047979" rtl="0" eaLnBrk="1" latinLnBrk="0" hangingPunct="1">
        <a:spcBef>
          <a:spcPct val="20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51483" indent="-327495" algn="l" defTabSz="1047979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9974" indent="-261994" algn="l" defTabSz="1047979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833964" indent="-261994" algn="l" defTabSz="1047979" rtl="0" eaLnBrk="1" latinLnBrk="0" hangingPunct="1">
        <a:spcBef>
          <a:spcPct val="20000"/>
        </a:spcBef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57952" indent="-261994" algn="l" defTabSz="1047979" rtl="0" eaLnBrk="1" latinLnBrk="0" hangingPunct="1">
        <a:spcBef>
          <a:spcPct val="20000"/>
        </a:spcBef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81942" indent="-261994" algn="l" defTabSz="104797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05932" indent="-261994" algn="l" defTabSz="104797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29920" indent="-261994" algn="l" defTabSz="104797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53911" indent="-261994" algn="l" defTabSz="104797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797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3990" algn="l" defTabSz="104797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7979" algn="l" defTabSz="104797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71968" algn="l" defTabSz="104797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95958" algn="l" defTabSz="104797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19951" algn="l" defTabSz="104797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43937" algn="l" defTabSz="104797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67923" algn="l" defTabSz="104797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91915" algn="l" defTabSz="104797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534988" y="303213"/>
            <a:ext cx="962342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09" tIns="52455" rIns="104909" bIns="5245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534988" y="1763713"/>
            <a:ext cx="9623425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09" tIns="52455" rIns="104909" bIns="5245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34988" y="7008813"/>
            <a:ext cx="2495550" cy="401637"/>
          </a:xfrm>
          <a:prstGeom prst="rect">
            <a:avLst/>
          </a:prstGeom>
        </p:spPr>
        <p:txBody>
          <a:bodyPr vert="horz" lIns="104909" tIns="52455" rIns="104909" bIns="52455" rtlCol="0" anchor="ctr"/>
          <a:lstStyle>
            <a:lvl1pPr algn="l" defTabSz="1049089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2C7D8E4-E7E7-4F74-A681-C2369E68E81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52838" y="7008813"/>
            <a:ext cx="3387725" cy="401637"/>
          </a:xfrm>
          <a:prstGeom prst="rect">
            <a:avLst/>
          </a:prstGeom>
        </p:spPr>
        <p:txBody>
          <a:bodyPr vert="horz" lIns="104909" tIns="52455" rIns="104909" bIns="52455" rtlCol="0" anchor="ctr"/>
          <a:lstStyle>
            <a:lvl1pPr algn="ctr" defTabSz="1049089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62863" y="7008813"/>
            <a:ext cx="2495550" cy="401637"/>
          </a:xfrm>
          <a:prstGeom prst="rect">
            <a:avLst/>
          </a:prstGeom>
        </p:spPr>
        <p:txBody>
          <a:bodyPr vert="horz" wrap="square" lIns="104909" tIns="52455" rIns="104909" bIns="52455" numCol="1" anchor="ctr" anchorCtr="0" compatLnSpc="1">
            <a:prstTxWarp prst="textNoShape">
              <a:avLst/>
            </a:prstTxWarp>
          </a:bodyPr>
          <a:lstStyle>
            <a:lvl1pPr algn="r" defTabSz="1047750" eaLnBrk="1" hangingPunct="1">
              <a:defRPr sz="14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353F14-18BB-464A-A9C7-A9A017E2EF6F}" type="slidenum">
              <a:rPr lang="ru-RU" alt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897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046163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046163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2pPr>
      <a:lvl3pPr algn="ctr" defTabSz="1046163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3pPr>
      <a:lvl4pPr algn="ctr" defTabSz="1046163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4pPr>
      <a:lvl5pPr algn="ctr" defTabSz="1046163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5pPr>
      <a:lvl6pPr marL="457120" algn="ctr" defTabSz="1047565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6pPr>
      <a:lvl7pPr marL="914239" algn="ctr" defTabSz="1047565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7pPr>
      <a:lvl8pPr marL="1371358" algn="ctr" defTabSz="1047565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8pPr>
      <a:lvl9pPr marL="1828477" algn="ctr" defTabSz="1047565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9pPr>
    </p:titleStyle>
    <p:bodyStyle>
      <a:lvl1pPr marL="390525" indent="-390525" algn="l" defTabSz="104616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50900" indent="-325438" algn="l" defTabSz="104616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9688" indent="-260350" algn="l" defTabSz="104616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833563" indent="-260350" algn="l" defTabSz="104616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59025" indent="-260350" algn="l" defTabSz="104616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84995" indent="-262273" algn="l" defTabSz="104908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09540" indent="-262273" algn="l" defTabSz="104908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34084" indent="-262273" algn="l" defTabSz="104908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58628" indent="-262273" algn="l" defTabSz="104908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908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4544" algn="l" defTabSz="104908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9089" algn="l" defTabSz="104908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73633" algn="l" defTabSz="104908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98177" algn="l" defTabSz="104908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22723" algn="l" defTabSz="104908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47267" algn="l" defTabSz="104908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71811" algn="l" defTabSz="104908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96356" algn="l" defTabSz="104908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534988" y="303213"/>
            <a:ext cx="962342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27" tIns="52464" rIns="104927" bIns="5246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534988" y="1763713"/>
            <a:ext cx="9623425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27" tIns="52464" rIns="104927" bIns="5246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34988" y="7008813"/>
            <a:ext cx="2495550" cy="401637"/>
          </a:xfrm>
          <a:prstGeom prst="rect">
            <a:avLst/>
          </a:prstGeom>
        </p:spPr>
        <p:txBody>
          <a:bodyPr vert="horz" lIns="104927" tIns="52464" rIns="104927" bIns="52464" rtlCol="0" anchor="ctr"/>
          <a:lstStyle>
            <a:lvl1pPr algn="l" defTabSz="1049274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9C0AC3F-BEB6-4D89-BBFF-1E08AC116C1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52838" y="7008813"/>
            <a:ext cx="3387725" cy="401637"/>
          </a:xfrm>
          <a:prstGeom prst="rect">
            <a:avLst/>
          </a:prstGeom>
        </p:spPr>
        <p:txBody>
          <a:bodyPr vert="horz" lIns="104927" tIns="52464" rIns="104927" bIns="52464" rtlCol="0" anchor="ctr"/>
          <a:lstStyle>
            <a:lvl1pPr algn="ctr" defTabSz="1049274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62863" y="7008813"/>
            <a:ext cx="2495550" cy="401637"/>
          </a:xfrm>
          <a:prstGeom prst="rect">
            <a:avLst/>
          </a:prstGeom>
        </p:spPr>
        <p:txBody>
          <a:bodyPr vert="horz" wrap="square" lIns="104927" tIns="52464" rIns="104927" bIns="52464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898989"/>
                </a:solidFill>
              </a:defRPr>
            </a:lvl1pPr>
          </a:lstStyle>
          <a:p>
            <a:pPr defTabSz="1047750" fontAlgn="base">
              <a:spcBef>
                <a:spcPct val="0"/>
              </a:spcBef>
              <a:spcAft>
                <a:spcPct val="0"/>
              </a:spcAft>
            </a:pPr>
            <a:fld id="{DE096EBB-0125-44C4-9FBC-3D060E319512}" type="slidenum">
              <a:rPr lang="ru-RU" altLang="ru-RU">
                <a:cs typeface="Arial" charset="0"/>
              </a:rPr>
              <a:pPr defTabSz="104775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965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1047750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047750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2pPr>
      <a:lvl3pPr algn="ctr" defTabSz="1047750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3pPr>
      <a:lvl4pPr algn="ctr" defTabSz="1047750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4pPr>
      <a:lvl5pPr algn="ctr" defTabSz="1047750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5pPr>
      <a:lvl6pPr marL="457200" algn="ctr" defTabSz="1047750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6pPr>
      <a:lvl7pPr marL="914400" algn="ctr" defTabSz="1047750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7pPr>
      <a:lvl8pPr marL="1371600" algn="ctr" defTabSz="1047750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8pPr>
      <a:lvl9pPr marL="1828800" algn="ctr" defTabSz="1047750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9pPr>
    </p:titleStyle>
    <p:bodyStyle>
      <a:lvl1pPr marL="392113" indent="-392113" algn="l" defTabSz="104775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52488" indent="-327025" algn="l" defTabSz="104775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11275" indent="-261938" algn="l" defTabSz="104775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35150" indent="-261938" algn="l" defTabSz="104775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60613" indent="-261938" algn="l" defTabSz="104775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85504" indent="-262319" algn="l" defTabSz="10492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10141" indent="-262319" algn="l" defTabSz="10492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34778" indent="-262319" algn="l" defTabSz="10492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59415" indent="-262319" algn="l" defTabSz="10492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92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4637" algn="l" defTabSz="10492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9274" algn="l" defTabSz="10492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73911" algn="l" defTabSz="10492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98548" algn="l" defTabSz="10492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23185" algn="l" defTabSz="10492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47822" algn="l" defTabSz="10492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72459" algn="l" defTabSz="10492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97096" algn="l" defTabSz="10492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admin@viam.ru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microsoft.com/office/2007/relationships/hdphoto" Target="../media/hdphoto4.wdp"/><Relationship Id="rId3" Type="http://schemas.openxmlformats.org/officeDocument/2006/relationships/image" Target="../media/image58.png"/><Relationship Id="rId7" Type="http://schemas.openxmlformats.org/officeDocument/2006/relationships/image" Target="../media/image62.jpe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0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1.jpeg"/><Relationship Id="rId11" Type="http://schemas.openxmlformats.org/officeDocument/2006/relationships/image" Target="../media/image66.png"/><Relationship Id="rId5" Type="http://schemas.openxmlformats.org/officeDocument/2006/relationships/image" Target="../media/image60.jpeg"/><Relationship Id="rId15" Type="http://schemas.openxmlformats.org/officeDocument/2006/relationships/image" Target="../media/image69.jpe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jpeg"/><Relationship Id="rId1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0.png"/><Relationship Id="rId18" Type="http://schemas.microsoft.com/office/2007/relationships/hdphoto" Target="../media/hdphoto7.wdp"/><Relationship Id="rId3" Type="http://schemas.openxmlformats.org/officeDocument/2006/relationships/image" Target="../media/image71.png"/><Relationship Id="rId7" Type="http://schemas.openxmlformats.org/officeDocument/2006/relationships/image" Target="../media/image75.jpeg"/><Relationship Id="rId12" Type="http://schemas.openxmlformats.org/officeDocument/2006/relationships/image" Target="../media/image79.emf"/><Relationship Id="rId17" Type="http://schemas.openxmlformats.org/officeDocument/2006/relationships/image" Target="../media/image8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4.jpeg"/><Relationship Id="rId11" Type="http://schemas.microsoft.com/office/2007/relationships/hdphoto" Target="../media/hdphoto5.wdp"/><Relationship Id="rId5" Type="http://schemas.openxmlformats.org/officeDocument/2006/relationships/image" Target="../media/image73.jpeg"/><Relationship Id="rId15" Type="http://schemas.microsoft.com/office/2007/relationships/hdphoto" Target="../media/hdphoto6.wdp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jpeg"/><Relationship Id="rId14" Type="http://schemas.openxmlformats.org/officeDocument/2006/relationships/image" Target="../media/image8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diagramQuickStyle" Target="../diagrams/quickStyle1.xml"/><Relationship Id="rId18" Type="http://schemas.openxmlformats.org/officeDocument/2006/relationships/image" Target="../media/image95.jpeg"/><Relationship Id="rId3" Type="http://schemas.openxmlformats.org/officeDocument/2006/relationships/image" Target="../media/image85.jpeg"/><Relationship Id="rId21" Type="http://schemas.openxmlformats.org/officeDocument/2006/relationships/image" Target="../media/image98.jpeg"/><Relationship Id="rId7" Type="http://schemas.openxmlformats.org/officeDocument/2006/relationships/image" Target="../media/image89.png"/><Relationship Id="rId12" Type="http://schemas.openxmlformats.org/officeDocument/2006/relationships/diagramLayout" Target="../diagrams/layout1.xml"/><Relationship Id="rId17" Type="http://schemas.openxmlformats.org/officeDocument/2006/relationships/image" Target="../media/image94.png"/><Relationship Id="rId2" Type="http://schemas.openxmlformats.org/officeDocument/2006/relationships/image" Target="../media/image84.jpeg"/><Relationship Id="rId16" Type="http://schemas.openxmlformats.org/officeDocument/2006/relationships/image" Target="../media/image93.jpeg"/><Relationship Id="rId20" Type="http://schemas.openxmlformats.org/officeDocument/2006/relationships/image" Target="../media/image97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8.png"/><Relationship Id="rId11" Type="http://schemas.openxmlformats.org/officeDocument/2006/relationships/diagramData" Target="../diagrams/data1.xml"/><Relationship Id="rId24" Type="http://schemas.openxmlformats.org/officeDocument/2006/relationships/image" Target="../media/image100.png"/><Relationship Id="rId5" Type="http://schemas.openxmlformats.org/officeDocument/2006/relationships/image" Target="../media/image87.png"/><Relationship Id="rId15" Type="http://schemas.microsoft.com/office/2007/relationships/diagramDrawing" Target="../diagrams/drawing1.xml"/><Relationship Id="rId23" Type="http://schemas.openxmlformats.org/officeDocument/2006/relationships/image" Target="../media/image99.png"/><Relationship Id="rId10" Type="http://schemas.openxmlformats.org/officeDocument/2006/relationships/image" Target="../media/image92.png"/><Relationship Id="rId19" Type="http://schemas.openxmlformats.org/officeDocument/2006/relationships/image" Target="../media/image96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Relationship Id="rId14" Type="http://schemas.openxmlformats.org/officeDocument/2006/relationships/diagramColors" Target="../diagrams/colors1.xml"/><Relationship Id="rId22" Type="http://schemas.openxmlformats.org/officeDocument/2006/relationships/image" Target="../media/image73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106.png"/><Relationship Id="rId18" Type="http://schemas.openxmlformats.org/officeDocument/2006/relationships/image" Target="../media/image111.jpeg"/><Relationship Id="rId3" Type="http://schemas.openxmlformats.org/officeDocument/2006/relationships/diagramLayout" Target="../diagrams/layout2.xml"/><Relationship Id="rId21" Type="http://schemas.openxmlformats.org/officeDocument/2006/relationships/image" Target="../media/image114.png"/><Relationship Id="rId7" Type="http://schemas.openxmlformats.org/officeDocument/2006/relationships/image" Target="../media/image101.png"/><Relationship Id="rId12" Type="http://schemas.openxmlformats.org/officeDocument/2006/relationships/image" Target="../media/image105.jpeg"/><Relationship Id="rId17" Type="http://schemas.openxmlformats.org/officeDocument/2006/relationships/image" Target="../media/image110.jpeg"/><Relationship Id="rId2" Type="http://schemas.openxmlformats.org/officeDocument/2006/relationships/diagramData" Target="../diagrams/data2.xml"/><Relationship Id="rId16" Type="http://schemas.openxmlformats.org/officeDocument/2006/relationships/image" Target="../media/image109.jpeg"/><Relationship Id="rId20" Type="http://schemas.openxmlformats.org/officeDocument/2006/relationships/image" Target="../media/image113.png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2.xml"/><Relationship Id="rId11" Type="http://schemas.openxmlformats.org/officeDocument/2006/relationships/image" Target="../media/image104.jpeg"/><Relationship Id="rId5" Type="http://schemas.openxmlformats.org/officeDocument/2006/relationships/diagramColors" Target="../diagrams/colors2.xml"/><Relationship Id="rId15" Type="http://schemas.openxmlformats.org/officeDocument/2006/relationships/image" Target="../media/image108.jpeg"/><Relationship Id="rId10" Type="http://schemas.openxmlformats.org/officeDocument/2006/relationships/image" Target="../media/image103.png"/><Relationship Id="rId19" Type="http://schemas.openxmlformats.org/officeDocument/2006/relationships/image" Target="../media/image112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02.jpeg"/><Relationship Id="rId14" Type="http://schemas.openxmlformats.org/officeDocument/2006/relationships/image" Target="../media/image107.png"/><Relationship Id="rId22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5.png"/><Relationship Id="rId18" Type="http://schemas.openxmlformats.org/officeDocument/2006/relationships/image" Target="../media/image130.png"/><Relationship Id="rId26" Type="http://schemas.openxmlformats.org/officeDocument/2006/relationships/image" Target="../media/image138.jpeg"/><Relationship Id="rId39" Type="http://schemas.openxmlformats.org/officeDocument/2006/relationships/image" Target="../media/image70.jpeg"/><Relationship Id="rId3" Type="http://schemas.openxmlformats.org/officeDocument/2006/relationships/image" Target="../media/image115.png"/><Relationship Id="rId21" Type="http://schemas.openxmlformats.org/officeDocument/2006/relationships/image" Target="../media/image133.png"/><Relationship Id="rId34" Type="http://schemas.openxmlformats.org/officeDocument/2006/relationships/image" Target="../media/image143.png"/><Relationship Id="rId42" Type="http://schemas.openxmlformats.org/officeDocument/2006/relationships/image" Target="../media/image148.png"/><Relationship Id="rId47" Type="http://schemas.openxmlformats.org/officeDocument/2006/relationships/image" Target="../media/image60.jpeg"/><Relationship Id="rId7" Type="http://schemas.openxmlformats.org/officeDocument/2006/relationships/image" Target="../media/image119.jpeg"/><Relationship Id="rId12" Type="http://schemas.openxmlformats.org/officeDocument/2006/relationships/image" Target="../media/image124.png"/><Relationship Id="rId17" Type="http://schemas.openxmlformats.org/officeDocument/2006/relationships/image" Target="../media/image129.png"/><Relationship Id="rId25" Type="http://schemas.openxmlformats.org/officeDocument/2006/relationships/image" Target="../media/image137.png"/><Relationship Id="rId33" Type="http://schemas.openxmlformats.org/officeDocument/2006/relationships/image" Target="../media/image142.jpeg"/><Relationship Id="rId38" Type="http://schemas.openxmlformats.org/officeDocument/2006/relationships/image" Target="../media/image147.jpeg"/><Relationship Id="rId46" Type="http://schemas.openxmlformats.org/officeDocument/2006/relationships/image" Target="../media/image152.png"/><Relationship Id="rId2" Type="http://schemas.openxmlformats.org/officeDocument/2006/relationships/image" Target="../media/image58.png"/><Relationship Id="rId16" Type="http://schemas.openxmlformats.org/officeDocument/2006/relationships/image" Target="../media/image128.jpeg"/><Relationship Id="rId20" Type="http://schemas.openxmlformats.org/officeDocument/2006/relationships/image" Target="../media/image132.png"/><Relationship Id="rId29" Type="http://schemas.openxmlformats.org/officeDocument/2006/relationships/image" Target="../media/image141.jpeg"/><Relationship Id="rId41" Type="http://schemas.openxmlformats.org/officeDocument/2006/relationships/image" Target="../media/image63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8.png"/><Relationship Id="rId11" Type="http://schemas.openxmlformats.org/officeDocument/2006/relationships/image" Target="../media/image123.jpeg"/><Relationship Id="rId24" Type="http://schemas.openxmlformats.org/officeDocument/2006/relationships/image" Target="../media/image136.png"/><Relationship Id="rId32" Type="http://schemas.openxmlformats.org/officeDocument/2006/relationships/image" Target="../media/image102.jpeg"/><Relationship Id="rId37" Type="http://schemas.openxmlformats.org/officeDocument/2006/relationships/image" Target="../media/image146.jpeg"/><Relationship Id="rId40" Type="http://schemas.openxmlformats.org/officeDocument/2006/relationships/image" Target="../media/image59.png"/><Relationship Id="rId45" Type="http://schemas.openxmlformats.org/officeDocument/2006/relationships/image" Target="../media/image151.png"/><Relationship Id="rId5" Type="http://schemas.openxmlformats.org/officeDocument/2006/relationships/image" Target="../media/image117.png"/><Relationship Id="rId15" Type="http://schemas.openxmlformats.org/officeDocument/2006/relationships/image" Target="../media/image127.png"/><Relationship Id="rId23" Type="http://schemas.openxmlformats.org/officeDocument/2006/relationships/image" Target="../media/image135.jpeg"/><Relationship Id="rId28" Type="http://schemas.openxmlformats.org/officeDocument/2006/relationships/image" Target="../media/image140.png"/><Relationship Id="rId36" Type="http://schemas.openxmlformats.org/officeDocument/2006/relationships/image" Target="../media/image145.jpeg"/><Relationship Id="rId49" Type="http://schemas.openxmlformats.org/officeDocument/2006/relationships/image" Target="../media/image153.png"/><Relationship Id="rId10" Type="http://schemas.openxmlformats.org/officeDocument/2006/relationships/image" Target="../media/image122.jpeg"/><Relationship Id="rId19" Type="http://schemas.openxmlformats.org/officeDocument/2006/relationships/image" Target="../media/image131.png"/><Relationship Id="rId31" Type="http://schemas.openxmlformats.org/officeDocument/2006/relationships/image" Target="../media/image66.png"/><Relationship Id="rId44" Type="http://schemas.openxmlformats.org/officeDocument/2006/relationships/image" Target="../media/image150.jpeg"/><Relationship Id="rId4" Type="http://schemas.openxmlformats.org/officeDocument/2006/relationships/image" Target="../media/image116.png"/><Relationship Id="rId9" Type="http://schemas.openxmlformats.org/officeDocument/2006/relationships/image" Target="../media/image121.png"/><Relationship Id="rId14" Type="http://schemas.openxmlformats.org/officeDocument/2006/relationships/image" Target="../media/image126.png"/><Relationship Id="rId22" Type="http://schemas.openxmlformats.org/officeDocument/2006/relationships/image" Target="../media/image134.jpeg"/><Relationship Id="rId27" Type="http://schemas.openxmlformats.org/officeDocument/2006/relationships/image" Target="../media/image139.png"/><Relationship Id="rId30" Type="http://schemas.openxmlformats.org/officeDocument/2006/relationships/image" Target="../media/image65.png"/><Relationship Id="rId35" Type="http://schemas.openxmlformats.org/officeDocument/2006/relationships/image" Target="../media/image144.png"/><Relationship Id="rId43" Type="http://schemas.openxmlformats.org/officeDocument/2006/relationships/image" Target="../media/image149.png"/><Relationship Id="rId48" Type="http://schemas.openxmlformats.org/officeDocument/2006/relationships/image" Target="../media/image64.jpeg"/><Relationship Id="rId8" Type="http://schemas.openxmlformats.org/officeDocument/2006/relationships/image" Target="../media/image1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8.jpeg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jpeg"/><Relationship Id="rId3" Type="http://schemas.openxmlformats.org/officeDocument/2006/relationships/image" Target="../media/image160.jpeg"/><Relationship Id="rId7" Type="http://schemas.openxmlformats.org/officeDocument/2006/relationships/image" Target="../media/image164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63.tiff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Relationship Id="rId9" Type="http://schemas.openxmlformats.org/officeDocument/2006/relationships/image" Target="../media/image16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jpeg"/><Relationship Id="rId13" Type="http://schemas.openxmlformats.org/officeDocument/2006/relationships/image" Target="../media/image177.jpeg"/><Relationship Id="rId3" Type="http://schemas.openxmlformats.org/officeDocument/2006/relationships/image" Target="../media/image167.jpeg"/><Relationship Id="rId7" Type="http://schemas.openxmlformats.org/officeDocument/2006/relationships/image" Target="../media/image171.jpeg"/><Relationship Id="rId12" Type="http://schemas.openxmlformats.org/officeDocument/2006/relationships/image" Target="../media/image176.jpeg"/><Relationship Id="rId17" Type="http://schemas.openxmlformats.org/officeDocument/2006/relationships/image" Target="../media/image181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80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70.jpeg"/><Relationship Id="rId11" Type="http://schemas.openxmlformats.org/officeDocument/2006/relationships/image" Target="../media/image175.jpeg"/><Relationship Id="rId5" Type="http://schemas.openxmlformats.org/officeDocument/2006/relationships/image" Target="../media/image169.jpeg"/><Relationship Id="rId15" Type="http://schemas.openxmlformats.org/officeDocument/2006/relationships/image" Target="../media/image179.jpeg"/><Relationship Id="rId10" Type="http://schemas.openxmlformats.org/officeDocument/2006/relationships/image" Target="../media/image174.jpeg"/><Relationship Id="rId4" Type="http://schemas.openxmlformats.org/officeDocument/2006/relationships/image" Target="../media/image168.png"/><Relationship Id="rId9" Type="http://schemas.openxmlformats.org/officeDocument/2006/relationships/image" Target="../media/image173.jpeg"/><Relationship Id="rId14" Type="http://schemas.openxmlformats.org/officeDocument/2006/relationships/image" Target="../media/image17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jpeg"/><Relationship Id="rId3" Type="http://schemas.openxmlformats.org/officeDocument/2006/relationships/image" Target="../media/image183.jpeg"/><Relationship Id="rId7" Type="http://schemas.microsoft.com/office/2007/relationships/hdphoto" Target="../media/hdphoto10.wdp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6.png"/><Relationship Id="rId5" Type="http://schemas.openxmlformats.org/officeDocument/2006/relationships/image" Target="../media/image185.jpeg"/><Relationship Id="rId4" Type="http://schemas.openxmlformats.org/officeDocument/2006/relationships/image" Target="../media/image184.png"/><Relationship Id="rId9" Type="http://schemas.microsoft.com/office/2007/relationships/hdphoto" Target="../media/hdphoto11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13" Type="http://schemas.openxmlformats.org/officeDocument/2006/relationships/image" Target="../media/image22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21.wmf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25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image" Target="../media/image24.png"/><Relationship Id="rId10" Type="http://schemas.openxmlformats.org/officeDocument/2006/relationships/image" Target="../media/image20.wmf"/><Relationship Id="rId4" Type="http://schemas.openxmlformats.org/officeDocument/2006/relationships/image" Target="../media/image17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23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jpeg"/><Relationship Id="rId7" Type="http://schemas.openxmlformats.org/officeDocument/2006/relationships/image" Target="../media/image33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2.jpeg"/><Relationship Id="rId10" Type="http://schemas.openxmlformats.org/officeDocument/2006/relationships/image" Target="../media/image25.png"/><Relationship Id="rId4" Type="http://schemas.openxmlformats.org/officeDocument/2006/relationships/image" Target="../media/image31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3"/>
          <p:cNvPicPr>
            <a:picLocks noChangeAspect="1" noChangeArrowheads="1"/>
          </p:cNvPicPr>
          <p:nvPr/>
        </p:nvPicPr>
        <p:blipFill>
          <a:blip r:embed="rId2" cstate="print"/>
          <a:srcRect l="34547" t="33929" r="2159" b="3650"/>
          <a:stretch>
            <a:fillRect/>
          </a:stretch>
        </p:blipFill>
        <p:spPr bwMode="auto">
          <a:xfrm>
            <a:off x="9528" y="7220"/>
            <a:ext cx="10736100" cy="7561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4" descr="Для прозрачек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4132" y="108230"/>
            <a:ext cx="1800200" cy="709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6"/>
          <p:cNvSpPr txBox="1">
            <a:spLocks noChangeArrowheads="1"/>
          </p:cNvSpPr>
          <p:nvPr/>
        </p:nvSpPr>
        <p:spPr bwMode="auto">
          <a:xfrm>
            <a:off x="234139" y="5892790"/>
            <a:ext cx="3453251" cy="134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0508" tIns="52089" rIns="20508" bIns="52089" anchor="ctr"/>
          <a:lstStyle/>
          <a:p>
            <a:pPr algn="ctr"/>
            <a:r>
              <a:rPr lang="ru-RU" sz="1800" b="1" dirty="0">
                <a:solidFill>
                  <a:srgbClr val="291D89"/>
                </a:solidFill>
                <a:latin typeface="Calibri" pitchFamily="34" charset="0"/>
                <a:sym typeface="Symbol" pitchFamily="18" charset="2"/>
              </a:rPr>
              <a:t>ФГУП </a:t>
            </a:r>
            <a:r>
              <a:rPr lang="ru-RU" sz="1800" b="1" dirty="0">
                <a:solidFill>
                  <a:srgbClr val="291D89"/>
                </a:solidFill>
                <a:latin typeface="Calibri" pitchFamily="34" charset="0"/>
                <a:cs typeface="Arial" charset="0"/>
                <a:sym typeface="Symbol" pitchFamily="18" charset="2"/>
              </a:rPr>
              <a:t>«</a:t>
            </a:r>
            <a:r>
              <a:rPr lang="ru-RU" sz="1800" b="1" dirty="0">
                <a:solidFill>
                  <a:srgbClr val="291D89"/>
                </a:solidFill>
                <a:latin typeface="Calibri" pitchFamily="34" charset="0"/>
              </a:rPr>
              <a:t>ВИАМ</a:t>
            </a:r>
            <a:r>
              <a:rPr lang="ru-RU" sz="1800" b="1" dirty="0">
                <a:solidFill>
                  <a:srgbClr val="291D89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»</a:t>
            </a:r>
            <a:r>
              <a:rPr lang="ru-RU" sz="1800" b="1" dirty="0">
                <a:solidFill>
                  <a:srgbClr val="291D89"/>
                </a:solidFill>
                <a:latin typeface="Calibri" pitchFamily="34" charset="0"/>
                <a:sym typeface="Symbol" pitchFamily="18" charset="2"/>
              </a:rPr>
              <a:t> ГНЦ РФ</a:t>
            </a:r>
            <a:endParaRPr lang="en-US" sz="1800" b="1" dirty="0">
              <a:solidFill>
                <a:srgbClr val="291D89"/>
              </a:solidFill>
              <a:latin typeface="Calibri" pitchFamily="34" charset="0"/>
              <a:sym typeface="Symbol" pitchFamily="18" charset="2"/>
            </a:endParaRPr>
          </a:p>
          <a:p>
            <a:pPr algn="ctr"/>
            <a:r>
              <a:rPr lang="ru-RU" sz="1700" dirty="0">
                <a:solidFill>
                  <a:srgbClr val="291D89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105005</a:t>
            </a:r>
            <a:r>
              <a:rPr lang="ru-RU" sz="1700" dirty="0">
                <a:solidFill>
                  <a:srgbClr val="291D89"/>
                </a:solidFill>
                <a:latin typeface="Calibri" pitchFamily="34" charset="0"/>
                <a:sym typeface="Symbol" pitchFamily="18" charset="2"/>
              </a:rPr>
              <a:t>, г. Москва, ул. Радио, д. </a:t>
            </a:r>
            <a:r>
              <a:rPr lang="ru-RU" sz="1700" dirty="0">
                <a:solidFill>
                  <a:srgbClr val="291D89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ru-RU" sz="1700" dirty="0">
                <a:solidFill>
                  <a:srgbClr val="291D89"/>
                </a:solidFill>
                <a:latin typeface="Calibri" pitchFamily="34" charset="0"/>
                <a:sym typeface="Symbol" pitchFamily="18" charset="2"/>
              </a:rPr>
              <a:t>7</a:t>
            </a:r>
            <a:r>
              <a:rPr lang="ru-RU" sz="1700" dirty="0">
                <a:solidFill>
                  <a:srgbClr val="291D89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 </a:t>
            </a:r>
          </a:p>
          <a:p>
            <a:pPr algn="ctr"/>
            <a:r>
              <a:rPr lang="ru-RU" sz="1700" dirty="0">
                <a:solidFill>
                  <a:srgbClr val="291D89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E-</a:t>
            </a:r>
            <a:r>
              <a:rPr lang="ru-RU" sz="1700" dirty="0" err="1">
                <a:solidFill>
                  <a:srgbClr val="291D89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mail</a:t>
            </a:r>
            <a:r>
              <a:rPr lang="ru-RU" sz="1700" dirty="0">
                <a:solidFill>
                  <a:srgbClr val="291D89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: </a:t>
            </a:r>
            <a:r>
              <a:rPr lang="ru-RU" sz="1700" dirty="0">
                <a:solidFill>
                  <a:srgbClr val="291D89"/>
                </a:solidFill>
                <a:latin typeface="Calibri" pitchFamily="34" charset="0"/>
                <a:cs typeface="Times New Roman" pitchFamily="18" charset="0"/>
                <a:sym typeface="Symbol" pitchFamily="18" charset="2"/>
                <a:hlinkClick r:id="rId4"/>
              </a:rPr>
              <a:t>admin@viam.ru</a:t>
            </a:r>
            <a:endParaRPr lang="ru-RU" sz="1700" dirty="0">
              <a:solidFill>
                <a:srgbClr val="291D89"/>
              </a:solidFill>
              <a:cs typeface="Times New Roman" pitchFamily="18" charset="0"/>
              <a:sym typeface="Symbol" pitchFamily="18" charset="2"/>
            </a:endParaRPr>
          </a:p>
          <a:p>
            <a:pPr algn="ctr"/>
            <a:r>
              <a:rPr lang="en-US" sz="1700" dirty="0">
                <a:solidFill>
                  <a:srgbClr val="291D89"/>
                </a:solidFill>
                <a:cs typeface="Times New Roman" pitchFamily="18" charset="0"/>
                <a:sym typeface="Symbol" pitchFamily="18" charset="2"/>
              </a:rPr>
              <a:t>www.viam.ru</a:t>
            </a:r>
            <a:endParaRPr lang="ru-RU" sz="1700" dirty="0">
              <a:solidFill>
                <a:srgbClr val="291D89"/>
              </a:solidFill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0" name="Прямоугольник 7"/>
          <p:cNvSpPr>
            <a:spLocks noChangeArrowheads="1"/>
          </p:cNvSpPr>
          <p:nvPr/>
        </p:nvSpPr>
        <p:spPr bwMode="auto">
          <a:xfrm>
            <a:off x="2178355" y="612281"/>
            <a:ext cx="7704855" cy="382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178" tIns="52089" rIns="104178" bIns="52089">
            <a:spAutoFit/>
          </a:bodyPr>
          <a:lstStyle/>
          <a:p>
            <a:pPr algn="ctr">
              <a:lnSpc>
                <a:spcPct val="75000"/>
              </a:lnSpc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Федеральное государственное унитарное предприятие</a:t>
            </a: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10061608" y="7253487"/>
            <a:ext cx="631792" cy="307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28" tIns="45665" rIns="91328" bIns="45665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Times New Roman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Times New Roman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Times New Roman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Times New Roman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Times New Roman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/>
            <a:r>
              <a:rPr lang="ru-RU" sz="1400" b="1" dirty="0"/>
              <a:t>ДСП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962327" y="972320"/>
            <a:ext cx="7920880" cy="646315"/>
          </a:xfrm>
          <a:prstGeom prst="rect">
            <a:avLst/>
          </a:prstGeom>
        </p:spPr>
        <p:txBody>
          <a:bodyPr wrap="square" lIns="91344" tIns="45672" rIns="91344" bIns="45672">
            <a:spAutoFit/>
          </a:bodyPr>
          <a:lstStyle/>
          <a:p>
            <a:pPr algn="ctr">
              <a:lnSpc>
                <a:spcPct val="75000"/>
              </a:lnSpc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«Всероссийский научно-исследовательский институт авиационных материалов»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0360" y="1799247"/>
            <a:ext cx="9802850" cy="1569564"/>
          </a:xfrm>
          <a:prstGeom prst="rect">
            <a:avLst/>
          </a:prstGeom>
        </p:spPr>
        <p:txBody>
          <a:bodyPr wrap="square" lIns="91344" tIns="45672" rIns="91344" bIns="45672">
            <a:spAutoFit/>
          </a:bodyPr>
          <a:lstStyle/>
          <a:p>
            <a:pPr algn="ctr"/>
            <a:r>
              <a:rPr lang="ru-RU" sz="3200" dirty="0" smtClean="0">
                <a:solidFill>
                  <a:srgbClr val="291D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Разработка нового поколения высокотемпературных материалов и покрытий для перспективных энергетических ГТУ</a:t>
            </a:r>
            <a:endParaRPr lang="ru-RU" sz="3200" dirty="0">
              <a:solidFill>
                <a:srgbClr val="291D8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Impact" pitchFamily="34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-106467" y="3861048"/>
            <a:ext cx="5326539" cy="1270275"/>
          </a:xfrm>
          <a:prstGeom prst="rect">
            <a:avLst/>
          </a:prstGeom>
          <a:noFill/>
          <a:ln>
            <a:noFill/>
          </a:ln>
        </p:spPr>
        <p:txBody>
          <a:bodyPr lIns="20533" tIns="52153" rIns="20533" bIns="52153" anchor="ctr" anchorCtr="1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2200" b="1" i="1" dirty="0" smtClean="0">
                <a:solidFill>
                  <a:srgbClr val="990033"/>
                </a:solidFill>
              </a:rPr>
              <a:t>Е.Н. </a:t>
            </a:r>
            <a:r>
              <a:rPr lang="ru-RU" sz="2200" b="1" i="1" dirty="0" err="1" smtClean="0">
                <a:solidFill>
                  <a:srgbClr val="990033"/>
                </a:solidFill>
              </a:rPr>
              <a:t>Каблов</a:t>
            </a:r>
            <a:endParaRPr lang="ru-RU" sz="2200" b="1" i="1" dirty="0">
              <a:solidFill>
                <a:srgbClr val="990033"/>
              </a:solidFill>
            </a:endParaRPr>
          </a:p>
          <a:p>
            <a:pPr algn="ctr" eaLnBrk="1" hangingPunct="1"/>
            <a:r>
              <a:rPr lang="ru-RU" sz="2200" b="1" i="1" dirty="0" smtClean="0">
                <a:solidFill>
                  <a:srgbClr val="333333"/>
                </a:solidFill>
              </a:rPr>
              <a:t>Генеральный директор ФГУП </a:t>
            </a:r>
            <a:r>
              <a:rPr lang="ru-RU" sz="2200" b="1" i="1" dirty="0">
                <a:solidFill>
                  <a:srgbClr val="333333"/>
                </a:solidFill>
              </a:rPr>
              <a:t>«ВИАМ», </a:t>
            </a:r>
            <a:r>
              <a:rPr lang="ru-RU" sz="2200" b="1" i="1" dirty="0" smtClean="0">
                <a:solidFill>
                  <a:srgbClr val="333333"/>
                </a:solidFill>
              </a:rPr>
              <a:t>Академик РАН</a:t>
            </a:r>
            <a:endParaRPr lang="ru-RU" sz="2200" b="1" i="1" dirty="0">
              <a:solidFill>
                <a:srgbClr val="333333"/>
              </a:solidFill>
            </a:endParaRPr>
          </a:p>
          <a:p>
            <a:pPr algn="ctr" eaLnBrk="1" hangingPunct="1"/>
            <a:endParaRPr lang="ru-RU" sz="1800" dirty="0" smtClean="0">
              <a:solidFill>
                <a:srgbClr val="7777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07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970436" y="343443"/>
            <a:ext cx="7797224" cy="98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7897" tIns="53947" rIns="107897" bIns="53947" anchor="ctr" anchorCtr="1"/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0430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00" dirty="0">
                <a:solidFill>
                  <a:srgbClr val="002060"/>
                </a:solidFill>
                <a:latin typeface="Impact" pitchFamily="34" charset="0"/>
                <a:cs typeface="+mn-cs"/>
              </a:rPr>
              <a:t>Исследование влияния модифицирующих добавок в связующем на основе золя оксида алюминия на реологические свойства, </a:t>
            </a:r>
            <a:r>
              <a:rPr lang="ru-RU" sz="1800" dirty="0" err="1">
                <a:solidFill>
                  <a:srgbClr val="002060"/>
                </a:solidFill>
                <a:latin typeface="Impact" pitchFamily="34" charset="0"/>
                <a:cs typeface="+mn-cs"/>
              </a:rPr>
              <a:t>седиментационную</a:t>
            </a:r>
            <a:r>
              <a:rPr lang="ru-RU" sz="1800" dirty="0">
                <a:solidFill>
                  <a:srgbClr val="002060"/>
                </a:solidFill>
                <a:latin typeface="Impact" pitchFamily="34" charset="0"/>
                <a:cs typeface="+mn-cs"/>
              </a:rPr>
              <a:t> устойчивость, пенообразование и </a:t>
            </a:r>
            <a:r>
              <a:rPr lang="ru-RU" sz="1800" dirty="0" err="1">
                <a:solidFill>
                  <a:srgbClr val="002060"/>
                </a:solidFill>
                <a:latin typeface="Impact" pitchFamily="34" charset="0"/>
                <a:cs typeface="+mn-cs"/>
              </a:rPr>
              <a:t>смачиваемость</a:t>
            </a:r>
            <a:r>
              <a:rPr lang="ru-RU" sz="1800" dirty="0">
                <a:solidFill>
                  <a:srgbClr val="002060"/>
                </a:solidFill>
                <a:latin typeface="Impact" pitchFamily="34" charset="0"/>
                <a:cs typeface="+mn-cs"/>
              </a:rPr>
              <a:t> керамических суспензий</a:t>
            </a:r>
          </a:p>
          <a:p>
            <a:pPr algn="ctr" defTabSz="1043056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00" b="1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11" name="Прямоугольник 16"/>
          <p:cNvSpPr>
            <a:spLocks noChangeArrowheads="1"/>
          </p:cNvSpPr>
          <p:nvPr/>
        </p:nvSpPr>
        <p:spPr bwMode="auto">
          <a:xfrm>
            <a:off x="6353783" y="4428703"/>
            <a:ext cx="4149264" cy="1397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104287" tIns="52144" rIns="104287" bIns="521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defTabSz="1043056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 b="1" dirty="0" smtClean="0">
                <a:solidFill>
                  <a:prstClr val="black"/>
                </a:solidFill>
              </a:rPr>
              <a:t>Применение </a:t>
            </a:r>
            <a:r>
              <a:rPr lang="ru-RU" altLang="ru-RU" sz="1400" b="1" spc="-23" dirty="0" smtClean="0">
                <a:solidFill>
                  <a:prstClr val="black"/>
                </a:solidFill>
              </a:rPr>
              <a:t>данного связующего</a:t>
            </a:r>
            <a:r>
              <a:rPr lang="ru-RU" sz="1400" b="1" spc="-23" dirty="0" smtClean="0">
                <a:solidFill>
                  <a:prstClr val="black"/>
                </a:solidFill>
              </a:rPr>
              <a:t>, </a:t>
            </a:r>
            <a:r>
              <a:rPr lang="ru-RU" sz="1400" b="1" spc="-23" dirty="0" smtClean="0">
                <a:solidFill>
                  <a:srgbClr val="FF0000"/>
                </a:solidFill>
              </a:rPr>
              <a:t>позволит повысить </a:t>
            </a:r>
            <a:r>
              <a:rPr lang="ru-RU" altLang="ru-RU" sz="1400" b="1" dirty="0" smtClean="0">
                <a:solidFill>
                  <a:srgbClr val="FF0000"/>
                </a:solidFill>
              </a:rPr>
              <a:t>качество поверхности лопаток ГТУ</a:t>
            </a:r>
            <a:r>
              <a:rPr lang="ru-RU" altLang="ru-RU" sz="1400" b="1" dirty="0" smtClean="0">
                <a:solidFill>
                  <a:prstClr val="black"/>
                </a:solidFill>
              </a:rPr>
              <a:t>,</a:t>
            </a:r>
            <a:r>
              <a:rPr lang="ru-RU" sz="1400" b="1" spc="-23" dirty="0" smtClean="0">
                <a:solidFill>
                  <a:prstClr val="black"/>
                </a:solidFill>
              </a:rPr>
              <a:t> за счет снижения химического взаимодействия на границе расплава металла и </a:t>
            </a:r>
            <a:r>
              <a:rPr lang="ru-RU" sz="1400" b="1" dirty="0" smtClean="0">
                <a:solidFill>
                  <a:prstClr val="black"/>
                </a:solidFill>
              </a:rPr>
              <a:t>оболочковой формы для литья по выплавляемым моделям лопаток ГТУ.</a:t>
            </a:r>
            <a:endParaRPr lang="ru-RU" altLang="ru-RU" sz="1400" b="1" dirty="0">
              <a:solidFill>
                <a:prstClr val="black"/>
              </a:solidFill>
            </a:endParaRPr>
          </a:p>
        </p:txBody>
      </p:sp>
      <p:pic>
        <p:nvPicPr>
          <p:cNvPr id="2053" name="Picture 5" descr="C:\Users\chainikova_as\AppData\Local\Microsoft\Windows\Temporary Internet Files\Content.Outlook\UCDMJV9B\ima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82804" y="1670052"/>
            <a:ext cx="4220243" cy="2362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90116" y="1605870"/>
            <a:ext cx="6048672" cy="22467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5400" cap="rnd" cmpd="sng">
            <a:solidFill>
              <a:srgbClr val="C00000"/>
            </a:solidFill>
            <a:bevel/>
          </a:ln>
        </p:spPr>
        <p:txBody>
          <a:bodyPr wrap="square">
            <a:spAutoFit/>
          </a:bodyPr>
          <a:lstStyle/>
          <a:p>
            <a:pPr defTabSz="10430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задачи:</a:t>
            </a:r>
            <a:endParaRPr lang="ru-RU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5898" indent="-325898" algn="just" defTabSz="1043056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Установление зависимостей влияния условий синтеза на структуру и свойства поверхностно-активных веществ (ПАВ) и </a:t>
            </a:r>
            <a:r>
              <a:rPr lang="ru-RU" sz="1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пеногасителей</a:t>
            </a:r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для модификации связующего на основе золя оксида алюминия.</a:t>
            </a:r>
          </a:p>
          <a:p>
            <a:pPr marL="325898" indent="-325898" algn="just" defTabSz="1043056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Выявление закономерностей влияния природы и концентрации ПАВ и </a:t>
            </a:r>
            <a:r>
              <a:rPr lang="ru-RU" sz="1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пеногасителей</a:t>
            </a:r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связующем на основе золя оксида алюминия на пенообразование, </a:t>
            </a:r>
            <a:r>
              <a:rPr lang="ru-RU" sz="1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смачиваемость</a:t>
            </a:r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седиментационную</a:t>
            </a:r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1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коагуляционную</a:t>
            </a:r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устойчивость  керамических суспензий и свойства оболочковых форм.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02780" y="4127891"/>
            <a:ext cx="6036008" cy="28931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defTabSz="10430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Ожидаемые результаты:</a:t>
            </a:r>
            <a:endParaRPr lang="ru-RU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5898" indent="-325898" algn="just" defTabSz="1043056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ru-RU" sz="1400" b="1" spc="-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Зависимости влияния условий синтеза на структуру и свойства ПАВ и </a:t>
            </a:r>
            <a:r>
              <a:rPr lang="ru-RU" sz="1400" b="1" spc="-23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пеногасителей</a:t>
            </a:r>
            <a:r>
              <a:rPr lang="ru-RU" sz="1400" b="1" spc="-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25898" indent="-325898" algn="just" defTabSz="1043056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ru-RU" sz="1400" b="1" spc="-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Закономерности влияния условий подготовки керамических суспензий из связующего на основе золя оксида алюминия на пенообразование, </a:t>
            </a:r>
            <a:r>
              <a:rPr lang="ru-RU" sz="1400" b="1" spc="-23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седиментационную</a:t>
            </a:r>
            <a:r>
              <a:rPr lang="ru-RU" sz="1400" b="1" spc="-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1400" b="1" spc="-23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коагуляционную</a:t>
            </a:r>
            <a:r>
              <a:rPr lang="ru-RU" sz="1400" b="1" spc="-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устойчивость керамических суспензий.</a:t>
            </a:r>
          </a:p>
          <a:p>
            <a:pPr marL="325898" indent="-325898" algn="just" defTabSz="1043056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ru-RU" sz="1400" b="1" spc="-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Закономерности влияния природы и концентрации ПАВ и </a:t>
            </a:r>
            <a:r>
              <a:rPr lang="ru-RU" sz="1400" b="1" spc="-23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пеногасителей</a:t>
            </a:r>
            <a:r>
              <a:rPr lang="ru-RU" sz="1400" b="1" spc="-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связующем на основе золя оксида алюминия на пенообразование, </a:t>
            </a:r>
            <a:r>
              <a:rPr lang="ru-RU" sz="1400" b="1" spc="-23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смачиваемость</a:t>
            </a:r>
            <a:r>
              <a:rPr lang="ru-RU" sz="1400" b="1" spc="-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b="1" spc="-23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седиментационную</a:t>
            </a:r>
            <a:r>
              <a:rPr lang="ru-RU" sz="1400" b="1" spc="-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1400" b="1" spc="-23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коагуляционную</a:t>
            </a:r>
            <a:r>
              <a:rPr lang="ru-RU" sz="1400" b="1" spc="-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устойчивость  керамических суспензий и свойства оболочковых форм.</a:t>
            </a:r>
          </a:p>
          <a:p>
            <a:pPr marL="325898" indent="-325898" algn="just" defTabSz="1043056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ru-RU" sz="1400" b="1" spc="-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ТЗ на прикладную НИР.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353783" y="4356695"/>
            <a:ext cx="4149264" cy="15543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425130" y="5345"/>
            <a:ext cx="1684756" cy="338554"/>
          </a:xfrm>
          <a:prstGeom prst="rect">
            <a:avLst/>
          </a:prstGeom>
          <a:solidFill>
            <a:srgbClr val="C00000"/>
          </a:solidFill>
        </p:spPr>
        <p:txBody>
          <a:bodyPr wrap="none">
            <a:spAutoFit/>
          </a:bodyPr>
          <a:lstStyle/>
          <a:p>
            <a:pPr algn="ctr" defTabSz="1049274"/>
            <a:r>
              <a:rPr lang="ru-RU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НЕОБХОДИМО</a:t>
            </a:r>
          </a:p>
        </p:txBody>
      </p:sp>
    </p:spTree>
    <p:extLst>
      <p:ext uri="{BB962C8B-B14F-4D97-AF65-F5344CB8AC3E}">
        <p14:creationId xmlns:p14="http://schemas.microsoft.com/office/powerpoint/2010/main" val="167238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5"/>
          <p:cNvSpPr>
            <a:spLocks noChangeArrowheads="1"/>
          </p:cNvSpPr>
          <p:nvPr/>
        </p:nvSpPr>
        <p:spPr bwMode="auto">
          <a:xfrm>
            <a:off x="1746300" y="108223"/>
            <a:ext cx="8947099" cy="671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287" tIns="52144" rIns="104287" bIns="52144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ru-RU" altLang="zh-CN" sz="2300" dirty="0">
                <a:solidFill>
                  <a:srgbClr val="002060"/>
                </a:solidFill>
                <a:latin typeface="Impact" pitchFamily="34" charset="0"/>
              </a:rPr>
              <a:t>Технологические и исследовательские возможности ФГУП «ВИАМ» в области покрытий</a:t>
            </a:r>
          </a:p>
        </p:txBody>
      </p:sp>
      <p:sp>
        <p:nvSpPr>
          <p:cNvPr id="36" name="Пятиугольник 35"/>
          <p:cNvSpPr/>
          <p:nvPr/>
        </p:nvSpPr>
        <p:spPr>
          <a:xfrm>
            <a:off x="2106340" y="1663933"/>
            <a:ext cx="2917478" cy="534536"/>
          </a:xfrm>
          <a:prstGeom prst="homePlate">
            <a:avLst>
              <a:gd name="adj" fmla="val 116373"/>
            </a:avLst>
          </a:prstGeom>
          <a:solidFill>
            <a:schemeClr val="tx2">
              <a:lumMod val="60000"/>
              <a:lumOff val="4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r>
              <a:rPr lang="ru-RU" sz="1500" b="1" dirty="0">
                <a:solidFill>
                  <a:schemeClr val="tx1"/>
                </a:solidFill>
              </a:rPr>
              <a:t>Вакуумная плазменная технология высоких энергий</a:t>
            </a:r>
          </a:p>
        </p:txBody>
      </p:sp>
      <p:sp>
        <p:nvSpPr>
          <p:cNvPr id="37" name="Пятиугольник 36"/>
          <p:cNvSpPr/>
          <p:nvPr/>
        </p:nvSpPr>
        <p:spPr>
          <a:xfrm>
            <a:off x="2160240" y="2237983"/>
            <a:ext cx="2970435" cy="534536"/>
          </a:xfrm>
          <a:prstGeom prst="homePlate">
            <a:avLst>
              <a:gd name="adj" fmla="val 116373"/>
            </a:avLst>
          </a:prstGeom>
          <a:solidFill>
            <a:schemeClr val="tx2">
              <a:lumMod val="60000"/>
              <a:lumOff val="40000"/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r>
              <a:rPr lang="ru-RU" sz="1600" b="1" dirty="0">
                <a:solidFill>
                  <a:schemeClr val="tx1"/>
                </a:solidFill>
              </a:rPr>
              <a:t>Среднечастотное магнетронное осаждение</a:t>
            </a:r>
          </a:p>
        </p:txBody>
      </p:sp>
      <p:sp>
        <p:nvSpPr>
          <p:cNvPr id="38" name="Пятиугольник 37"/>
          <p:cNvSpPr/>
          <p:nvPr/>
        </p:nvSpPr>
        <p:spPr>
          <a:xfrm>
            <a:off x="2232248" y="2814047"/>
            <a:ext cx="3042444" cy="462528"/>
          </a:xfrm>
          <a:prstGeom prst="homePlate">
            <a:avLst>
              <a:gd name="adj" fmla="val 116373"/>
            </a:avLst>
          </a:prstGeom>
          <a:solidFill>
            <a:schemeClr val="tx2">
              <a:lumMod val="60000"/>
              <a:lumOff val="4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r>
              <a:rPr lang="ru-RU" sz="1600" b="1" dirty="0">
                <a:solidFill>
                  <a:schemeClr val="tx1"/>
                </a:solidFill>
              </a:rPr>
              <a:t>Электронно-лучевое осаждение</a:t>
            </a:r>
          </a:p>
        </p:txBody>
      </p:sp>
      <p:sp>
        <p:nvSpPr>
          <p:cNvPr id="39" name="Пятиугольник 38"/>
          <p:cNvSpPr/>
          <p:nvPr/>
        </p:nvSpPr>
        <p:spPr>
          <a:xfrm>
            <a:off x="2304256" y="3314638"/>
            <a:ext cx="3042444" cy="465993"/>
          </a:xfrm>
          <a:prstGeom prst="homePlate">
            <a:avLst>
              <a:gd name="adj" fmla="val 116373"/>
            </a:avLst>
          </a:prstGeom>
          <a:solidFill>
            <a:schemeClr val="tx2">
              <a:lumMod val="60000"/>
              <a:lumOff val="40000"/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r>
              <a:rPr lang="ru-RU" sz="1600" b="1" dirty="0">
                <a:solidFill>
                  <a:schemeClr val="tx1"/>
                </a:solidFill>
              </a:rPr>
              <a:t>Атмосферное плазменное напыление</a:t>
            </a:r>
          </a:p>
        </p:txBody>
      </p:sp>
      <p:sp>
        <p:nvSpPr>
          <p:cNvPr id="40" name="Пятиугольник 39"/>
          <p:cNvSpPr/>
          <p:nvPr/>
        </p:nvSpPr>
        <p:spPr>
          <a:xfrm>
            <a:off x="2376264" y="3780631"/>
            <a:ext cx="3042444" cy="504056"/>
          </a:xfrm>
          <a:prstGeom prst="homePlate">
            <a:avLst>
              <a:gd name="adj" fmla="val 116373"/>
            </a:avLst>
          </a:prstGeom>
          <a:solidFill>
            <a:schemeClr val="tx2">
              <a:lumMod val="60000"/>
              <a:lumOff val="4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r>
              <a:rPr lang="ru-RU" sz="1600" b="1" dirty="0">
                <a:solidFill>
                  <a:schemeClr val="tx1"/>
                </a:solidFill>
              </a:rPr>
              <a:t>Детонационное напыление</a:t>
            </a:r>
          </a:p>
        </p:txBody>
      </p:sp>
      <p:sp>
        <p:nvSpPr>
          <p:cNvPr id="41" name="Пятиугольник 40"/>
          <p:cNvSpPr/>
          <p:nvPr/>
        </p:nvSpPr>
        <p:spPr>
          <a:xfrm>
            <a:off x="2448272" y="4272531"/>
            <a:ext cx="3186460" cy="516212"/>
          </a:xfrm>
          <a:prstGeom prst="homePlate">
            <a:avLst>
              <a:gd name="adj" fmla="val 116373"/>
            </a:avLst>
          </a:prstGeom>
          <a:solidFill>
            <a:schemeClr val="tx2">
              <a:lumMod val="60000"/>
              <a:lumOff val="40000"/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r>
              <a:rPr lang="ru-RU" sz="1600" b="1" dirty="0">
                <a:solidFill>
                  <a:schemeClr val="tx1"/>
                </a:solidFill>
              </a:rPr>
              <a:t>Диффузионное насыщение</a:t>
            </a:r>
          </a:p>
        </p:txBody>
      </p:sp>
      <p:sp>
        <p:nvSpPr>
          <p:cNvPr id="42" name="Пятиугольник 41"/>
          <p:cNvSpPr/>
          <p:nvPr/>
        </p:nvSpPr>
        <p:spPr>
          <a:xfrm flipH="1">
            <a:off x="7789565" y="1645501"/>
            <a:ext cx="2808312" cy="478946"/>
          </a:xfrm>
          <a:prstGeom prst="homePlate">
            <a:avLst>
              <a:gd name="adj" fmla="val 116373"/>
            </a:avLst>
          </a:prstGeom>
          <a:solidFill>
            <a:schemeClr val="tx2">
              <a:lumMod val="60000"/>
              <a:lumOff val="4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r"/>
            <a:r>
              <a:rPr lang="ru-RU" sz="1600" b="1" dirty="0">
                <a:solidFill>
                  <a:schemeClr val="tx1"/>
                </a:solidFill>
              </a:rPr>
              <a:t>Ионно-плазменные </a:t>
            </a:r>
          </a:p>
          <a:p>
            <a:pPr algn="r"/>
            <a:r>
              <a:rPr lang="ru-RU" sz="1600" b="1" dirty="0">
                <a:solidFill>
                  <a:schemeClr val="tx1"/>
                </a:solidFill>
              </a:rPr>
              <a:t>установки серии </a:t>
            </a:r>
            <a:r>
              <a:rPr lang="ru-RU" sz="1600" b="1" dirty="0" smtClean="0">
                <a:solidFill>
                  <a:schemeClr val="tx1"/>
                </a:solidFill>
              </a:rPr>
              <a:t>МАП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43" name="Пятиугольник 42"/>
          <p:cNvSpPr/>
          <p:nvPr/>
        </p:nvSpPr>
        <p:spPr>
          <a:xfrm flipH="1">
            <a:off x="7711206" y="2165975"/>
            <a:ext cx="2808312" cy="504056"/>
          </a:xfrm>
          <a:prstGeom prst="homePlate">
            <a:avLst>
              <a:gd name="adj" fmla="val 116373"/>
            </a:avLst>
          </a:prstGeom>
          <a:solidFill>
            <a:schemeClr val="tx2">
              <a:lumMod val="60000"/>
              <a:lumOff val="40000"/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r"/>
            <a:r>
              <a:rPr lang="ru-RU" sz="1600" b="1" dirty="0">
                <a:solidFill>
                  <a:schemeClr val="tx1"/>
                </a:solidFill>
              </a:rPr>
              <a:t>Магнетронные установки </a:t>
            </a:r>
          </a:p>
          <a:p>
            <a:pPr algn="r"/>
            <a:r>
              <a:rPr lang="ru-RU" sz="1600" b="1" dirty="0">
                <a:solidFill>
                  <a:schemeClr val="tx1"/>
                </a:solidFill>
              </a:rPr>
              <a:t>УОКС-2, УОКС-3, </a:t>
            </a:r>
            <a:r>
              <a:rPr lang="ru-RU" sz="1600" b="1" dirty="0" err="1">
                <a:solidFill>
                  <a:schemeClr val="tx1"/>
                </a:solidFill>
              </a:rPr>
              <a:t>Квадро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44" name="Пятиугольник 43"/>
          <p:cNvSpPr/>
          <p:nvPr/>
        </p:nvSpPr>
        <p:spPr>
          <a:xfrm flipH="1">
            <a:off x="7632849" y="2670031"/>
            <a:ext cx="2808312" cy="504056"/>
          </a:xfrm>
          <a:prstGeom prst="homePlate">
            <a:avLst>
              <a:gd name="adj" fmla="val 116373"/>
            </a:avLst>
          </a:prstGeom>
          <a:solidFill>
            <a:schemeClr val="tx2">
              <a:lumMod val="60000"/>
              <a:lumOff val="4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r"/>
            <a:r>
              <a:rPr lang="ru-RU" sz="1600" b="1" dirty="0">
                <a:solidFill>
                  <a:schemeClr val="tx1"/>
                </a:solidFill>
              </a:rPr>
              <a:t>Электронно-лучевая установка </a:t>
            </a:r>
            <a:r>
              <a:rPr lang="en-US" sz="1600" b="1" dirty="0">
                <a:solidFill>
                  <a:schemeClr val="tx1"/>
                </a:solidFill>
              </a:rPr>
              <a:t>S-EBW TEC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45" name="Пятиугольник 44"/>
          <p:cNvSpPr/>
          <p:nvPr/>
        </p:nvSpPr>
        <p:spPr>
          <a:xfrm flipH="1">
            <a:off x="7560840" y="3174087"/>
            <a:ext cx="2808312" cy="504056"/>
          </a:xfrm>
          <a:prstGeom prst="homePlate">
            <a:avLst>
              <a:gd name="adj" fmla="val 116373"/>
            </a:avLst>
          </a:prstGeom>
          <a:solidFill>
            <a:schemeClr val="tx2">
              <a:lumMod val="60000"/>
              <a:lumOff val="40000"/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r"/>
            <a:r>
              <a:rPr lang="ru-RU" sz="1600" b="1" dirty="0">
                <a:solidFill>
                  <a:schemeClr val="tx1"/>
                </a:solidFill>
              </a:rPr>
              <a:t>Атмосферно-плазменная установка</a:t>
            </a:r>
            <a:r>
              <a:rPr lang="en-US" sz="1600" b="1" dirty="0">
                <a:solidFill>
                  <a:schemeClr val="tx1"/>
                </a:solidFill>
              </a:rPr>
              <a:t> AMT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46" name="Пятиугольник 45"/>
          <p:cNvSpPr/>
          <p:nvPr/>
        </p:nvSpPr>
        <p:spPr>
          <a:xfrm flipH="1">
            <a:off x="7272808" y="3678143"/>
            <a:ext cx="3042444" cy="678552"/>
          </a:xfrm>
          <a:prstGeom prst="homePlate">
            <a:avLst>
              <a:gd name="adj" fmla="val 116373"/>
            </a:avLst>
          </a:prstGeom>
          <a:solidFill>
            <a:schemeClr val="tx2">
              <a:lumMod val="60000"/>
              <a:lumOff val="4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r"/>
            <a:r>
              <a:rPr lang="ru-RU" sz="1600" b="1" dirty="0">
                <a:solidFill>
                  <a:schemeClr val="tx1"/>
                </a:solidFill>
              </a:rPr>
              <a:t>Установка детонационного напыления</a:t>
            </a:r>
            <a:r>
              <a:rPr lang="en-US" sz="1600" b="1" dirty="0">
                <a:solidFill>
                  <a:schemeClr val="tx1"/>
                </a:solidFill>
              </a:rPr>
              <a:t> CCDS 2000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48" name="Стрелка вниз 47"/>
          <p:cNvSpPr/>
          <p:nvPr/>
        </p:nvSpPr>
        <p:spPr>
          <a:xfrm>
            <a:off x="5406008" y="1775310"/>
            <a:ext cx="2160240" cy="2832151"/>
          </a:xfrm>
          <a:prstGeom prst="downArrow">
            <a:avLst/>
          </a:prstGeom>
          <a:gradFill flip="none" rotWithShape="1">
            <a:gsLst>
              <a:gs pos="15000">
                <a:schemeClr val="tx1">
                  <a:lumMod val="65000"/>
                  <a:lumOff val="35000"/>
                </a:schemeClr>
              </a:gs>
              <a:gs pos="63000">
                <a:schemeClr val="tx2">
                  <a:lumMod val="40000"/>
                  <a:lumOff val="60000"/>
                </a:schemeClr>
              </a:gs>
              <a:gs pos="92000">
                <a:schemeClr val="tx2">
                  <a:lumMod val="40000"/>
                  <a:lumOff val="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ru-RU"/>
          </a:p>
        </p:txBody>
      </p:sp>
      <p:sp>
        <p:nvSpPr>
          <p:cNvPr id="49" name="TextBox 48"/>
          <p:cNvSpPr txBox="1"/>
          <p:nvPr/>
        </p:nvSpPr>
        <p:spPr bwMode="auto">
          <a:xfrm rot="16200000">
            <a:off x="5200961" y="2702305"/>
            <a:ext cx="2607146" cy="1102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2" rIns="91424" bIns="45712" rtlCol="0">
            <a:spAutoFit/>
          </a:bodyPr>
          <a:lstStyle/>
          <a:p>
            <a:pPr algn="ctr">
              <a:buNone/>
            </a:pPr>
            <a:r>
              <a:rPr lang="ru-RU" sz="1600" b="1" dirty="0">
                <a:ea typeface="Arial CYR"/>
                <a:cs typeface="Arial CYR"/>
              </a:rPr>
              <a:t>УНИКАЛЬНЫЙ ЭКПЕРИМЕНТАЛЬНО-ПРОИЗВОДСТВЕННЫЙ КОМПЛЕКС</a:t>
            </a:r>
          </a:p>
        </p:txBody>
      </p:sp>
      <p:sp>
        <p:nvSpPr>
          <p:cNvPr id="59" name="Блок-схема: данные 58"/>
          <p:cNvSpPr/>
          <p:nvPr/>
        </p:nvSpPr>
        <p:spPr>
          <a:xfrm>
            <a:off x="6528325" y="1227020"/>
            <a:ext cx="3449889" cy="304684"/>
          </a:xfrm>
          <a:prstGeom prst="flowChartInputOutput">
            <a:avLst/>
          </a:prstGeom>
          <a:solidFill>
            <a:schemeClr val="tx2">
              <a:lumMod val="60000"/>
              <a:lumOff val="40000"/>
              <a:alpha val="75000"/>
            </a:schemeClr>
          </a:solidFill>
          <a:ln w="317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ОБОРУДОВАНИЕ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0" name="Блок-схема: данные 59"/>
          <p:cNvSpPr/>
          <p:nvPr/>
        </p:nvSpPr>
        <p:spPr>
          <a:xfrm flipH="1">
            <a:off x="2808313" y="1240083"/>
            <a:ext cx="3312368" cy="288033"/>
          </a:xfrm>
          <a:prstGeom prst="flowChartInputOutput">
            <a:avLst/>
          </a:prstGeom>
          <a:solidFill>
            <a:schemeClr val="tx2">
              <a:lumMod val="60000"/>
              <a:lumOff val="40000"/>
              <a:alpha val="75000"/>
            </a:schemeClr>
          </a:solidFill>
          <a:ln w="317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ТЕХНОЛОГИИ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2" name="Picture 5" descr="DSCN349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0" y="1389418"/>
            <a:ext cx="1917907" cy="14384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2" descr="C:\Users\artemenko_ni\Desktop\Презентация\20150331_1035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48" y="3318926"/>
            <a:ext cx="2338443" cy="13155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TextBox 64"/>
          <p:cNvSpPr txBox="1"/>
          <p:nvPr/>
        </p:nvSpPr>
        <p:spPr bwMode="auto">
          <a:xfrm>
            <a:off x="-1" y="959966"/>
            <a:ext cx="2563910" cy="372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2" rIns="91424" bIns="45712" rtlCol="0">
            <a:spAutoFit/>
          </a:bodyPr>
          <a:lstStyle/>
          <a:p>
            <a:pPr algn="ctr">
              <a:lnSpc>
                <a:spcPct val="70000"/>
              </a:lnSpc>
              <a:buNone/>
            </a:pPr>
            <a:r>
              <a:rPr lang="ru-RU" sz="1300" b="1" dirty="0">
                <a:solidFill>
                  <a:srgbClr val="000000"/>
                </a:solidFill>
                <a:latin typeface="Times New Roman" panose="02020603050405020304" pitchFamily="18" charset="0"/>
                <a:ea typeface="Arial CYR"/>
                <a:cs typeface="Times New Roman" panose="02020603050405020304" pitchFamily="18" charset="0"/>
              </a:rPr>
              <a:t>Установка </a:t>
            </a:r>
            <a:r>
              <a:rPr lang="ru-RU" sz="13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 CYR"/>
                <a:cs typeface="Times New Roman" panose="02020603050405020304" pitchFamily="18" charset="0"/>
              </a:rPr>
              <a:t>МАП-3</a:t>
            </a:r>
          </a:p>
          <a:p>
            <a:pPr algn="ctr">
              <a:lnSpc>
                <a:spcPct val="70000"/>
              </a:lnSpc>
              <a:buNone/>
            </a:pPr>
            <a:r>
              <a:rPr lang="ru-RU" sz="13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 CYR"/>
                <a:cs typeface="Times New Roman" panose="02020603050405020304" pitchFamily="18" charset="0"/>
              </a:rPr>
              <a:t>с </a:t>
            </a:r>
            <a:r>
              <a:rPr lang="ru-RU" sz="1300" b="1" dirty="0">
                <a:solidFill>
                  <a:srgbClr val="000000"/>
                </a:solidFill>
                <a:latin typeface="Times New Roman" panose="02020603050405020304" pitchFamily="18" charset="0"/>
                <a:ea typeface="Arial CYR"/>
                <a:cs typeface="Times New Roman" panose="02020603050405020304" pitchFamily="18" charset="0"/>
              </a:rPr>
              <a:t>ионным </a:t>
            </a:r>
            <a:r>
              <a:rPr lang="ru-RU" sz="13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 CYR"/>
                <a:cs typeface="Times New Roman" panose="02020603050405020304" pitchFamily="18" charset="0"/>
              </a:rPr>
              <a:t>имплантером</a:t>
            </a:r>
            <a:r>
              <a:rPr lang="ru-RU" sz="1300" b="1" dirty="0">
                <a:solidFill>
                  <a:srgbClr val="000000"/>
                </a:solidFill>
                <a:latin typeface="Times New Roman" panose="02020603050405020304" pitchFamily="18" charset="0"/>
                <a:ea typeface="Arial CYR"/>
                <a:cs typeface="Times New Roman" panose="02020603050405020304" pitchFamily="18" charset="0"/>
              </a:rPr>
              <a:t> 40 кэВ</a:t>
            </a:r>
          </a:p>
        </p:txBody>
      </p:sp>
      <p:sp>
        <p:nvSpPr>
          <p:cNvPr id="66" name="TextBox 65"/>
          <p:cNvSpPr txBox="1"/>
          <p:nvPr/>
        </p:nvSpPr>
        <p:spPr bwMode="auto">
          <a:xfrm>
            <a:off x="106238" y="2826875"/>
            <a:ext cx="2061740" cy="51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2" rIns="91424" bIns="45712" rtlCol="0">
            <a:spAutoFit/>
          </a:bodyPr>
          <a:lstStyle/>
          <a:p>
            <a:pPr algn="ctr">
              <a:lnSpc>
                <a:spcPct val="70000"/>
              </a:lnSpc>
              <a:buNone/>
            </a:pPr>
            <a:r>
              <a:rPr lang="ru-RU" sz="1300" b="1" dirty="0">
                <a:solidFill>
                  <a:srgbClr val="000000"/>
                </a:solidFill>
                <a:latin typeface="Times New Roman" panose="02020603050405020304" pitchFamily="18" charset="0"/>
                <a:ea typeface="Arial CYR"/>
                <a:cs typeface="Times New Roman" panose="02020603050405020304" pitchFamily="18" charset="0"/>
              </a:rPr>
              <a:t>Проходная магнетронная установка УОКС-3</a:t>
            </a:r>
          </a:p>
        </p:txBody>
      </p:sp>
      <p:pic>
        <p:nvPicPr>
          <p:cNvPr id="69" name="Picture 4" descr="20150209_10343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44" y="4966362"/>
            <a:ext cx="1937152" cy="10893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TextBox 69"/>
          <p:cNvSpPr txBox="1"/>
          <p:nvPr/>
        </p:nvSpPr>
        <p:spPr bwMode="auto">
          <a:xfrm>
            <a:off x="132601" y="4613487"/>
            <a:ext cx="1656184" cy="372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2" rIns="91424" bIns="45712" rtlCol="0">
            <a:spAutoFit/>
          </a:bodyPr>
          <a:lstStyle/>
          <a:p>
            <a:pPr algn="ctr">
              <a:lnSpc>
                <a:spcPct val="70000"/>
              </a:lnSpc>
              <a:buNone/>
            </a:pPr>
            <a:r>
              <a:rPr lang="ru-RU" sz="1300" b="1" dirty="0">
                <a:solidFill>
                  <a:srgbClr val="000000"/>
                </a:solidFill>
                <a:latin typeface="Times New Roman" panose="02020603050405020304" pitchFamily="18" charset="0"/>
                <a:ea typeface="Arial CYR"/>
                <a:cs typeface="Times New Roman" panose="02020603050405020304" pitchFamily="18" charset="0"/>
              </a:rPr>
              <a:t>Роботизированная установка </a:t>
            </a:r>
            <a:r>
              <a:rPr lang="en-US" sz="1300" b="1" dirty="0">
                <a:solidFill>
                  <a:srgbClr val="000000"/>
                </a:solidFill>
                <a:latin typeface="Times New Roman" panose="02020603050405020304" pitchFamily="18" charset="0"/>
                <a:ea typeface="Arial CYR"/>
                <a:cs typeface="Times New Roman" panose="02020603050405020304" pitchFamily="18" charset="0"/>
              </a:rPr>
              <a:t>AMT</a:t>
            </a:r>
            <a:endParaRPr lang="ru-RU" sz="1300" b="1" dirty="0">
              <a:solidFill>
                <a:srgbClr val="000000"/>
              </a:solidFill>
              <a:latin typeface="Times New Roman" panose="02020603050405020304" pitchFamily="18" charset="0"/>
              <a:ea typeface="Arial CYR"/>
              <a:cs typeface="Times New Roman" panose="02020603050405020304" pitchFamily="18" charset="0"/>
            </a:endParaRPr>
          </a:p>
        </p:txBody>
      </p:sp>
      <p:sp>
        <p:nvSpPr>
          <p:cNvPr id="72" name="TextBox 71"/>
          <p:cNvSpPr txBox="1"/>
          <p:nvPr/>
        </p:nvSpPr>
        <p:spPr bwMode="auto">
          <a:xfrm>
            <a:off x="1816879" y="5772368"/>
            <a:ext cx="1494060" cy="35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2" rIns="91424" bIns="45712" rtlCol="0">
            <a:spAutoFit/>
          </a:bodyPr>
          <a:lstStyle/>
          <a:p>
            <a:pPr algn="ctr">
              <a:lnSpc>
                <a:spcPct val="70000"/>
              </a:lnSpc>
              <a:buNone/>
            </a:pP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 CYR"/>
                <a:cs typeface="Times New Roman" panose="02020603050405020304" pitchFamily="18" charset="0"/>
              </a:rPr>
              <a:t>Установка ЭЛН</a:t>
            </a:r>
            <a:r>
              <a:rPr lang="en-US" sz="1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 CYR"/>
                <a:cs typeface="Times New Roman" panose="02020603050405020304" pitchFamily="18" charset="0"/>
              </a:rPr>
              <a:t> </a:t>
            </a:r>
            <a:endParaRPr lang="ru-RU" sz="1200" b="1" dirty="0" smtClean="0">
              <a:solidFill>
                <a:srgbClr val="000000"/>
              </a:solidFill>
              <a:latin typeface="Times New Roman" panose="02020603050405020304" pitchFamily="18" charset="0"/>
              <a:ea typeface="Arial CYR"/>
              <a:cs typeface="Times New Roman" panose="02020603050405020304" pitchFamily="18" charset="0"/>
            </a:endParaRPr>
          </a:p>
          <a:p>
            <a:pPr algn="ctr">
              <a:lnSpc>
                <a:spcPct val="70000"/>
              </a:lnSpc>
              <a:buNone/>
            </a:pPr>
            <a:r>
              <a:rPr lang="en-US" sz="1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 CYR"/>
                <a:cs typeface="Times New Roman" panose="02020603050405020304" pitchFamily="18" charset="0"/>
              </a:rPr>
              <a:t>S</a:t>
            </a: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 CYR"/>
                <a:cs typeface="Times New Roman" panose="02020603050405020304" pitchFamily="18" charset="0"/>
              </a:rPr>
              <a:t>-</a:t>
            </a:r>
            <a:r>
              <a:rPr lang="en-US" sz="1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 CYR"/>
                <a:cs typeface="Times New Roman" panose="02020603050405020304" pitchFamily="18" charset="0"/>
              </a:rPr>
              <a:t>EBW</a:t>
            </a: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 CYR"/>
                <a:cs typeface="Times New Roman" panose="02020603050405020304" pitchFamily="18" charset="0"/>
              </a:rPr>
              <a:t> </a:t>
            </a:r>
            <a:r>
              <a:rPr lang="en-US" sz="1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 CYR"/>
                <a:cs typeface="Times New Roman" panose="02020603050405020304" pitchFamily="18" charset="0"/>
              </a:rPr>
              <a:t>TEC</a:t>
            </a:r>
            <a:endParaRPr lang="ru-RU" alt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8" t="18377" r="18085" b="9499"/>
          <a:stretch/>
        </p:blipFill>
        <p:spPr bwMode="auto">
          <a:xfrm>
            <a:off x="1441588" y="6105135"/>
            <a:ext cx="1869351" cy="149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Пятиугольник 29"/>
          <p:cNvSpPr/>
          <p:nvPr/>
        </p:nvSpPr>
        <p:spPr>
          <a:xfrm flipH="1">
            <a:off x="6930876" y="4297188"/>
            <a:ext cx="3222252" cy="462527"/>
          </a:xfrm>
          <a:prstGeom prst="homePlate">
            <a:avLst>
              <a:gd name="adj" fmla="val 116373"/>
            </a:avLst>
          </a:prstGeom>
          <a:solidFill>
            <a:schemeClr val="tx2">
              <a:lumMod val="60000"/>
              <a:lumOff val="40000"/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r"/>
            <a:r>
              <a:rPr lang="ru-RU" sz="1600" b="1" dirty="0">
                <a:solidFill>
                  <a:schemeClr val="tx1"/>
                </a:solidFill>
              </a:rPr>
              <a:t>Комплекс печей 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3461791" y="4966362"/>
            <a:ext cx="6979369" cy="227754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5400" cap="rnd" cmpd="sng">
            <a:solidFill>
              <a:srgbClr val="C00000"/>
            </a:solidFill>
            <a:bevel/>
          </a:ln>
        </p:spPr>
        <p:txBody>
          <a:bodyPr wrap="square">
            <a:spAutoFit/>
          </a:bodyPr>
          <a:lstStyle/>
          <a:p>
            <a:pPr algn="ctr" defTabSz="1048349">
              <a:defRPr/>
            </a:pPr>
            <a:r>
              <a:rPr lang="ru-RU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ИССЛЕДОВАТЕЛЬСКОЕ </a:t>
            </a:r>
            <a:r>
              <a:rPr lang="ru-RU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ОБОРУДОВАНИЕ:</a:t>
            </a:r>
          </a:p>
          <a:p>
            <a:pPr marL="22225" indent="239713">
              <a:buFont typeface="Arial" pitchFamily="34" charset="0"/>
              <a:buChar char="•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СЭМ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Quanta (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Япония) с системой ЭДА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Edax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США), </a:t>
            </a:r>
          </a:p>
          <a:p>
            <a:pPr marL="22225" indent="239713">
              <a:buFont typeface="Arial" pitchFamily="34" charset="0"/>
              <a:buChar char="•"/>
            </a:pP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Трибометр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CETR UMT-3MT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(США, Германия), </a:t>
            </a:r>
          </a:p>
          <a:p>
            <a:pPr marL="22225" indent="239713">
              <a:buFont typeface="Arial" pitchFamily="34" charset="0"/>
              <a:buChar char="•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Вибростенд Т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V5520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(Германия), </a:t>
            </a:r>
          </a:p>
          <a:p>
            <a:pPr marL="22225" indent="239713">
              <a:buFont typeface="Arial" pitchFamily="34" charset="0"/>
              <a:buChar char="•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Прибор для синхронного термического анализа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Netzsch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(Германия), </a:t>
            </a:r>
          </a:p>
          <a:p>
            <a:pPr marL="22225" indent="239713">
              <a:buFont typeface="Arial" pitchFamily="34" charset="0"/>
              <a:buChar char="•"/>
            </a:pP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Нанотвердомер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Hyzitron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(США), </a:t>
            </a:r>
          </a:p>
          <a:p>
            <a:pPr marL="22225" indent="239713">
              <a:buFont typeface="Arial" pitchFamily="34" charset="0"/>
              <a:buChar char="•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Камера солевого тумана S120 IP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Ascott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(Великобритания), </a:t>
            </a:r>
          </a:p>
          <a:p>
            <a:pPr marL="22225" indent="239713">
              <a:buFont typeface="Arial" pitchFamily="34" charset="0"/>
              <a:buChar char="•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оптической микроскопии.</a:t>
            </a:r>
          </a:p>
          <a:p>
            <a:pPr defTabSz="1043056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43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Line 4"/>
          <p:cNvSpPr>
            <a:spLocks noChangeShapeType="1"/>
          </p:cNvSpPr>
          <p:nvPr/>
        </p:nvSpPr>
        <p:spPr bwMode="auto">
          <a:xfrm flipH="1" flipV="1">
            <a:off x="11409773" y="2968496"/>
            <a:ext cx="371299" cy="0"/>
          </a:xfrm>
          <a:prstGeom prst="line">
            <a:avLst/>
          </a:prstGeom>
          <a:noFill/>
          <a:ln w="12700">
            <a:solidFill>
              <a:srgbClr val="FF00FF"/>
            </a:solidFill>
            <a:round/>
            <a:headEnd type="none" w="sm" len="med"/>
            <a:tailEnd type="none" w="sm" len="med"/>
          </a:ln>
        </p:spPr>
        <p:txBody>
          <a:bodyPr lIns="104306" tIns="52153" rIns="104306" bIns="52153"/>
          <a:lstStyle/>
          <a:p>
            <a:endParaRPr lang="ru-RU"/>
          </a:p>
        </p:txBody>
      </p:sp>
      <p:sp>
        <p:nvSpPr>
          <p:cNvPr id="49156" name="Rectangle 5"/>
          <p:cNvSpPr>
            <a:spLocks noChangeArrowheads="1"/>
          </p:cNvSpPr>
          <p:nvPr/>
        </p:nvSpPr>
        <p:spPr bwMode="auto">
          <a:xfrm>
            <a:off x="784368" y="1449242"/>
            <a:ext cx="2903555" cy="65286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 eaLnBrk="0" hangingPunct="0">
              <a:lnSpc>
                <a:spcPct val="90000"/>
              </a:lnSpc>
            </a:pPr>
            <a:r>
              <a:rPr lang="ru-RU" altLang="ru-RU" sz="1800" dirty="0">
                <a:latin typeface="Times New Roman" pitchFamily="18" charset="0"/>
              </a:rPr>
              <a:t> </a:t>
            </a:r>
            <a:r>
              <a:rPr lang="ru-RU" altLang="ru-RU" sz="2300" b="1" dirty="0">
                <a:solidFill>
                  <a:srgbClr val="FF0000"/>
                </a:solidFill>
                <a:latin typeface="Times New Roman" pitchFamily="18" charset="0"/>
              </a:rPr>
              <a:t>Конденсированные</a:t>
            </a:r>
            <a:r>
              <a:rPr lang="ru-RU" altLang="ru-RU" sz="1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ru-RU" altLang="ru-RU" dirty="0" smtClean="0">
                <a:latin typeface="Times New Roman" pitchFamily="18" charset="0"/>
              </a:rPr>
              <a:t>покрытия</a:t>
            </a:r>
            <a:endParaRPr lang="ru-RU" altLang="ru-RU" dirty="0">
              <a:latin typeface="Times New Roman" pitchFamily="18" charset="0"/>
            </a:endParaRPr>
          </a:p>
        </p:txBody>
      </p:sp>
      <p:sp>
        <p:nvSpPr>
          <p:cNvPr id="49157" name="Rectangle 6"/>
          <p:cNvSpPr>
            <a:spLocks noChangeArrowheads="1"/>
          </p:cNvSpPr>
          <p:nvPr/>
        </p:nvSpPr>
        <p:spPr bwMode="auto">
          <a:xfrm>
            <a:off x="4018379" y="1188450"/>
            <a:ext cx="3100343" cy="1092182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 eaLnBrk="0" hangingPunct="0"/>
            <a:r>
              <a:rPr lang="ru-RU" altLang="ru-RU" b="1" dirty="0" err="1">
                <a:solidFill>
                  <a:schemeClr val="accent2"/>
                </a:solidFill>
                <a:latin typeface="Times New Roman" pitchFamily="18" charset="0"/>
              </a:rPr>
              <a:t>Алюминидные</a:t>
            </a:r>
            <a:r>
              <a:rPr lang="ru-RU" altLang="ru-RU" b="1" dirty="0">
                <a:latin typeface="Times New Roman" pitchFamily="18" charset="0"/>
              </a:rPr>
              <a:t> </a:t>
            </a:r>
            <a:r>
              <a:rPr lang="ru-RU" altLang="ru-RU" dirty="0">
                <a:latin typeface="Times New Roman" pitchFamily="18" charset="0"/>
              </a:rPr>
              <a:t>диффузионные покрытия </a:t>
            </a:r>
          </a:p>
          <a:p>
            <a:pPr algn="ctr" eaLnBrk="0" hangingPunct="0"/>
            <a:r>
              <a:rPr lang="ru-RU" altLang="ru-RU" dirty="0">
                <a:latin typeface="Times New Roman" pitchFamily="18" charset="0"/>
              </a:rPr>
              <a:t>с</a:t>
            </a:r>
            <a:r>
              <a:rPr lang="ru-RU" altLang="ru-RU" dirty="0" smtClean="0">
                <a:latin typeface="Times New Roman" pitchFamily="18" charset="0"/>
              </a:rPr>
              <a:t>истем</a:t>
            </a:r>
            <a:r>
              <a:rPr lang="ru-RU" altLang="ru-RU" b="1" dirty="0" smtClean="0">
                <a:latin typeface="Times New Roman" pitchFamily="18" charset="0"/>
              </a:rPr>
              <a:t> </a:t>
            </a:r>
            <a:r>
              <a:rPr lang="en-US" altLang="ru-RU" b="1" dirty="0" err="1" smtClean="0">
                <a:latin typeface="Times New Roman" pitchFamily="18" charset="0"/>
              </a:rPr>
              <a:t>NiAl</a:t>
            </a:r>
            <a:r>
              <a:rPr lang="ru-RU" altLang="ru-RU" b="1" dirty="0" smtClean="0">
                <a:latin typeface="Times New Roman" pitchFamily="18" charset="0"/>
              </a:rPr>
              <a:t>(Со)</a:t>
            </a:r>
            <a:r>
              <a:rPr lang="en-US" altLang="ru-RU" b="1" dirty="0" err="1" smtClean="0">
                <a:latin typeface="Times New Roman" pitchFamily="18" charset="0"/>
              </a:rPr>
              <a:t>SiY</a:t>
            </a:r>
            <a:endParaRPr lang="ru-RU" altLang="ru-RU" dirty="0">
              <a:latin typeface="Times New Roman" pitchFamily="18" charset="0"/>
            </a:endParaRPr>
          </a:p>
        </p:txBody>
      </p:sp>
      <p:sp>
        <p:nvSpPr>
          <p:cNvPr id="49158" name="Rectangle 7"/>
          <p:cNvSpPr>
            <a:spLocks noChangeArrowheads="1"/>
          </p:cNvSpPr>
          <p:nvPr/>
        </p:nvSpPr>
        <p:spPr bwMode="auto">
          <a:xfrm>
            <a:off x="1458268" y="107425"/>
            <a:ext cx="9221202" cy="813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4306" tIns="52153" rIns="104306" bIns="52153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300" dirty="0">
                <a:solidFill>
                  <a:srgbClr val="002060"/>
                </a:solidFill>
                <a:latin typeface="Impact" pitchFamily="34" charset="0"/>
              </a:rPr>
              <a:t>Опыт ФГУП «ВИАМ» в разработке и внедрении в серийное производство ионно-плазменных покрытий</a:t>
            </a:r>
          </a:p>
        </p:txBody>
      </p:sp>
      <p:sp>
        <p:nvSpPr>
          <p:cNvPr id="49159" name="Line 8"/>
          <p:cNvSpPr>
            <a:spLocks noChangeShapeType="1"/>
          </p:cNvSpPr>
          <p:nvPr/>
        </p:nvSpPr>
        <p:spPr bwMode="auto">
          <a:xfrm>
            <a:off x="5556659" y="2280632"/>
            <a:ext cx="0" cy="324734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none" w="lg" len="sm"/>
            <a:tailEnd type="none" w="lg" len="sm"/>
          </a:ln>
        </p:spPr>
        <p:txBody>
          <a:bodyPr lIns="104306" tIns="52153" rIns="104306" bIns="52153"/>
          <a:lstStyle/>
          <a:p>
            <a:endParaRPr lang="ru-RU"/>
          </a:p>
        </p:txBody>
      </p:sp>
      <p:sp>
        <p:nvSpPr>
          <p:cNvPr id="49162" name="Rectangle 11"/>
          <p:cNvSpPr>
            <a:spLocks noChangeArrowheads="1"/>
          </p:cNvSpPr>
          <p:nvPr/>
        </p:nvSpPr>
        <p:spPr bwMode="auto">
          <a:xfrm>
            <a:off x="132599" y="5257798"/>
            <a:ext cx="3108867" cy="1115121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 eaLnBrk="0" hangingPunct="0"/>
            <a:r>
              <a:rPr lang="ru-RU" altLang="ru-RU" sz="2000" dirty="0">
                <a:latin typeface="Times New Roman" pitchFamily="18" charset="0"/>
              </a:rPr>
              <a:t>Защита от </a:t>
            </a:r>
            <a:r>
              <a:rPr lang="ru-RU" altLang="ru-RU" sz="2000" dirty="0" smtClean="0">
                <a:latin typeface="Times New Roman" pitchFamily="18" charset="0"/>
              </a:rPr>
              <a:t>пылевой эрозии </a:t>
            </a:r>
            <a:r>
              <a:rPr lang="en-US" altLang="ru-RU" sz="2000" dirty="0" smtClean="0">
                <a:latin typeface="Times New Roman" pitchFamily="18" charset="0"/>
              </a:rPr>
              <a:t> </a:t>
            </a:r>
            <a:r>
              <a:rPr lang="ru-RU" altLang="ru-RU" sz="2000" dirty="0">
                <a:latin typeface="Times New Roman" pitchFamily="18" charset="0"/>
              </a:rPr>
              <a:t>лопаток </a:t>
            </a:r>
            <a:r>
              <a:rPr lang="ru-RU" altLang="ru-RU" sz="2000" dirty="0" smtClean="0">
                <a:latin typeface="Times New Roman" pitchFamily="18" charset="0"/>
              </a:rPr>
              <a:t>компрессора</a:t>
            </a:r>
          </a:p>
          <a:p>
            <a:pPr algn="ctr" eaLnBrk="0" hangingPunct="0"/>
            <a:r>
              <a:rPr lang="en-US" altLang="ru-RU" sz="2000" b="1" dirty="0" err="1" smtClean="0">
                <a:solidFill>
                  <a:srgbClr val="FF0000"/>
                </a:solidFill>
                <a:latin typeface="Times New Roman" pitchFamily="18" charset="0"/>
              </a:rPr>
              <a:t>ZrN</a:t>
            </a:r>
            <a:r>
              <a:rPr lang="en-US" altLang="ru-RU" sz="2000" b="1" dirty="0" smtClean="0">
                <a:solidFill>
                  <a:srgbClr val="FF0000"/>
                </a:solidFill>
                <a:latin typeface="Times New Roman" pitchFamily="18" charset="0"/>
              </a:rPr>
              <a:t> – </a:t>
            </a:r>
            <a:r>
              <a:rPr lang="ru-RU" altLang="ru-RU" sz="2000" b="1" dirty="0" smtClean="0">
                <a:solidFill>
                  <a:srgbClr val="FF0000"/>
                </a:solidFill>
                <a:latin typeface="Times New Roman" pitchFamily="18" charset="0"/>
              </a:rPr>
              <a:t>ТВ</a:t>
            </a:r>
            <a:r>
              <a:rPr lang="en-US" altLang="ru-RU" sz="2000" b="1" dirty="0" smtClean="0">
                <a:solidFill>
                  <a:srgbClr val="FF0000"/>
                </a:solidFill>
                <a:latin typeface="Times New Roman" pitchFamily="18" charset="0"/>
              </a:rPr>
              <a:t>3-117</a:t>
            </a:r>
            <a:r>
              <a:rPr lang="ru-RU" altLang="ru-RU" sz="2000" b="1" dirty="0" smtClean="0">
                <a:solidFill>
                  <a:srgbClr val="FF0000"/>
                </a:solidFill>
                <a:latin typeface="Times New Roman" pitchFamily="18" charset="0"/>
              </a:rPr>
              <a:t>, ТВ7-117</a:t>
            </a:r>
          </a:p>
          <a:p>
            <a:pPr algn="ctr" eaLnBrk="0" hangingPunct="0"/>
            <a:endParaRPr lang="ru-RU" altLang="ru-RU" sz="1600" dirty="0">
              <a:latin typeface="Times New Roman" pitchFamily="18" charset="0"/>
            </a:endParaRPr>
          </a:p>
          <a:p>
            <a:pPr algn="ctr" eaLnBrk="0" hangingPunct="0"/>
            <a:endParaRPr lang="ru-RU" altLang="ru-RU" sz="1600" dirty="0">
              <a:latin typeface="Times New Roman" pitchFamily="18" charset="0"/>
            </a:endParaRPr>
          </a:p>
          <a:p>
            <a:pPr algn="ctr" eaLnBrk="0" hangingPunct="0"/>
            <a:r>
              <a:rPr lang="ru-RU" altLang="ru-RU" sz="1100" dirty="0">
                <a:latin typeface="Times New Roman" pitchFamily="18" charset="0"/>
              </a:rPr>
              <a:t> </a:t>
            </a:r>
          </a:p>
        </p:txBody>
      </p:sp>
      <p:sp>
        <p:nvSpPr>
          <p:cNvPr id="49163" name="Rectangle 12"/>
          <p:cNvSpPr>
            <a:spLocks noChangeArrowheads="1"/>
          </p:cNvSpPr>
          <p:nvPr/>
        </p:nvSpPr>
        <p:spPr bwMode="auto">
          <a:xfrm>
            <a:off x="7343358" y="1372230"/>
            <a:ext cx="2812588" cy="1296912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 eaLnBrk="0" hangingPunct="0"/>
            <a:r>
              <a:rPr lang="ru-RU" altLang="ru-RU" sz="2300" dirty="0">
                <a:solidFill>
                  <a:srgbClr val="FF00FF"/>
                </a:solidFill>
                <a:latin typeface="Times New Roman" pitchFamily="18" charset="0"/>
              </a:rPr>
              <a:t>Конденсационно</a:t>
            </a:r>
            <a:r>
              <a:rPr lang="ru-RU" altLang="ru-RU" sz="1800" dirty="0">
                <a:solidFill>
                  <a:srgbClr val="FF00FF"/>
                </a:solidFill>
                <a:latin typeface="Times New Roman" pitchFamily="18" charset="0"/>
              </a:rPr>
              <a:t>-</a:t>
            </a:r>
          </a:p>
          <a:p>
            <a:pPr algn="ctr" eaLnBrk="0" hangingPunct="0"/>
            <a:r>
              <a:rPr lang="ru-RU" altLang="ru-RU" sz="2300" dirty="0">
                <a:solidFill>
                  <a:srgbClr val="FF00FF"/>
                </a:solidFill>
                <a:latin typeface="Times New Roman" pitchFamily="18" charset="0"/>
              </a:rPr>
              <a:t>диффузионные</a:t>
            </a:r>
            <a:r>
              <a:rPr lang="ru-RU" altLang="ru-RU" sz="2300" dirty="0">
                <a:latin typeface="Times New Roman" pitchFamily="18" charset="0"/>
              </a:rPr>
              <a:t> </a:t>
            </a:r>
            <a:r>
              <a:rPr lang="ru-RU" altLang="ru-RU" dirty="0">
                <a:latin typeface="Times New Roman" pitchFamily="18" charset="0"/>
              </a:rPr>
              <a:t>покрытия</a:t>
            </a:r>
            <a:r>
              <a:rPr lang="ru-RU" altLang="ru-RU" sz="1800" dirty="0">
                <a:latin typeface="Times New Roman" pitchFamily="18" charset="0"/>
              </a:rPr>
              <a:t> </a:t>
            </a:r>
          </a:p>
          <a:p>
            <a:pPr algn="ctr" eaLnBrk="0" hangingPunct="0"/>
            <a:r>
              <a:rPr lang="en-US" altLang="ru-RU" sz="1800" b="1" dirty="0" err="1">
                <a:latin typeface="Times New Roman" pitchFamily="18" charset="0"/>
              </a:rPr>
              <a:t>MeCrAlY</a:t>
            </a:r>
            <a:r>
              <a:rPr lang="ru-RU" altLang="ru-RU" sz="1800" b="1" dirty="0">
                <a:latin typeface="Times New Roman" pitchFamily="18" charset="0"/>
              </a:rPr>
              <a:t> </a:t>
            </a:r>
            <a:r>
              <a:rPr lang="en-US" altLang="ru-RU" sz="1800" b="1" dirty="0">
                <a:latin typeface="Times New Roman" pitchFamily="18" charset="0"/>
              </a:rPr>
              <a:t>+</a:t>
            </a:r>
            <a:r>
              <a:rPr lang="ru-RU" altLang="ru-RU" sz="1800" b="1" dirty="0">
                <a:latin typeface="Times New Roman" pitchFamily="18" charset="0"/>
              </a:rPr>
              <a:t> </a:t>
            </a:r>
            <a:r>
              <a:rPr lang="en-US" altLang="ru-RU" sz="1800" b="1" dirty="0" err="1">
                <a:latin typeface="Times New Roman" pitchFamily="18" charset="0"/>
              </a:rPr>
              <a:t>MeAlY</a:t>
            </a:r>
            <a:endParaRPr lang="en-US" altLang="ru-RU" sz="1800" b="1" dirty="0">
              <a:latin typeface="Times New Roman" pitchFamily="18" charset="0"/>
            </a:endParaRPr>
          </a:p>
          <a:p>
            <a:pPr algn="ctr" eaLnBrk="0" hangingPunct="0"/>
            <a:endParaRPr lang="ru-RU" altLang="ru-RU" dirty="0">
              <a:latin typeface="Times New Roman" pitchFamily="18" charset="0"/>
            </a:endParaRPr>
          </a:p>
        </p:txBody>
      </p:sp>
      <p:sp>
        <p:nvSpPr>
          <p:cNvPr id="49166" name="Rectangle 15"/>
          <p:cNvSpPr>
            <a:spLocks noChangeArrowheads="1"/>
          </p:cNvSpPr>
          <p:nvPr/>
        </p:nvSpPr>
        <p:spPr bwMode="auto">
          <a:xfrm>
            <a:off x="3186460" y="2591362"/>
            <a:ext cx="4071747" cy="1909349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 eaLnBrk="0" hangingPunct="0">
              <a:lnSpc>
                <a:spcPct val="75000"/>
              </a:lnSpc>
            </a:pPr>
            <a:r>
              <a:rPr lang="ru-RU" altLang="ru-RU" sz="2000" dirty="0">
                <a:latin typeface="Times New Roman" pitchFamily="18" charset="0"/>
              </a:rPr>
              <a:t>Жаростойкие и коррозионностойкие покрытия </a:t>
            </a:r>
            <a:endParaRPr lang="ru-RU" altLang="ru-RU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0" hangingPunct="0">
              <a:lnSpc>
                <a:spcPct val="90000"/>
              </a:lnSpc>
            </a:pPr>
            <a:r>
              <a:rPr lang="ru-RU" altLang="ru-RU" sz="2000" b="1" dirty="0" smtClean="0">
                <a:solidFill>
                  <a:srgbClr val="FF0000"/>
                </a:solidFill>
                <a:latin typeface="Times New Roman" pitchFamily="18" charset="0"/>
              </a:rPr>
              <a:t>  </a:t>
            </a:r>
            <a:r>
              <a:rPr lang="ru-RU" altLang="ru-RU" sz="2000" b="1" dirty="0" smtClean="0">
                <a:latin typeface="Times New Roman" pitchFamily="18" charset="0"/>
              </a:rPr>
              <a:t>ВСДП-11- </a:t>
            </a: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</a:rPr>
              <a:t>РД-33МК</a:t>
            </a:r>
            <a:r>
              <a:rPr lang="ru-RU" altLang="ru-RU" sz="2000" b="1" dirty="0" smtClean="0">
                <a:solidFill>
                  <a:srgbClr val="FF0000"/>
                </a:solidFill>
                <a:latin typeface="Times New Roman" pitchFamily="18" charset="0"/>
              </a:rPr>
              <a:t>,</a:t>
            </a: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</a:rPr>
              <a:t> РД-33, </a:t>
            </a:r>
            <a:r>
              <a:rPr lang="en-US" altLang="ru-RU" sz="2000" b="1" dirty="0" smtClean="0">
                <a:solidFill>
                  <a:srgbClr val="FF0000"/>
                </a:solidFill>
                <a:latin typeface="Times New Roman" pitchFamily="18" charset="0"/>
              </a:rPr>
              <a:t>A</a:t>
            </a:r>
            <a:r>
              <a:rPr lang="ru-RU" altLang="ru-RU" sz="2000" b="1" dirty="0" smtClean="0">
                <a:solidFill>
                  <a:srgbClr val="FF0000"/>
                </a:solidFill>
                <a:latin typeface="Times New Roman" pitchFamily="18" charset="0"/>
              </a:rPr>
              <a:t>Л-31</a:t>
            </a:r>
            <a:r>
              <a:rPr lang="ru-RU" altLang="ru-RU" sz="2000" dirty="0" smtClean="0">
                <a:latin typeface="Times New Roman" pitchFamily="18" charset="0"/>
              </a:rPr>
              <a:t>, </a:t>
            </a:r>
            <a:r>
              <a:rPr lang="ru-RU" altLang="ru-RU" sz="2400" dirty="0">
                <a:latin typeface="Times New Roman" pitchFamily="18" charset="0"/>
              </a:rPr>
              <a:t> </a:t>
            </a:r>
            <a:r>
              <a:rPr lang="ru-RU" altLang="ru-RU" sz="2000" dirty="0" smtClean="0">
                <a:latin typeface="Times New Roman" pitchFamily="18" charset="0"/>
              </a:rPr>
              <a:t>и др. </a:t>
            </a:r>
          </a:p>
          <a:p>
            <a:pPr algn="ctr" eaLnBrk="0" hangingPunct="0">
              <a:lnSpc>
                <a:spcPct val="90000"/>
              </a:lnSpc>
            </a:pPr>
            <a:r>
              <a:rPr lang="ru-RU" altLang="ru-RU" sz="2000" dirty="0">
                <a:latin typeface="Times New Roman" pitchFamily="18" charset="0"/>
              </a:rPr>
              <a:t> </a:t>
            </a:r>
            <a:r>
              <a:rPr lang="ru-RU" altLang="ru-RU" sz="2000" dirty="0" smtClean="0">
                <a:latin typeface="Times New Roman" pitchFamily="18" charset="0"/>
              </a:rPr>
              <a:t> </a:t>
            </a:r>
            <a:r>
              <a:rPr lang="ru-RU" altLang="ru-RU" sz="2000" b="1" dirty="0" smtClean="0">
                <a:latin typeface="Times New Roman" pitchFamily="18" charset="0"/>
              </a:rPr>
              <a:t>ВСДП-16</a:t>
            </a:r>
            <a:r>
              <a:rPr lang="ru-RU" altLang="ru-RU" sz="2000" dirty="0" smtClean="0">
                <a:latin typeface="Times New Roman" pitchFamily="18" charset="0"/>
              </a:rPr>
              <a:t> –  </a:t>
            </a:r>
            <a:r>
              <a:rPr lang="ru-RU" altLang="ru-RU" sz="2000" b="1" dirty="0" smtClean="0">
                <a:solidFill>
                  <a:srgbClr val="FF0000"/>
                </a:solidFill>
                <a:latin typeface="Times New Roman" pitchFamily="18" charset="0"/>
              </a:rPr>
              <a:t>РД-33, ПС-90</a:t>
            </a:r>
          </a:p>
          <a:p>
            <a:pPr algn="ctr" eaLnBrk="0" hangingPunct="0">
              <a:lnSpc>
                <a:spcPct val="90000"/>
              </a:lnSpc>
            </a:pPr>
            <a:r>
              <a:rPr lang="ru-RU" altLang="ru-RU" sz="2000" dirty="0">
                <a:latin typeface="Times New Roman" pitchFamily="18" charset="0"/>
              </a:rPr>
              <a:t> </a:t>
            </a:r>
            <a:r>
              <a:rPr lang="ru-RU" altLang="ru-RU" sz="2000" dirty="0" smtClean="0">
                <a:latin typeface="Times New Roman" pitchFamily="18" charset="0"/>
              </a:rPr>
              <a:t> </a:t>
            </a:r>
            <a:r>
              <a:rPr lang="ru-RU" altLang="ru-RU" sz="2000" b="1" dirty="0" smtClean="0">
                <a:latin typeface="Times New Roman" pitchFamily="18" charset="0"/>
              </a:rPr>
              <a:t>ВСДП-18</a:t>
            </a:r>
            <a:r>
              <a:rPr lang="ru-RU" altLang="ru-RU" sz="2000" dirty="0" smtClean="0">
                <a:latin typeface="Times New Roman" pitchFamily="18" charset="0"/>
              </a:rPr>
              <a:t> - </a:t>
            </a: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</a:rPr>
              <a:t>РД-33МК</a:t>
            </a:r>
            <a:endParaRPr lang="ru-RU" altLang="ru-RU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0" hangingPunct="0">
              <a:lnSpc>
                <a:spcPct val="90000"/>
              </a:lnSpc>
            </a:pPr>
            <a:r>
              <a:rPr lang="ru-RU" altLang="ru-RU" sz="2000" dirty="0">
                <a:latin typeface="Times New Roman" pitchFamily="18" charset="0"/>
              </a:rPr>
              <a:t> </a:t>
            </a:r>
            <a:r>
              <a:rPr lang="ru-RU" altLang="ru-RU" sz="2000" dirty="0" smtClean="0">
                <a:latin typeface="Times New Roman" pitchFamily="18" charset="0"/>
              </a:rPr>
              <a:t> </a:t>
            </a:r>
            <a:r>
              <a:rPr lang="ru-RU" altLang="ru-RU" sz="2000" b="1" dirty="0" smtClean="0">
                <a:latin typeface="Times New Roman" pitchFamily="18" charset="0"/>
              </a:rPr>
              <a:t>ВСДП-20 - </a:t>
            </a: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</a:rPr>
              <a:t>РД-33МК</a:t>
            </a:r>
            <a:endParaRPr lang="ru-RU" altLang="ru-RU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0" hangingPunct="0"/>
            <a:r>
              <a:rPr lang="ru-RU" altLang="ru-RU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endParaRPr lang="ru-RU" altLang="ru-RU" dirty="0">
              <a:latin typeface="Times New Roman" pitchFamily="18" charset="0"/>
            </a:endParaRPr>
          </a:p>
          <a:p>
            <a:pPr algn="ctr" eaLnBrk="0" hangingPunct="0"/>
            <a:endParaRPr lang="ru-RU" altLang="ru-RU" sz="1100" dirty="0">
              <a:latin typeface="Times New Roman" pitchFamily="18" charset="0"/>
            </a:endParaRPr>
          </a:p>
          <a:p>
            <a:pPr algn="ctr" eaLnBrk="0" hangingPunct="0"/>
            <a:endParaRPr lang="ru-RU" altLang="ru-RU" sz="1100" dirty="0">
              <a:latin typeface="Times New Roman" pitchFamily="18" charset="0"/>
            </a:endParaRPr>
          </a:p>
        </p:txBody>
      </p:sp>
      <p:sp>
        <p:nvSpPr>
          <p:cNvPr id="49167" name="Rectangle 16"/>
          <p:cNvSpPr>
            <a:spLocks noChangeArrowheads="1"/>
          </p:cNvSpPr>
          <p:nvPr/>
        </p:nvSpPr>
        <p:spPr bwMode="auto">
          <a:xfrm>
            <a:off x="3343618" y="4589352"/>
            <a:ext cx="4121458" cy="1495535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>
              <a:lnSpc>
                <a:spcPct val="80000"/>
              </a:lnSpc>
            </a:pPr>
            <a:r>
              <a:rPr lang="ru-RU" altLang="ru-RU" dirty="0">
                <a:latin typeface="Times New Roman" pitchFamily="18" charset="0"/>
              </a:rPr>
              <a:t> </a:t>
            </a:r>
            <a:r>
              <a:rPr lang="ru-RU" altLang="ru-RU" dirty="0" smtClean="0">
                <a:latin typeface="Times New Roman" pitchFamily="18" charset="0"/>
              </a:rPr>
              <a:t> Для нанесения покрытий используются трубные катоды </a:t>
            </a:r>
          </a:p>
          <a:p>
            <a:pPr eaLnBrk="0" hangingPunct="0">
              <a:lnSpc>
                <a:spcPct val="80000"/>
              </a:lnSpc>
            </a:pPr>
            <a:r>
              <a:rPr lang="ru-RU" altLang="ru-RU" dirty="0">
                <a:latin typeface="Times New Roman" pitchFamily="18" charset="0"/>
              </a:rPr>
              <a:t> </a:t>
            </a:r>
            <a:r>
              <a:rPr lang="en-US" altLang="ru-RU" dirty="0" smtClean="0">
                <a:latin typeface="Times New Roman" pitchFamily="18" charset="0"/>
              </a:rPr>
              <a:t>Ø</a:t>
            </a:r>
            <a:r>
              <a:rPr lang="ru-RU" altLang="ru-RU" dirty="0" smtClean="0">
                <a:latin typeface="Times New Roman" pitchFamily="18" charset="0"/>
              </a:rPr>
              <a:t> 180х140 мм, высотой 340 мм по </a:t>
            </a:r>
            <a:r>
              <a:rPr lang="ru-RU" altLang="ru-RU" b="1" dirty="0" smtClean="0">
                <a:solidFill>
                  <a:srgbClr val="FF0000"/>
                </a:solidFill>
                <a:latin typeface="Times New Roman" pitchFamily="18" charset="0"/>
              </a:rPr>
              <a:t>ТУ 1-595-889-2005 </a:t>
            </a:r>
            <a:r>
              <a:rPr lang="ru-RU" altLang="ru-RU" dirty="0" smtClean="0">
                <a:latin typeface="Times New Roman" pitchFamily="18" charset="0"/>
              </a:rPr>
              <a:t>(для катодов на основе </a:t>
            </a:r>
            <a:r>
              <a:rPr lang="en-US" altLang="ru-RU" dirty="0" smtClean="0">
                <a:latin typeface="Times New Roman" pitchFamily="18" charset="0"/>
              </a:rPr>
              <a:t>Ni </a:t>
            </a:r>
            <a:r>
              <a:rPr lang="ru-RU" altLang="ru-RU" dirty="0" smtClean="0">
                <a:latin typeface="Times New Roman" pitchFamily="18" charset="0"/>
              </a:rPr>
              <a:t>и</a:t>
            </a:r>
            <a:r>
              <a:rPr lang="en-US" altLang="ru-RU" dirty="0" smtClean="0">
                <a:latin typeface="Times New Roman" pitchFamily="18" charset="0"/>
              </a:rPr>
              <a:t> Co</a:t>
            </a:r>
            <a:r>
              <a:rPr lang="ru-RU" altLang="ru-RU" dirty="0" smtClean="0">
                <a:latin typeface="Times New Roman" pitchFamily="18" charset="0"/>
              </a:rPr>
              <a:t>) и </a:t>
            </a:r>
            <a:r>
              <a:rPr lang="ru-RU" altLang="ru-RU" b="1" dirty="0" smtClean="0">
                <a:solidFill>
                  <a:srgbClr val="FF0000"/>
                </a:solidFill>
                <a:latin typeface="Times New Roman" pitchFamily="18" charset="0"/>
              </a:rPr>
              <a:t>ТУ 1-595-890-2005 </a:t>
            </a:r>
            <a:r>
              <a:rPr lang="ru-RU" altLang="ru-RU" dirty="0" smtClean="0">
                <a:latin typeface="Times New Roman" pitchFamily="18" charset="0"/>
              </a:rPr>
              <a:t>(катоды на основе </a:t>
            </a:r>
            <a:r>
              <a:rPr lang="en-US" altLang="ru-RU" dirty="0" smtClean="0">
                <a:latin typeface="Times New Roman" pitchFamily="18" charset="0"/>
              </a:rPr>
              <a:t>Al</a:t>
            </a:r>
            <a:r>
              <a:rPr lang="ru-RU" altLang="ru-RU" dirty="0" smtClean="0">
                <a:latin typeface="Times New Roman" pitchFamily="18" charset="0"/>
              </a:rPr>
              <a:t>) </a:t>
            </a:r>
            <a:endParaRPr lang="ru-RU" altLang="ru-RU" dirty="0">
              <a:latin typeface="Times New Roman" pitchFamily="18" charset="0"/>
            </a:endParaRPr>
          </a:p>
          <a:p>
            <a:pPr eaLnBrk="0" hangingPunct="0"/>
            <a:endParaRPr lang="ru-RU" altLang="ru-RU" sz="1400" dirty="0">
              <a:latin typeface="Times New Roman" pitchFamily="18" charset="0"/>
            </a:endParaRPr>
          </a:p>
        </p:txBody>
      </p:sp>
      <p:sp>
        <p:nvSpPr>
          <p:cNvPr id="49170" name="Rectangle 19"/>
          <p:cNvSpPr>
            <a:spLocks noChangeArrowheads="1"/>
          </p:cNvSpPr>
          <p:nvPr/>
        </p:nvSpPr>
        <p:spPr bwMode="auto">
          <a:xfrm>
            <a:off x="7579596" y="2962114"/>
            <a:ext cx="3023688" cy="3482813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 eaLnBrk="0" hangingPunct="0">
              <a:lnSpc>
                <a:spcPct val="80000"/>
              </a:lnSpc>
            </a:pPr>
            <a:r>
              <a:rPr lang="ru-RU" altLang="ru-RU" sz="2000" dirty="0" smtClean="0">
                <a:latin typeface="Times New Roman" pitchFamily="18" charset="0"/>
              </a:rPr>
              <a:t>Жаростойкие высокотемпературные и </a:t>
            </a:r>
            <a:r>
              <a:rPr lang="ru-RU" altLang="ru-RU" sz="2000" dirty="0" err="1" smtClean="0">
                <a:latin typeface="Times New Roman" pitchFamily="18" charset="0"/>
              </a:rPr>
              <a:t>коррозионостойкие</a:t>
            </a:r>
            <a:r>
              <a:rPr lang="ru-RU" altLang="ru-RU" sz="2000" dirty="0" smtClean="0">
                <a:latin typeface="Times New Roman" pitchFamily="18" charset="0"/>
              </a:rPr>
              <a:t>  </a:t>
            </a:r>
            <a:r>
              <a:rPr lang="ru-RU" altLang="ru-RU" sz="2000" dirty="0">
                <a:latin typeface="Times New Roman" pitchFamily="18" charset="0"/>
              </a:rPr>
              <a:t>покрытия</a:t>
            </a:r>
          </a:p>
          <a:p>
            <a:pPr algn="ctr" eaLnBrk="0" hangingPunct="0">
              <a:lnSpc>
                <a:spcPct val="80000"/>
              </a:lnSpc>
            </a:pPr>
            <a:r>
              <a:rPr lang="ru-RU" altLang="ru-RU" sz="2000" dirty="0">
                <a:latin typeface="Times New Roman" pitchFamily="18" charset="0"/>
              </a:rPr>
              <a:t>  </a:t>
            </a:r>
            <a:r>
              <a:rPr lang="ru-RU" altLang="ru-RU" sz="2000" b="1" dirty="0">
                <a:latin typeface="Times New Roman" pitchFamily="18" charset="0"/>
              </a:rPr>
              <a:t>СДП-2 + ВСДП-16 – </a:t>
            </a: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</a:rPr>
              <a:t>РД33, ПС90, НК32</a:t>
            </a:r>
          </a:p>
          <a:p>
            <a:pPr algn="ctr" eaLnBrk="0" hangingPunct="0">
              <a:lnSpc>
                <a:spcPct val="80000"/>
              </a:lnSpc>
            </a:pP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</a:rPr>
              <a:t>  </a:t>
            </a:r>
            <a:r>
              <a:rPr lang="ru-RU" altLang="ru-RU" sz="2000" b="1" dirty="0">
                <a:latin typeface="Times New Roman" pitchFamily="18" charset="0"/>
              </a:rPr>
              <a:t>СДП-4 + ВСДП-16 – </a:t>
            </a: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</a:rPr>
              <a:t>НК32</a:t>
            </a:r>
          </a:p>
          <a:p>
            <a:pPr algn="ctr" eaLnBrk="0" hangingPunct="0">
              <a:lnSpc>
                <a:spcPct val="80000"/>
              </a:lnSpc>
            </a:pP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ru-RU" altLang="ru-RU" sz="2000" b="1" dirty="0">
                <a:latin typeface="Times New Roman" pitchFamily="18" charset="0"/>
              </a:rPr>
              <a:t>ВСДП-9+ВСДП18 –</a:t>
            </a: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</a:rPr>
              <a:t>РД33МК</a:t>
            </a:r>
          </a:p>
          <a:p>
            <a:pPr algn="ctr" eaLnBrk="0" hangingPunct="0">
              <a:lnSpc>
                <a:spcPct val="80000"/>
              </a:lnSpc>
            </a:pP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</a:rPr>
              <a:t>  </a:t>
            </a:r>
            <a:r>
              <a:rPr lang="ru-RU" altLang="ru-RU" sz="2000" b="1" dirty="0">
                <a:latin typeface="Times New Roman" pitchFamily="18" charset="0"/>
              </a:rPr>
              <a:t>СДП-1+ВСДП-20 – </a:t>
            </a:r>
            <a:r>
              <a:rPr lang="ru-RU" altLang="ru-RU" sz="2000" b="1" dirty="0" smtClean="0">
                <a:solidFill>
                  <a:srgbClr val="FF0000"/>
                </a:solidFill>
                <a:latin typeface="Times New Roman" pitchFamily="18" charset="0"/>
              </a:rPr>
              <a:t>РД33МК </a:t>
            </a:r>
            <a:r>
              <a:rPr lang="ru-RU" altLang="ru-RU" sz="2000" b="1" dirty="0">
                <a:latin typeface="Times New Roman" pitchFamily="18" charset="0"/>
              </a:rPr>
              <a:t>(защита от солевой </a:t>
            </a:r>
            <a:r>
              <a:rPr lang="ru-RU" altLang="ru-RU" sz="2000" b="1" dirty="0" smtClean="0">
                <a:latin typeface="Times New Roman" pitchFamily="18" charset="0"/>
              </a:rPr>
              <a:t>коррозии при 650</a:t>
            </a:r>
            <a:r>
              <a:rPr lang="ru-RU" altLang="ru-RU" sz="2000" b="1" baseline="30000" dirty="0" smtClean="0">
                <a:latin typeface="Times New Roman" pitchFamily="18" charset="0"/>
              </a:rPr>
              <a:t>о</a:t>
            </a:r>
            <a:r>
              <a:rPr lang="ru-RU" altLang="ru-RU" sz="2000" b="1" dirty="0" smtClean="0">
                <a:latin typeface="Times New Roman" pitchFamily="18" charset="0"/>
              </a:rPr>
              <a:t>С)</a:t>
            </a:r>
            <a:endParaRPr lang="ru-RU" altLang="ru-RU" sz="2000" b="1" dirty="0">
              <a:latin typeface="Times New Roman" pitchFamily="18" charset="0"/>
            </a:endParaRPr>
          </a:p>
          <a:p>
            <a:pPr algn="ctr" eaLnBrk="0" hangingPunct="0">
              <a:lnSpc>
                <a:spcPct val="80000"/>
              </a:lnSpc>
            </a:pPr>
            <a:endParaRPr lang="ru-RU" altLang="ru-RU" sz="23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0" hangingPunct="0">
              <a:lnSpc>
                <a:spcPct val="80000"/>
              </a:lnSpc>
            </a:pPr>
            <a:r>
              <a:rPr lang="ru-RU" altLang="ru-RU" sz="23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  <a:p>
            <a:pPr algn="ctr" eaLnBrk="0" hangingPunct="0">
              <a:lnSpc>
                <a:spcPct val="80000"/>
              </a:lnSpc>
            </a:pPr>
            <a:endParaRPr lang="ru-RU" altLang="ru-RU" sz="3700" dirty="0">
              <a:latin typeface="Times New Roman" pitchFamily="18" charset="0"/>
            </a:endParaRPr>
          </a:p>
        </p:txBody>
      </p:sp>
      <p:sp>
        <p:nvSpPr>
          <p:cNvPr id="49174" name="Line 23"/>
          <p:cNvSpPr>
            <a:spLocks noChangeShapeType="1"/>
          </p:cNvSpPr>
          <p:nvPr/>
        </p:nvSpPr>
        <p:spPr bwMode="auto">
          <a:xfrm>
            <a:off x="8929730" y="2669142"/>
            <a:ext cx="0" cy="292971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/>
          </a:ln>
        </p:spPr>
        <p:txBody>
          <a:bodyPr lIns="104306" tIns="52153" rIns="104306" bIns="52153"/>
          <a:lstStyle/>
          <a:p>
            <a:endParaRPr lang="ru-RU"/>
          </a:p>
        </p:txBody>
      </p:sp>
      <p:sp>
        <p:nvSpPr>
          <p:cNvPr id="49177" name="Line 26"/>
          <p:cNvSpPr>
            <a:spLocks noChangeShapeType="1"/>
          </p:cNvSpPr>
          <p:nvPr/>
        </p:nvSpPr>
        <p:spPr bwMode="auto">
          <a:xfrm flipH="1">
            <a:off x="1415574" y="2102101"/>
            <a:ext cx="757448" cy="35706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104306" tIns="52153" rIns="104306" bIns="52153"/>
          <a:lstStyle/>
          <a:p>
            <a:endParaRPr lang="ru-RU"/>
          </a:p>
        </p:txBody>
      </p:sp>
      <p:sp>
        <p:nvSpPr>
          <p:cNvPr id="49178" name="Line 27"/>
          <p:cNvSpPr>
            <a:spLocks noChangeShapeType="1"/>
          </p:cNvSpPr>
          <p:nvPr/>
        </p:nvSpPr>
        <p:spPr bwMode="auto">
          <a:xfrm>
            <a:off x="3074903" y="2589749"/>
            <a:ext cx="1" cy="2668049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104306" tIns="52153" rIns="104306" bIns="52153"/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2843" y="2459161"/>
            <a:ext cx="2694436" cy="2567537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wrap="square" lIns="104306" tIns="52153" rIns="104306" bIns="52153">
            <a:spAutoFit/>
          </a:bodyPr>
          <a:lstStyle/>
          <a:p>
            <a:pPr lvl="0" algn="ctr" eaLnBrk="0" hangingPunct="0">
              <a:lnSpc>
                <a:spcPct val="80000"/>
              </a:lnSpc>
            </a:pPr>
            <a:r>
              <a:rPr lang="ru-RU" altLang="ru-RU" sz="2000" dirty="0">
                <a:solidFill>
                  <a:prstClr val="black"/>
                </a:solidFill>
                <a:latin typeface="Times New Roman" pitchFamily="18" charset="0"/>
              </a:rPr>
              <a:t>Жаростойкие покрытия системы</a:t>
            </a:r>
            <a:r>
              <a:rPr lang="en-US" altLang="ru-RU" sz="2000" b="1" dirty="0">
                <a:latin typeface="Times New Roman" pitchFamily="18" charset="0"/>
              </a:rPr>
              <a:t> </a:t>
            </a:r>
            <a:r>
              <a:rPr lang="en-US" altLang="ru-RU" sz="2000" b="1" dirty="0" err="1">
                <a:latin typeface="Times New Roman" pitchFamily="18" charset="0"/>
              </a:rPr>
              <a:t>MeCrAlY</a:t>
            </a:r>
            <a:r>
              <a:rPr lang="ru-RU" altLang="ru-RU" sz="2000" b="1" dirty="0">
                <a:latin typeface="Times New Roman" pitchFamily="18" charset="0"/>
              </a:rPr>
              <a:t> (</a:t>
            </a:r>
            <a:r>
              <a:rPr lang="ru-RU" altLang="ru-RU" sz="2000" b="1" dirty="0" err="1">
                <a:latin typeface="Times New Roman" pitchFamily="18" charset="0"/>
              </a:rPr>
              <a:t>Ме</a:t>
            </a:r>
            <a:r>
              <a:rPr lang="ru-RU" altLang="ru-RU" sz="2000" b="1" dirty="0">
                <a:latin typeface="Times New Roman" pitchFamily="18" charset="0"/>
              </a:rPr>
              <a:t>-</a:t>
            </a:r>
            <a:r>
              <a:rPr lang="en-US" altLang="ru-RU" sz="2000" b="1" dirty="0">
                <a:latin typeface="Times New Roman" pitchFamily="18" charset="0"/>
              </a:rPr>
              <a:t>Ni, Co, Ni-Co</a:t>
            </a:r>
            <a:r>
              <a:rPr lang="ru-RU" altLang="ru-RU" sz="2000" b="1" dirty="0">
                <a:latin typeface="Times New Roman" pitchFamily="18" charset="0"/>
              </a:rPr>
              <a:t>)</a:t>
            </a:r>
            <a:endParaRPr lang="ru-RU" altLang="ru-RU" sz="2000" dirty="0">
              <a:solidFill>
                <a:prstClr val="black"/>
              </a:solidFill>
              <a:latin typeface="Times New Roman" pitchFamily="18" charset="0"/>
            </a:endParaRPr>
          </a:p>
          <a:p>
            <a:pPr lvl="0" algn="ctr" eaLnBrk="0" hangingPunct="0">
              <a:lnSpc>
                <a:spcPct val="80000"/>
              </a:lnSpc>
            </a:pPr>
            <a:r>
              <a:rPr lang="en-US" altLang="ru-RU" sz="2000" b="1" dirty="0">
                <a:latin typeface="Times New Roman" pitchFamily="18" charset="0"/>
              </a:rPr>
              <a:t>C</a:t>
            </a:r>
            <a:r>
              <a:rPr lang="ru-RU" altLang="ru-RU" sz="2000" b="1" dirty="0">
                <a:latin typeface="Times New Roman" pitchFamily="18" charset="0"/>
              </a:rPr>
              <a:t>ДП-1</a:t>
            </a:r>
            <a:r>
              <a:rPr lang="ru-RU" altLang="ru-RU" sz="2000" dirty="0">
                <a:latin typeface="Times New Roman" pitchFamily="18" charset="0"/>
              </a:rPr>
              <a:t>- </a:t>
            </a: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</a:rPr>
              <a:t>РД33МК, НК32, ВСУ-10</a:t>
            </a:r>
            <a:r>
              <a:rPr lang="ru-RU" altLang="ru-RU" sz="2000" dirty="0">
                <a:latin typeface="Times New Roman" pitchFamily="18" charset="0"/>
              </a:rPr>
              <a:t> и др. </a:t>
            </a:r>
          </a:p>
          <a:p>
            <a:pPr lvl="0" algn="ctr" eaLnBrk="0" hangingPunct="0">
              <a:lnSpc>
                <a:spcPct val="80000"/>
              </a:lnSpc>
            </a:pPr>
            <a:r>
              <a:rPr lang="ru-RU" altLang="ru-RU" sz="2000" b="1" dirty="0">
                <a:latin typeface="Times New Roman" pitchFamily="18" charset="0"/>
              </a:rPr>
              <a:t>СДП-2</a:t>
            </a:r>
            <a:r>
              <a:rPr lang="ru-RU" altLang="ru-RU" sz="2000" dirty="0">
                <a:latin typeface="Times New Roman" pitchFamily="18" charset="0"/>
              </a:rPr>
              <a:t> – </a:t>
            </a: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</a:rPr>
              <a:t>РД33, ПС90, </a:t>
            </a:r>
            <a:r>
              <a:rPr lang="en-US" altLang="ru-RU" sz="2000" b="1" dirty="0">
                <a:solidFill>
                  <a:srgbClr val="FF0000"/>
                </a:solidFill>
                <a:latin typeface="Times New Roman" pitchFamily="18" charset="0"/>
              </a:rPr>
              <a:t>A</a:t>
            </a: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</a:rPr>
              <a:t>Л31, НК32 </a:t>
            </a:r>
            <a:r>
              <a:rPr lang="ru-RU" altLang="ru-RU" sz="2000" dirty="0">
                <a:latin typeface="Times New Roman" pitchFamily="18" charset="0"/>
              </a:rPr>
              <a:t>и др.</a:t>
            </a:r>
          </a:p>
          <a:p>
            <a:pPr lvl="0" algn="ctr" eaLnBrk="0" hangingPunct="0">
              <a:lnSpc>
                <a:spcPct val="80000"/>
              </a:lnSpc>
            </a:pPr>
            <a:r>
              <a:rPr lang="ru-RU" altLang="ru-RU" sz="2000" b="1" dirty="0">
                <a:latin typeface="Times New Roman" pitchFamily="18" charset="0"/>
              </a:rPr>
              <a:t>СДП-4</a:t>
            </a:r>
            <a:r>
              <a:rPr lang="ru-RU" altLang="ru-RU" sz="2000" dirty="0">
                <a:latin typeface="Times New Roman" pitchFamily="18" charset="0"/>
              </a:rPr>
              <a:t> – </a:t>
            </a: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</a:rPr>
              <a:t>НК32</a:t>
            </a:r>
            <a:r>
              <a:rPr lang="ru-RU" altLang="ru-RU" sz="2000" dirty="0">
                <a:latin typeface="Times New Roman" pitchFamily="18" charset="0"/>
              </a:rPr>
              <a:t> </a:t>
            </a:r>
            <a:r>
              <a:rPr lang="ru-RU" altLang="ru-RU" sz="2000" b="1" dirty="0">
                <a:latin typeface="Times New Roman" pitchFamily="18" charset="0"/>
              </a:rPr>
              <a:t>ВСДП-9</a:t>
            </a:r>
            <a:r>
              <a:rPr lang="ru-RU" altLang="ru-RU" sz="2000" dirty="0">
                <a:latin typeface="Times New Roman" pitchFamily="18" charset="0"/>
              </a:rPr>
              <a:t> </a:t>
            </a:r>
            <a:r>
              <a:rPr lang="ru-RU" altLang="ru-RU" sz="2000" dirty="0" smtClean="0">
                <a:latin typeface="Times New Roman" pitchFamily="18" charset="0"/>
              </a:rPr>
              <a:t>– </a:t>
            </a:r>
            <a:r>
              <a:rPr lang="ru-RU" altLang="ru-RU" sz="2000" b="1" dirty="0" smtClean="0">
                <a:solidFill>
                  <a:srgbClr val="FF0000"/>
                </a:solidFill>
                <a:latin typeface="Times New Roman" pitchFamily="18" charset="0"/>
              </a:rPr>
              <a:t>РД33МК</a:t>
            </a:r>
            <a:r>
              <a:rPr lang="ru-RU" altLang="ru-RU" sz="2000" b="1" dirty="0" smtClean="0">
                <a:latin typeface="Times New Roman" pitchFamily="18" charset="0"/>
              </a:rPr>
              <a:t> </a:t>
            </a:r>
            <a:endParaRPr lang="ru-RU" altLang="ru-RU" sz="2000" dirty="0">
              <a:latin typeface="Times New Roman" pitchFamily="18" charset="0"/>
            </a:endParaRPr>
          </a:p>
        </p:txBody>
      </p:sp>
      <p:cxnSp>
        <p:nvCxnSpPr>
          <p:cNvPr id="5" name="Прямая соединительная линия 4"/>
          <p:cNvCxnSpPr>
            <a:stCxn id="49156" idx="2"/>
          </p:cNvCxnSpPr>
          <p:nvPr/>
        </p:nvCxnSpPr>
        <p:spPr>
          <a:xfrm>
            <a:off x="2236146" y="2102102"/>
            <a:ext cx="838759" cy="48764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82204" y="6537079"/>
            <a:ext cx="5760640" cy="1028618"/>
          </a:xfrm>
          <a:prstGeom prst="rect">
            <a:avLst/>
          </a:prstGeom>
          <a:solidFill>
            <a:schemeClr val="bg1"/>
          </a:solidFill>
        </p:spPr>
        <p:txBody>
          <a:bodyPr wrap="square" lIns="104269" tIns="52135" rIns="104269" bIns="52135">
            <a:spAutoFit/>
          </a:bodyPr>
          <a:lstStyle/>
          <a:p>
            <a:pPr algn="ctr">
              <a:defRPr/>
            </a:pPr>
            <a:r>
              <a:rPr lang="ru-RU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ФГУП «ВИАМ»</a:t>
            </a:r>
          </a:p>
          <a:p>
            <a:pPr algn="ctr">
              <a:defRPr/>
            </a:pPr>
            <a:r>
              <a:rPr lang="ru-RU" sz="2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освоено серийное производство литых трубных катодов мощностью до 300 </a:t>
            </a:r>
            <a:r>
              <a:rPr lang="ru-RU" sz="2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sz="2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/год</a:t>
            </a:r>
            <a:endParaRPr lang="ru-RU" sz="2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844" y="5965383"/>
            <a:ext cx="90170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471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Text Box 5"/>
          <p:cNvSpPr txBox="1">
            <a:spLocks noChangeArrowheads="1"/>
          </p:cNvSpPr>
          <p:nvPr/>
        </p:nvSpPr>
        <p:spPr bwMode="auto">
          <a:xfrm>
            <a:off x="0" y="1082433"/>
            <a:ext cx="7836181" cy="3767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306" tIns="52153" rIns="104306" bIns="52153">
            <a:spAutoFit/>
          </a:bodyPr>
          <a:lstStyle/>
          <a:p>
            <a:pPr algn="ctr"/>
            <a:r>
              <a:rPr lang="ru-RU" sz="2000" b="1" i="1" dirty="0">
                <a:solidFill>
                  <a:srgbClr val="FF0000"/>
                </a:solidFill>
              </a:rPr>
              <a:t>Коррозионно-стойкое покрытие для пера стальных лопаток компрессора </a:t>
            </a:r>
          </a:p>
          <a:p>
            <a:r>
              <a:rPr lang="ru-RU" sz="1800" b="1" dirty="0" smtClean="0"/>
              <a:t>- Ионно-плазменное </a:t>
            </a:r>
            <a:r>
              <a:rPr lang="ru-RU" sz="1800" b="1" dirty="0"/>
              <a:t>покрытие </a:t>
            </a:r>
            <a:r>
              <a:rPr lang="ru-RU" sz="1800" b="1" dirty="0">
                <a:solidFill>
                  <a:srgbClr val="FF0000"/>
                </a:solidFill>
              </a:rPr>
              <a:t>СДП-1+ВСДП-20</a:t>
            </a:r>
            <a:r>
              <a:rPr lang="ru-RU" sz="1800" b="1" dirty="0"/>
              <a:t>, толщиной до 10 мкм и </a:t>
            </a:r>
            <a:r>
              <a:rPr lang="ru-RU" sz="1800" b="1" dirty="0">
                <a:solidFill>
                  <a:srgbClr val="FF0000"/>
                </a:solidFill>
              </a:rPr>
              <a:t>ВПАКС, </a:t>
            </a:r>
            <a:r>
              <a:rPr lang="ru-RU" sz="1800" b="1" dirty="0"/>
              <a:t>полученное насыщением поверхности в плазме сплава ВСДП-20 не снижают предел усталости лопаток и многократно </a:t>
            </a:r>
            <a:r>
              <a:rPr lang="ru-RU" sz="1800" b="1" dirty="0" smtClean="0"/>
              <a:t>(</a:t>
            </a:r>
            <a:r>
              <a:rPr lang="ru-RU" sz="1800" b="1" u="sng" dirty="0" smtClean="0">
                <a:solidFill>
                  <a:srgbClr val="FF0000"/>
                </a:solidFill>
              </a:rPr>
              <a:t>более 10 раз</a:t>
            </a:r>
            <a:r>
              <a:rPr lang="ru-RU" sz="1800" b="1" dirty="0" smtClean="0"/>
              <a:t>) повышает </a:t>
            </a:r>
            <a:r>
              <a:rPr lang="ru-RU" sz="1800" b="1" dirty="0"/>
              <a:t>стойкость лопаток в условиях солевой коррозии </a:t>
            </a:r>
          </a:p>
          <a:p>
            <a:r>
              <a:rPr lang="ru-RU" sz="1800" b="1" dirty="0" smtClean="0"/>
              <a:t>- </a:t>
            </a:r>
            <a:r>
              <a:rPr lang="ru-RU" sz="1800" b="1" dirty="0" err="1" smtClean="0"/>
              <a:t>Шликерное</a:t>
            </a:r>
            <a:r>
              <a:rPr lang="ru-RU" sz="1800" b="1" dirty="0" smtClean="0"/>
              <a:t> </a:t>
            </a:r>
            <a:r>
              <a:rPr lang="ru-RU" sz="1800" b="1" dirty="0"/>
              <a:t>покрытие </a:t>
            </a:r>
            <a:r>
              <a:rPr lang="ru-RU" sz="1800" b="1" dirty="0">
                <a:solidFill>
                  <a:srgbClr val="FF0000"/>
                </a:solidFill>
              </a:rPr>
              <a:t>ВПМСА </a:t>
            </a:r>
            <a:r>
              <a:rPr lang="ru-RU" sz="1800" b="1" dirty="0"/>
              <a:t>на основе </a:t>
            </a:r>
            <a:r>
              <a:rPr lang="ru-RU" sz="1800" b="1" dirty="0" err="1"/>
              <a:t>алюмохромофасфатной</a:t>
            </a:r>
            <a:r>
              <a:rPr lang="ru-RU" sz="1800" b="1" dirty="0"/>
              <a:t> связки для защиты замков лопаток компрессора от </a:t>
            </a:r>
            <a:r>
              <a:rPr lang="ru-RU" sz="1800" b="1" dirty="0" err="1"/>
              <a:t>фреттинг</a:t>
            </a:r>
            <a:r>
              <a:rPr lang="ru-RU" sz="1800" b="1" dirty="0"/>
              <a:t>-коррозии и контактного износа </a:t>
            </a:r>
          </a:p>
          <a:p>
            <a:r>
              <a:rPr lang="ru-RU" sz="1800" b="1" dirty="0" smtClean="0"/>
              <a:t>- Металлокерамическое </a:t>
            </a:r>
            <a:r>
              <a:rPr lang="ru-RU" sz="1800" b="1" dirty="0"/>
              <a:t>покрытие </a:t>
            </a:r>
            <a:r>
              <a:rPr lang="ru-RU" sz="1800" b="1" dirty="0">
                <a:solidFill>
                  <a:srgbClr val="FF0000"/>
                </a:solidFill>
              </a:rPr>
              <a:t>СДП-1 + СФ </a:t>
            </a:r>
            <a:r>
              <a:rPr lang="ru-RU" sz="1800" b="1" dirty="0"/>
              <a:t>для защиты от солевой коррозии стальных деталей с низкой температурой отпуска</a:t>
            </a:r>
          </a:p>
          <a:p>
            <a:r>
              <a:rPr lang="ru-RU" sz="1800" b="1" i="1" u="sng" dirty="0" smtClean="0">
                <a:solidFill>
                  <a:srgbClr val="000066"/>
                </a:solidFill>
                <a:latin typeface="Times New Roman" pitchFamily="18" charset="0"/>
              </a:rPr>
              <a:t>Покрытия СДП-1+ВСДП-20, ВПАКС, ВПМСА, СДП-1 + СФ прошли испытания в составе ГТД и внедрены в серийное производство</a:t>
            </a:r>
            <a:endParaRPr lang="ru-RU" sz="1800" b="1" i="1" u="sng" dirty="0">
              <a:solidFill>
                <a:srgbClr val="000066"/>
              </a:solidFill>
              <a:latin typeface="Times New Roman" pitchFamily="18" charset="0"/>
            </a:endParaRPr>
          </a:p>
        </p:txBody>
      </p:sp>
      <p:pic>
        <p:nvPicPr>
          <p:cNvPr id="67589" name="Picture 6" descr="Бол_покрыт_корыто до исп нов"/>
          <p:cNvPicPr>
            <a:picLocks noChangeAspect="1" noChangeArrowheads="1"/>
          </p:cNvPicPr>
          <p:nvPr/>
        </p:nvPicPr>
        <p:blipFill>
          <a:blip r:embed="rId3" cstate="print"/>
          <a:srcRect l="51176" b="21645"/>
          <a:stretch>
            <a:fillRect/>
          </a:stretch>
        </p:blipFill>
        <p:spPr bwMode="auto">
          <a:xfrm>
            <a:off x="9545739" y="2173214"/>
            <a:ext cx="1129553" cy="1170742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67590" name="Picture 7" descr="IMG_3676"/>
          <p:cNvPicPr>
            <a:picLocks noChangeAspect="1" noChangeArrowheads="1"/>
          </p:cNvPicPr>
          <p:nvPr/>
        </p:nvPicPr>
        <p:blipFill>
          <a:blip r:embed="rId4" cstate="print"/>
          <a:srcRect l="11476" t="5905" r="52861" b="3456"/>
          <a:stretch>
            <a:fillRect/>
          </a:stretch>
        </p:blipFill>
        <p:spPr bwMode="auto">
          <a:xfrm>
            <a:off x="9523165" y="1088834"/>
            <a:ext cx="634526" cy="1014347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67591" name="Picture 8" descr="№ 8 после 20 цкопирование"/>
          <p:cNvPicPr>
            <a:picLocks noChangeAspect="1" noChangeArrowheads="1"/>
          </p:cNvPicPr>
          <p:nvPr/>
        </p:nvPicPr>
        <p:blipFill>
          <a:blip r:embed="rId5" cstate="print">
            <a:lum bright="-6000" contrast="6000"/>
          </a:blip>
          <a:srcRect/>
          <a:stretch>
            <a:fillRect/>
          </a:stretch>
        </p:blipFill>
        <p:spPr bwMode="auto">
          <a:xfrm>
            <a:off x="7938987" y="3343956"/>
            <a:ext cx="895745" cy="1356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2" name="Picture 9" descr="БольшиеСпинки1"/>
          <p:cNvPicPr>
            <a:picLocks noChangeAspect="1" noChangeArrowheads="1"/>
          </p:cNvPicPr>
          <p:nvPr/>
        </p:nvPicPr>
        <p:blipFill>
          <a:blip r:embed="rId6" cstate="print">
            <a:lum contrast="24000"/>
          </a:blip>
          <a:srcRect l="8652" t="16180" r="70226" b="26869"/>
          <a:stretch>
            <a:fillRect/>
          </a:stretch>
        </p:blipFill>
        <p:spPr bwMode="auto">
          <a:xfrm>
            <a:off x="9946074" y="3420591"/>
            <a:ext cx="657210" cy="128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3" name="Text Box 10"/>
          <p:cNvSpPr txBox="1">
            <a:spLocks noChangeArrowheads="1"/>
          </p:cNvSpPr>
          <p:nvPr/>
        </p:nvSpPr>
        <p:spPr bwMode="auto">
          <a:xfrm>
            <a:off x="8784231" y="3545993"/>
            <a:ext cx="1130688" cy="118254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104306" tIns="52153" rIns="104306" bIns="52153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b="1" dirty="0"/>
              <a:t>Лопатка б/</a:t>
            </a:r>
            <a:r>
              <a:rPr lang="ru-RU" sz="1400" b="1" dirty="0" err="1"/>
              <a:t>покр</a:t>
            </a:r>
            <a:r>
              <a:rPr lang="ru-RU" sz="1400" b="1" dirty="0"/>
              <a:t>. и с покрытием после испытаний</a:t>
            </a:r>
          </a:p>
        </p:txBody>
      </p:sp>
      <p:pic>
        <p:nvPicPr>
          <p:cNvPr id="67596" name="Picture 13" descr="TMP84"/>
          <p:cNvPicPr>
            <a:picLocks noChangeAspect="1" noChangeArrowheads="1"/>
          </p:cNvPicPr>
          <p:nvPr/>
        </p:nvPicPr>
        <p:blipFill>
          <a:blip r:embed="rId7" cstate="print"/>
          <a:srcRect l="40022"/>
          <a:stretch>
            <a:fillRect/>
          </a:stretch>
        </p:blipFill>
        <p:spPr bwMode="auto">
          <a:xfrm>
            <a:off x="7836181" y="1343862"/>
            <a:ext cx="1009932" cy="120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7" name="Line 14"/>
          <p:cNvSpPr>
            <a:spLocks noChangeShapeType="1"/>
          </p:cNvSpPr>
          <p:nvPr/>
        </p:nvSpPr>
        <p:spPr bwMode="auto">
          <a:xfrm flipV="1">
            <a:off x="8846113" y="1237110"/>
            <a:ext cx="821068" cy="59930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104306" tIns="52153" rIns="104306" bIns="52153"/>
          <a:lstStyle/>
          <a:p>
            <a:endParaRPr lang="ru-RU"/>
          </a:p>
        </p:txBody>
      </p:sp>
      <p:sp>
        <p:nvSpPr>
          <p:cNvPr id="67598" name="Line 15"/>
          <p:cNvSpPr>
            <a:spLocks noChangeShapeType="1"/>
          </p:cNvSpPr>
          <p:nvPr/>
        </p:nvSpPr>
        <p:spPr bwMode="auto">
          <a:xfrm>
            <a:off x="8834733" y="1836415"/>
            <a:ext cx="885026" cy="72524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104306" tIns="52153" rIns="104306" bIns="52153"/>
          <a:lstStyle/>
          <a:p>
            <a:endParaRPr lang="ru-RU"/>
          </a:p>
        </p:txBody>
      </p:sp>
      <p:sp>
        <p:nvSpPr>
          <p:cNvPr id="67599" name="Line 16"/>
          <p:cNvSpPr>
            <a:spLocks noChangeShapeType="1"/>
          </p:cNvSpPr>
          <p:nvPr/>
        </p:nvSpPr>
        <p:spPr bwMode="auto">
          <a:xfrm>
            <a:off x="7434932" y="2927911"/>
            <a:ext cx="2284827" cy="26527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104306" tIns="52153" rIns="104306" bIns="52153"/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674292" y="108223"/>
            <a:ext cx="9037673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algn="ctr" eaLnBrk="0" hangingPunct="0">
              <a:lnSpc>
                <a:spcPct val="80000"/>
              </a:lnSpc>
              <a:defRPr/>
            </a:pPr>
            <a:r>
              <a:rPr lang="ru-RU" sz="2300" dirty="0">
                <a:solidFill>
                  <a:srgbClr val="002060"/>
                </a:solidFill>
                <a:latin typeface="Impact" pitchFamily="34" charset="0"/>
              </a:rPr>
              <a:t>Новые покрытия ФГУП «ВИАМ» для защиты деталей компрессора и турбины от коррозии, контактного и </a:t>
            </a:r>
            <a:r>
              <a:rPr lang="ru-RU" sz="2300" dirty="0" err="1">
                <a:solidFill>
                  <a:srgbClr val="002060"/>
                </a:solidFill>
                <a:latin typeface="Impact" pitchFamily="34" charset="0"/>
              </a:rPr>
              <a:t>фреттинг</a:t>
            </a:r>
            <a:r>
              <a:rPr lang="ru-RU" sz="2300" dirty="0">
                <a:solidFill>
                  <a:srgbClr val="002060"/>
                </a:solidFill>
                <a:latin typeface="Impact" pitchFamily="34" charset="0"/>
              </a:rPr>
              <a:t>-износа</a:t>
            </a:r>
          </a:p>
        </p:txBody>
      </p:sp>
      <p:sp>
        <p:nvSpPr>
          <p:cNvPr id="18" name="Line 11"/>
          <p:cNvSpPr>
            <a:spLocks noChangeShapeType="1"/>
          </p:cNvSpPr>
          <p:nvPr/>
        </p:nvSpPr>
        <p:spPr bwMode="auto">
          <a:xfrm flipH="1">
            <a:off x="8601009" y="3928049"/>
            <a:ext cx="336954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104306" tIns="52153" rIns="104306" bIns="52153"/>
          <a:lstStyle/>
          <a:p>
            <a:endParaRPr lang="ru-RU"/>
          </a:p>
        </p:txBody>
      </p:sp>
      <p:sp>
        <p:nvSpPr>
          <p:cNvPr id="19" name="Line 12"/>
          <p:cNvSpPr>
            <a:spLocks noChangeShapeType="1"/>
          </p:cNvSpPr>
          <p:nvPr/>
        </p:nvSpPr>
        <p:spPr bwMode="auto">
          <a:xfrm flipV="1">
            <a:off x="9802059" y="3928048"/>
            <a:ext cx="295182" cy="20921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104306" tIns="52153" rIns="104306" bIns="52153"/>
          <a:lstStyle/>
          <a:p>
            <a:endParaRPr lang="ru-RU"/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49642" y="5142176"/>
            <a:ext cx="8052205" cy="238287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104306" tIns="52153" rIns="104306" bIns="52153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FF0000"/>
                </a:solidFill>
              </a:rPr>
              <a:t>Покрытие </a:t>
            </a:r>
            <a:r>
              <a:rPr lang="ru-RU" sz="2000" b="1" i="1" dirty="0">
                <a:solidFill>
                  <a:srgbClr val="FF0000"/>
                </a:solidFill>
              </a:rPr>
              <a:t>для </a:t>
            </a:r>
            <a:r>
              <a:rPr lang="ru-RU" sz="2000" b="1" i="1" dirty="0" smtClean="0">
                <a:solidFill>
                  <a:srgbClr val="FF0000"/>
                </a:solidFill>
              </a:rPr>
              <a:t>защиты пера лопаток ТВД из жаропрочных сплавов  от сульфидно-оксидной коррозии</a:t>
            </a:r>
            <a:endParaRPr lang="ru-RU" sz="2000" b="1" i="1" dirty="0">
              <a:solidFill>
                <a:srgbClr val="FF0000"/>
              </a:solidFill>
            </a:endParaRPr>
          </a:p>
          <a:p>
            <a:r>
              <a:rPr lang="ru-RU" sz="1800" b="1" dirty="0" smtClean="0"/>
              <a:t>- Ионно-плазменное </a:t>
            </a:r>
            <a:r>
              <a:rPr lang="ru-RU" sz="1800" b="1" dirty="0"/>
              <a:t>покрытие </a:t>
            </a:r>
            <a:r>
              <a:rPr lang="ru-RU" sz="1800" b="1" dirty="0" smtClean="0">
                <a:solidFill>
                  <a:srgbClr val="FF0000"/>
                </a:solidFill>
              </a:rPr>
              <a:t>СДП-1Т+ВСДП-13</a:t>
            </a:r>
            <a:r>
              <a:rPr lang="ru-RU" sz="1800" b="1" dirty="0"/>
              <a:t> </a:t>
            </a:r>
            <a:r>
              <a:rPr lang="ru-RU" sz="1800" b="1" dirty="0" smtClean="0"/>
              <a:t>многократно повышает стойкость лопаток в условиях сульфидно-оксидной коррозии;</a:t>
            </a:r>
            <a:endParaRPr lang="ru-RU" sz="1800" b="1" dirty="0"/>
          </a:p>
          <a:p>
            <a:r>
              <a:rPr lang="ru-RU" sz="1800" b="1" dirty="0" smtClean="0"/>
              <a:t>- Повышают жаростойкость  при температурах до 1100 °С;</a:t>
            </a:r>
          </a:p>
          <a:p>
            <a:r>
              <a:rPr lang="ru-RU" sz="1800" b="1" dirty="0" smtClean="0"/>
              <a:t>- Не снижает прочностных характеристик сплавов (ВЖЛ21, ЖСКС-2, ЖС-6У, </a:t>
            </a:r>
            <a:br>
              <a:rPr lang="ru-RU" sz="1800" b="1" dirty="0" smtClean="0"/>
            </a:br>
            <a:r>
              <a:rPr lang="ru-RU" sz="1800" b="1" dirty="0" smtClean="0"/>
              <a:t>ЖС-26, ЖС-36)</a:t>
            </a:r>
          </a:p>
          <a:p>
            <a:r>
              <a:rPr lang="ru-RU" sz="1800" b="1" i="1" u="sng" dirty="0" smtClean="0">
                <a:solidFill>
                  <a:srgbClr val="000066"/>
                </a:solidFill>
                <a:latin typeface="Times New Roman" pitchFamily="18" charset="0"/>
              </a:rPr>
              <a:t>Покрытия СДП-1Т+ВСДП-13 рекомендованы АО «Климов» к опробованию </a:t>
            </a:r>
            <a:endParaRPr lang="ru-RU" sz="1800" b="1" i="1" u="sng" dirty="0">
              <a:solidFill>
                <a:srgbClr val="000066"/>
              </a:solidFill>
              <a:latin typeface="Times New Roman" pitchFamily="18" charset="0"/>
            </a:endParaRPr>
          </a:p>
        </p:txBody>
      </p:sp>
      <p:sp>
        <p:nvSpPr>
          <p:cNvPr id="23" name="Прямоугольник 3"/>
          <p:cNvSpPr>
            <a:spLocks noChangeArrowheads="1"/>
          </p:cNvSpPr>
          <p:nvPr/>
        </p:nvSpPr>
        <p:spPr bwMode="auto">
          <a:xfrm>
            <a:off x="8740286" y="5087808"/>
            <a:ext cx="1209363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400" b="1" dirty="0">
                <a:latin typeface="+mn-lt"/>
              </a:rPr>
              <a:t>Внешний вид лопаток после 30 циклов испытаний на СОК при </a:t>
            </a:r>
            <a:r>
              <a:rPr lang="ru-RU" altLang="ru-RU" sz="1400" b="1" dirty="0" smtClean="0">
                <a:latin typeface="+mn-lt"/>
              </a:rPr>
              <a:t>950°С</a:t>
            </a:r>
            <a:endParaRPr lang="ru-RU" altLang="ru-RU" sz="1400" b="1" dirty="0">
              <a:latin typeface="+mn-lt"/>
            </a:endParaRPr>
          </a:p>
        </p:txBody>
      </p:sp>
      <p:pic>
        <p:nvPicPr>
          <p:cNvPr id="24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49"/>
          <a:stretch>
            <a:fillRect/>
          </a:stretch>
        </p:blipFill>
        <p:spPr bwMode="auto">
          <a:xfrm rot="16200000">
            <a:off x="7634697" y="5584447"/>
            <a:ext cx="1390943" cy="541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1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44" b="33711"/>
          <a:stretch>
            <a:fillRect/>
          </a:stretch>
        </p:blipFill>
        <p:spPr bwMode="auto">
          <a:xfrm rot="16200000">
            <a:off x="9617959" y="5613904"/>
            <a:ext cx="1445543" cy="538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Прямоугольник 3"/>
          <p:cNvSpPr>
            <a:spLocks noChangeArrowheads="1"/>
          </p:cNvSpPr>
          <p:nvPr/>
        </p:nvSpPr>
        <p:spPr bwMode="auto">
          <a:xfrm>
            <a:off x="7722964" y="6580231"/>
            <a:ext cx="1224136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b="1" kern="0" noProof="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б</a:t>
            </a:r>
            <a:r>
              <a:rPr kumimoji="0" lang="ru-RU" alt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Calibri" pitchFamily="34" charset="0"/>
              </a:rPr>
              <a:t>ез покрытия</a:t>
            </a:r>
            <a:endParaRPr kumimoji="0" lang="ru-RU" altLang="ru-RU" sz="14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7" name="Прямоугольник 3"/>
          <p:cNvSpPr>
            <a:spLocks noChangeArrowheads="1"/>
          </p:cNvSpPr>
          <p:nvPr/>
        </p:nvSpPr>
        <p:spPr bwMode="auto">
          <a:xfrm>
            <a:off x="9559867" y="6599976"/>
            <a:ext cx="1126058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Calibri" pitchFamily="34" charset="0"/>
              </a:rPr>
              <a:t>с покрытием</a:t>
            </a:r>
            <a:endParaRPr kumimoji="0" lang="ru-RU" altLang="ru-RU" sz="14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9449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75"/>
          <p:cNvSpPr>
            <a:spLocks noChangeArrowheads="1"/>
          </p:cNvSpPr>
          <p:nvPr/>
        </p:nvSpPr>
        <p:spPr bwMode="auto">
          <a:xfrm>
            <a:off x="2969322" y="0"/>
            <a:ext cx="8066010" cy="93622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104214" tIns="52107" rIns="104214" bIns="52107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48349"/>
            <a:r>
              <a:rPr kumimoji="1" lang="ru-RU" sz="18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зависимости состава ионно-плазменных покрытий</a:t>
            </a:r>
          </a:p>
          <a:p>
            <a:pPr algn="ctr" defTabSz="1048349"/>
            <a:r>
              <a:rPr kumimoji="1" lang="ru-RU" sz="18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энергетических параметров процесса их нанесения</a:t>
            </a:r>
          </a:p>
          <a:p>
            <a:pPr algn="ctr" defTabSz="1048349"/>
            <a:r>
              <a:rPr kumimoji="1" lang="ru-RU" sz="18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крупногабаритные лопатки газотурбинных установок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826420" y="1127151"/>
            <a:ext cx="7794973" cy="11579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104214" tIns="52107" rIns="104214" bIns="52107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defTabSz="1048349">
              <a:lnSpc>
                <a:spcPct val="95000"/>
              </a:lnSpc>
            </a:pPr>
            <a:r>
              <a:rPr lang="ru-RU" altLang="ru-RU" sz="1800" b="1" u="sng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Цель:</a:t>
            </a:r>
            <a:r>
              <a:rPr lang="ru-RU" altLang="ru-RU" sz="1800" b="1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sz="18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Исследование влияния энергетических параметров плазмы катодного пятна вакуумной дуги с протяженной зоной испарения на состав, структуру и защитные свойства ионно-плазменных покрытий для крупногабаритных лопаток газотурбинных установок</a:t>
            </a: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1795465" y="1044327"/>
            <a:ext cx="8876674" cy="0"/>
          </a:xfrm>
          <a:prstGeom prst="line">
            <a:avLst/>
          </a:prstGeom>
          <a:ln w="79375" cmpd="thickThin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162126" y="2222004"/>
            <a:ext cx="10514283" cy="603931"/>
          </a:xfrm>
          <a:prstGeom prst="rect">
            <a:avLst/>
          </a:prstGeom>
        </p:spPr>
        <p:txBody>
          <a:bodyPr wrap="square" lIns="91360" tIns="45680" rIns="91360" bIns="45680">
            <a:spAutoFit/>
          </a:bodyPr>
          <a:lstStyle/>
          <a:p>
            <a:pPr algn="ctr" defTabSz="1048349">
              <a:lnSpc>
                <a:spcPct val="95000"/>
              </a:lnSpc>
            </a:pPr>
            <a:r>
              <a:rPr lang="ru-RU" sz="1800" b="1" u="sng" dirty="0" smtClean="0">
                <a:solidFill>
                  <a:srgbClr val="3655F2"/>
                </a:solidFill>
              </a:rPr>
              <a:t>Основные задачи</a:t>
            </a:r>
            <a:r>
              <a:rPr lang="ru-RU" sz="1800" b="1" u="sng" dirty="0">
                <a:solidFill>
                  <a:srgbClr val="3655F2"/>
                </a:solidFill>
              </a:rPr>
              <a:t>: </a:t>
            </a:r>
            <a:endParaRPr lang="ru-RU" sz="1800" dirty="0">
              <a:solidFill>
                <a:srgbClr val="3655F2"/>
              </a:solidFill>
            </a:endParaRPr>
          </a:p>
          <a:p>
            <a:pPr algn="just" defTabSz="1048349">
              <a:lnSpc>
                <a:spcPct val="95000"/>
              </a:lnSpc>
            </a:pPr>
            <a:r>
              <a:rPr lang="ru-RU" sz="1700" b="1" dirty="0" smtClean="0">
                <a:solidFill>
                  <a:prstClr val="black"/>
                </a:solidFill>
                <a:cs typeface="Times New Roman" pitchFamily="18" charset="0"/>
              </a:rPr>
              <a:t>-</a:t>
            </a:r>
            <a:endParaRPr lang="ru-RU" sz="17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7545765" y="4068663"/>
            <a:ext cx="3057525" cy="1810410"/>
            <a:chOff x="6439776" y="5034381"/>
            <a:chExt cx="3057525" cy="1911010"/>
          </a:xfrm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96" t="31803" r="37341" b="25721"/>
            <a:stretch/>
          </p:blipFill>
          <p:spPr bwMode="auto">
            <a:xfrm>
              <a:off x="6439776" y="5034381"/>
              <a:ext cx="3057525" cy="1911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Трапеция 4"/>
            <p:cNvSpPr/>
            <p:nvPr/>
          </p:nvSpPr>
          <p:spPr>
            <a:xfrm rot="16200000">
              <a:off x="8234448" y="5639061"/>
              <a:ext cx="667123" cy="720080"/>
            </a:xfrm>
            <a:prstGeom prst="trapezoid">
              <a:avLst/>
            </a:prstGeom>
            <a:solidFill>
              <a:srgbClr val="00B0F0">
                <a:alpha val="50000"/>
              </a:srgbClr>
            </a:solidFill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48349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8" name="Трапеция 17"/>
            <p:cNvSpPr/>
            <p:nvPr/>
          </p:nvSpPr>
          <p:spPr>
            <a:xfrm rot="5400000">
              <a:off x="7183472" y="5765614"/>
              <a:ext cx="551683" cy="470149"/>
            </a:xfrm>
            <a:prstGeom prst="trapezoid">
              <a:avLst/>
            </a:prstGeom>
            <a:solidFill>
              <a:srgbClr val="00B0F0">
                <a:alpha val="50000"/>
              </a:srgbClr>
            </a:solidFill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48349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24" name="Прямоугольник 23"/>
          <p:cNvSpPr/>
          <p:nvPr/>
        </p:nvSpPr>
        <p:spPr>
          <a:xfrm>
            <a:off x="3101758" y="4068663"/>
            <a:ext cx="4431307" cy="2095189"/>
          </a:xfrm>
          <a:prstGeom prst="rect">
            <a:avLst/>
          </a:prstGeom>
          <a:solidFill>
            <a:schemeClr val="bg1"/>
          </a:solidFill>
        </p:spPr>
        <p:txBody>
          <a:bodyPr wrap="square" lIns="91360" tIns="45680" rIns="91360" bIns="45680">
            <a:spAutoFit/>
          </a:bodyPr>
          <a:lstStyle/>
          <a:p>
            <a:pPr algn="ctr" defTabSz="1048349">
              <a:lnSpc>
                <a:spcPct val="95000"/>
              </a:lnSpc>
            </a:pPr>
            <a:r>
              <a:rPr lang="ru-RU" sz="1800" b="1" u="sng" dirty="0">
                <a:solidFill>
                  <a:srgbClr val="FF0000"/>
                </a:solidFill>
                <a:cs typeface="Times New Roman" pitchFamily="18" charset="0"/>
              </a:rPr>
              <a:t>Ожидаемые результаты:</a:t>
            </a:r>
          </a:p>
          <a:p>
            <a:pPr algn="just" defTabSz="1048349">
              <a:lnSpc>
                <a:spcPct val="95000"/>
              </a:lnSpc>
            </a:pPr>
            <a:r>
              <a:rPr lang="ru-RU" sz="1700" b="1" dirty="0">
                <a:solidFill>
                  <a:prstClr val="black"/>
                </a:solidFill>
                <a:cs typeface="Times New Roman" pitchFamily="18" charset="0"/>
              </a:rPr>
              <a:t>1. Разработка теоретических и конструкторских основ формирования протяженных зон катодного ионно-плазменного распыления материалов, обеспечивающих равномерность формирования конденсатов на крупногабаритных изделиях</a:t>
            </a:r>
          </a:p>
        </p:txBody>
      </p:sp>
      <p:sp>
        <p:nvSpPr>
          <p:cNvPr id="9" name="Стрелка вправо 8"/>
          <p:cNvSpPr/>
          <p:nvPr/>
        </p:nvSpPr>
        <p:spPr>
          <a:xfrm>
            <a:off x="3114457" y="4153371"/>
            <a:ext cx="4431307" cy="1876276"/>
          </a:xfrm>
          <a:prstGeom prst="rightArrow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 defTabSz="1048349"/>
            <a:endParaRPr lang="ru-RU">
              <a:solidFill>
                <a:prstClr val="white"/>
              </a:solidFill>
            </a:endParaRPr>
          </a:p>
        </p:txBody>
      </p:sp>
      <p:pic>
        <p:nvPicPr>
          <p:cNvPr id="30" name="Picture 5" descr="%233%20ZrN%20CrN%20x50000%20compo%203%20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6" t="26477" r="35397"/>
          <a:stretch>
            <a:fillRect/>
          </a:stretch>
        </p:blipFill>
        <p:spPr bwMode="auto">
          <a:xfrm>
            <a:off x="8803087" y="6016295"/>
            <a:ext cx="1252797" cy="154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8010996" y="5744511"/>
            <a:ext cx="2592294" cy="501595"/>
          </a:xfrm>
          <a:prstGeom prst="rect">
            <a:avLst/>
          </a:prstGeom>
          <a:solidFill>
            <a:schemeClr val="bg1"/>
          </a:solidFill>
        </p:spPr>
        <p:txBody>
          <a:bodyPr wrap="square" lIns="91360" tIns="45680" rIns="91360" bIns="45680">
            <a:spAutoFit/>
          </a:bodyPr>
          <a:lstStyle/>
          <a:p>
            <a:pPr algn="ctr" defTabSz="1048349">
              <a:lnSpc>
                <a:spcPct val="95000"/>
              </a:lnSpc>
            </a:pPr>
            <a:r>
              <a:rPr lang="ru-RU" sz="1400" b="1" dirty="0">
                <a:solidFill>
                  <a:srgbClr val="3655F2"/>
                </a:solidFill>
              </a:rPr>
              <a:t>Многослойное конденсированное покрытие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18114" y="4068663"/>
            <a:ext cx="3048001" cy="1882418"/>
            <a:chOff x="18108" y="4068663"/>
            <a:chExt cx="3048001" cy="1882418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56" t="31804" r="37451" b="26355"/>
            <a:stretch/>
          </p:blipFill>
          <p:spPr bwMode="auto">
            <a:xfrm>
              <a:off x="18108" y="4068663"/>
              <a:ext cx="3048001" cy="1882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Равнобедренный треугольник 1"/>
            <p:cNvSpPr/>
            <p:nvPr/>
          </p:nvSpPr>
          <p:spPr>
            <a:xfrm rot="4755453">
              <a:off x="934186" y="4812747"/>
              <a:ext cx="284118" cy="549850"/>
            </a:xfrm>
            <a:prstGeom prst="triangle">
              <a:avLst/>
            </a:prstGeom>
            <a:solidFill>
              <a:schemeClr val="accent6">
                <a:alpha val="50000"/>
              </a:schemeClr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48349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9" name="Равнобедренный треугольник 18"/>
            <p:cNvSpPr/>
            <p:nvPr/>
          </p:nvSpPr>
          <p:spPr>
            <a:xfrm rot="16874078">
              <a:off x="1937263" y="4773853"/>
              <a:ext cx="284118" cy="622621"/>
            </a:xfrm>
            <a:prstGeom prst="triangle">
              <a:avLst/>
            </a:prstGeom>
            <a:solidFill>
              <a:schemeClr val="accent6">
                <a:alpha val="50000"/>
              </a:schemeClr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48349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-12068" y="5867709"/>
            <a:ext cx="2952328" cy="436962"/>
          </a:xfrm>
          <a:prstGeom prst="rect">
            <a:avLst/>
          </a:prstGeom>
          <a:solidFill>
            <a:schemeClr val="bg1"/>
          </a:solidFill>
        </p:spPr>
        <p:txBody>
          <a:bodyPr wrap="square" lIns="91360" tIns="45680" rIns="91360" bIns="45680">
            <a:spAutoFit/>
          </a:bodyPr>
          <a:lstStyle/>
          <a:p>
            <a:pPr algn="ctr" defTabSz="1048349">
              <a:lnSpc>
                <a:spcPct val="80000"/>
              </a:lnSpc>
            </a:pPr>
            <a:r>
              <a:rPr lang="ru-RU" sz="1400" b="1" dirty="0">
                <a:solidFill>
                  <a:srgbClr val="3655F2"/>
                </a:solidFill>
              </a:rPr>
              <a:t>Однослойное конденсированное покрытие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6" t="29827" r="20286" b="26823"/>
          <a:stretch/>
        </p:blipFill>
        <p:spPr bwMode="auto">
          <a:xfrm>
            <a:off x="109500" y="1057028"/>
            <a:ext cx="2546549" cy="149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2754412" y="1116335"/>
            <a:ext cx="7901216" cy="12133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69" y="6314003"/>
            <a:ext cx="1099967" cy="126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2267509" y="6084887"/>
            <a:ext cx="5815496" cy="1100990"/>
          </a:xfrm>
          <a:prstGeom prst="rect">
            <a:avLst/>
          </a:prstGeom>
          <a:solidFill>
            <a:schemeClr val="bg1"/>
          </a:solidFill>
        </p:spPr>
        <p:txBody>
          <a:bodyPr wrap="square" lIns="91360" tIns="45680" rIns="91360" bIns="45680">
            <a:spAutoFit/>
          </a:bodyPr>
          <a:lstStyle/>
          <a:p>
            <a:pPr algn="just" defTabSz="1048349">
              <a:lnSpc>
                <a:spcPct val="95000"/>
              </a:lnSpc>
            </a:pPr>
            <a:r>
              <a:rPr lang="ru-RU" sz="1800" b="1" dirty="0">
                <a:solidFill>
                  <a:prstClr val="black"/>
                </a:solidFill>
                <a:cs typeface="Times New Roman" pitchFamily="18" charset="0"/>
              </a:rPr>
              <a:t>2. </a:t>
            </a:r>
            <a:r>
              <a:rPr lang="ru-RU" sz="1700" b="1" dirty="0">
                <a:solidFill>
                  <a:prstClr val="black"/>
                </a:solidFill>
                <a:cs typeface="Times New Roman" pitchFamily="18" charset="0"/>
              </a:rPr>
              <a:t>Определение закономерностей влияния энергетических параметров плазмы на состав и структуру конденсатов с целью создания градиентных и слоистых стойких к солевой и сульфидно-оксидной коррозии покрытий.</a:t>
            </a:r>
          </a:p>
        </p:txBody>
      </p:sp>
      <p:sp>
        <p:nvSpPr>
          <p:cNvPr id="33" name="Стрелка вправо 32"/>
          <p:cNvSpPr/>
          <p:nvPr/>
        </p:nvSpPr>
        <p:spPr>
          <a:xfrm>
            <a:off x="2267509" y="5807065"/>
            <a:ext cx="6303515" cy="1717982"/>
          </a:xfrm>
          <a:prstGeom prst="rightArrow">
            <a:avLst>
              <a:gd name="adj1" fmla="val 50000"/>
              <a:gd name="adj2" fmla="val 50739"/>
            </a:avLst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 defTabSz="1048349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25130" y="5345"/>
            <a:ext cx="1684756" cy="338554"/>
          </a:xfrm>
          <a:prstGeom prst="rect">
            <a:avLst/>
          </a:prstGeom>
          <a:solidFill>
            <a:srgbClr val="C00000"/>
          </a:solidFill>
        </p:spPr>
        <p:txBody>
          <a:bodyPr wrap="none">
            <a:spAutoFit/>
          </a:bodyPr>
          <a:lstStyle/>
          <a:p>
            <a:pPr algn="ctr" defTabSz="1049274"/>
            <a:r>
              <a:rPr lang="ru-RU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НЕОБХОДИМО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9128" y="2561974"/>
            <a:ext cx="10430140" cy="15835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5400" cap="rnd" cmpd="sng">
            <a:solidFill>
              <a:srgbClr val="C00000"/>
            </a:solidFill>
            <a:bevel/>
          </a:ln>
        </p:spPr>
        <p:txBody>
          <a:bodyPr wrap="square">
            <a:spAutoFit/>
          </a:bodyPr>
          <a:lstStyle/>
          <a:p>
            <a:pPr algn="just" defTabSz="1048349">
              <a:lnSpc>
                <a:spcPct val="95000"/>
              </a:lnSpc>
            </a:pPr>
            <a:r>
              <a:rPr lang="ru-RU" sz="1700" b="1" dirty="0" smtClean="0">
                <a:solidFill>
                  <a:prstClr val="black"/>
                </a:solidFill>
                <a:cs typeface="Times New Roman" pitchFamily="18" charset="0"/>
              </a:rPr>
              <a:t>- Исследование </a:t>
            </a:r>
            <a:r>
              <a:rPr lang="ru-RU" sz="1700" b="1" dirty="0">
                <a:solidFill>
                  <a:prstClr val="black"/>
                </a:solidFill>
                <a:cs typeface="Times New Roman" pitchFamily="18" charset="0"/>
              </a:rPr>
              <a:t>влияния потенциала подложки и тока вакуумной дуги на состав, структуру и защитные свойства ионно-плазменных покрытий;</a:t>
            </a:r>
          </a:p>
          <a:p>
            <a:pPr algn="just" defTabSz="1048349">
              <a:lnSpc>
                <a:spcPct val="95000"/>
              </a:lnSpc>
            </a:pPr>
            <a:r>
              <a:rPr lang="ru-RU" sz="1700" b="1" dirty="0">
                <a:solidFill>
                  <a:prstClr val="black"/>
                </a:solidFill>
                <a:cs typeface="Times New Roman" pitchFamily="18" charset="0"/>
              </a:rPr>
              <a:t>- Исследование влияния конфигурации и индукции магнитного поля на поверхности испаряемого катода на состав и структуру ионно-плазменных покрытий;</a:t>
            </a:r>
          </a:p>
          <a:p>
            <a:pPr algn="just" defTabSz="1048349">
              <a:lnSpc>
                <a:spcPct val="95000"/>
              </a:lnSpc>
            </a:pPr>
            <a:r>
              <a:rPr lang="ru-RU" sz="1700" b="1" dirty="0">
                <a:solidFill>
                  <a:prstClr val="black"/>
                </a:solidFill>
                <a:cs typeface="Times New Roman" pitchFamily="18" charset="0"/>
              </a:rPr>
              <a:t>- Исследование влияния траектории движения катодного пятна на распределение элементного состава и структуру конденсата по высоте зоны напыления на крупногабаритные изделия</a:t>
            </a:r>
            <a:r>
              <a:rPr lang="ru-RU" sz="1700" b="1" dirty="0" smtClean="0">
                <a:solidFill>
                  <a:prstClr val="black"/>
                </a:solidFill>
                <a:cs typeface="Times New Roman" pitchFamily="18" charset="0"/>
              </a:rPr>
              <a:t>.</a:t>
            </a:r>
            <a:endParaRPr lang="ru-RU" sz="17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75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:\_ФГУП ВИАМ\12 Конференции и выставки\Армия-2018\Аддитивка Хермига-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1" t="14758" r="8473" b="51859"/>
          <a:stretch>
            <a:fillRect/>
          </a:stretch>
        </p:blipFill>
        <p:spPr bwMode="auto">
          <a:xfrm>
            <a:off x="0" y="886122"/>
            <a:ext cx="10693400" cy="663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Прямоугольник 3"/>
          <p:cNvSpPr>
            <a:spLocks noChangeArrowheads="1"/>
          </p:cNvSpPr>
          <p:nvPr/>
        </p:nvSpPr>
        <p:spPr bwMode="auto">
          <a:xfrm>
            <a:off x="820167" y="180978"/>
            <a:ext cx="9063037" cy="461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16" tIns="45609" rIns="91216" bIns="45609"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0461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0461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0461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0461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04524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300" dirty="0">
                <a:solidFill>
                  <a:srgbClr val="002060"/>
                </a:solidFill>
                <a:latin typeface="Impact" pitchFamily="34" charset="0"/>
                <a:cs typeface="+mn-cs"/>
              </a:rPr>
              <a:t>Аддитивные технологии ФГУП «ВИАМ»</a:t>
            </a:r>
          </a:p>
        </p:txBody>
      </p:sp>
    </p:spTree>
    <p:extLst>
      <p:ext uri="{BB962C8B-B14F-4D97-AF65-F5344CB8AC3E}">
        <p14:creationId xmlns:p14="http://schemas.microsoft.com/office/powerpoint/2010/main" val="23701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Прямоугольник 3"/>
          <p:cNvSpPr>
            <a:spLocks noChangeArrowheads="1"/>
          </p:cNvSpPr>
          <p:nvPr/>
        </p:nvSpPr>
        <p:spPr bwMode="auto">
          <a:xfrm>
            <a:off x="820167" y="180978"/>
            <a:ext cx="9063037" cy="461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16" tIns="45609" rIns="91216" bIns="45609"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0461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0461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0461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0461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04524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300" dirty="0">
                <a:solidFill>
                  <a:srgbClr val="002060"/>
                </a:solidFill>
                <a:latin typeface="Impact" pitchFamily="34" charset="0"/>
                <a:cs typeface="+mn-cs"/>
              </a:rPr>
              <a:t>Аддитивные технологии ФГУП «ВИАМ»</a:t>
            </a:r>
          </a:p>
        </p:txBody>
      </p:sp>
      <p:pic>
        <p:nvPicPr>
          <p:cNvPr id="9" name="Рисунок 116" descr="C:\GrinevichD\02_Additiv\pictures\IMG_70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060" y="2988133"/>
            <a:ext cx="740216" cy="1348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mazalov_pb\Desktop\Фото 13.07.2017\20170622_12043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0" t="55270" r="7588" b="11584"/>
          <a:stretch>
            <a:fillRect/>
          </a:stretch>
        </p:blipFill>
        <p:spPr bwMode="auto">
          <a:xfrm rot="20038497">
            <a:off x="5353488" y="3345948"/>
            <a:ext cx="1831739" cy="567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G:\_ФГУП ВИАМ\7 Задачи по новым контактам\ОКБ Сухой\IMG-20180803-WA00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255" y="3015013"/>
            <a:ext cx="1958996" cy="12711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па 20"/>
          <p:cNvGrpSpPr>
            <a:grpSpLocks/>
          </p:cNvGrpSpPr>
          <p:nvPr/>
        </p:nvGrpSpPr>
        <p:grpSpPr bwMode="auto">
          <a:xfrm>
            <a:off x="5621180" y="1081396"/>
            <a:ext cx="3745601" cy="1823179"/>
            <a:chOff x="103295" y="815205"/>
            <a:chExt cx="5332801" cy="2597035"/>
          </a:xfrm>
        </p:grpSpPr>
        <p:pic>
          <p:nvPicPr>
            <p:cNvPr id="13" name="Picture 2" descr="G:\_ФГУП ВИАМ\7 Задачи по новым контактам\Энергомаш\Теплообменник\Skrin\114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78" t="7736" r="24552" b="7345"/>
            <a:stretch/>
          </p:blipFill>
          <p:spPr bwMode="auto">
            <a:xfrm>
              <a:off x="103295" y="815205"/>
              <a:ext cx="2884529" cy="259703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  <a:extLst/>
          </p:spPr>
        </p:pic>
        <p:pic>
          <p:nvPicPr>
            <p:cNvPr id="14" name="Picture 3" descr="G:\_ФГУП ВИАМ\7 Задачи по новым контактам\Энергомаш\Теплообменник\Skrin\116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15" t="36996" r="12555" b="3465"/>
            <a:stretch/>
          </p:blipFill>
          <p:spPr bwMode="auto">
            <a:xfrm>
              <a:off x="3131840" y="815205"/>
              <a:ext cx="2304256" cy="1765357"/>
            </a:xfrm>
            <a:prstGeom prst="ellipse">
              <a:avLst/>
            </a:prstGeom>
            <a:ln w="12700" cap="rnd">
              <a:solidFill>
                <a:srgbClr val="333333"/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Овал 14"/>
            <p:cNvSpPr/>
            <p:nvPr/>
          </p:nvSpPr>
          <p:spPr>
            <a:xfrm>
              <a:off x="1544850" y="2022389"/>
              <a:ext cx="1282794" cy="98163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0492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6" name="Стрелка вправо 15"/>
            <p:cNvSpPr/>
            <p:nvPr/>
          </p:nvSpPr>
          <p:spPr>
            <a:xfrm rot="20416049">
              <a:off x="2684758" y="2170111"/>
              <a:ext cx="822385" cy="235083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0492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cxnSp>
          <p:nvCxnSpPr>
            <p:cNvPr id="17" name="Прямая со стрелкой 16"/>
            <p:cNvCxnSpPr/>
            <p:nvPr/>
          </p:nvCxnSpPr>
          <p:spPr>
            <a:xfrm>
              <a:off x="162036" y="2349600"/>
              <a:ext cx="1601905" cy="93556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bject 60"/>
            <p:cNvSpPr txBox="1">
              <a:spLocks noChangeArrowheads="1"/>
            </p:cNvSpPr>
            <p:nvPr/>
          </p:nvSpPr>
          <p:spPr bwMode="auto">
            <a:xfrm rot="1853346">
              <a:off x="544652" y="2842292"/>
              <a:ext cx="619170" cy="169373"/>
            </a:xfrm>
            <a:prstGeom prst="rect">
              <a:avLst/>
            </a:prstGeom>
            <a:noFill/>
            <a:ln>
              <a:noFill/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0" tIns="0" rIns="0" bIns="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defTabSz="904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altLang="ru-RU" sz="1100" b="1" dirty="0">
                  <a:solidFill>
                    <a:prstClr val="black"/>
                  </a:solidFill>
                  <a:latin typeface="Arial" charset="0"/>
                </a:rPr>
                <a:t>320 мм</a:t>
              </a:r>
            </a:p>
          </p:txBody>
        </p:sp>
      </p:grpSp>
      <p:pic>
        <p:nvPicPr>
          <p:cNvPr id="21" name="Picture 2" descr="G:\_ФГУП ВИАМ\7 Задачи по новым контактам\558 АРЗ\Фото СА 5063 01\IMG-20180414-WA002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283" y="4427499"/>
            <a:ext cx="1636893" cy="11045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</p:pic>
      <p:pic>
        <p:nvPicPr>
          <p:cNvPr id="22" name="Picture 3" descr="G:\_ФГУП ВИАМ\7 Задачи по новым контактам\558 АРЗ\Фото СА 5063 01\WhatsApp Zip 2018-07-20 at 15.59.03\WhatsApp Image 2018-07-19 at 15.41.54.jpe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629" y="4778488"/>
            <a:ext cx="1627763" cy="12208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  <a:extLst/>
        </p:spPr>
      </p:pic>
      <p:sp>
        <p:nvSpPr>
          <p:cNvPr id="23" name="Стрелка вправо 22"/>
          <p:cNvSpPr/>
          <p:nvPr/>
        </p:nvSpPr>
        <p:spPr>
          <a:xfrm>
            <a:off x="7063922" y="5593392"/>
            <a:ext cx="1754239" cy="27547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6" rIns="91392" bIns="45696" anchor="ctr"/>
          <a:lstStyle/>
          <a:p>
            <a:pPr algn="ctr" defTabSz="104701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400">
              <a:solidFill>
                <a:prstClr val="white"/>
              </a:solidFill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6009412" y="6069335"/>
            <a:ext cx="4026864" cy="1450857"/>
            <a:chOff x="8719717" y="5429526"/>
            <a:chExt cx="2370985" cy="854253"/>
          </a:xfrm>
        </p:grpSpPr>
        <p:pic>
          <p:nvPicPr>
            <p:cNvPr id="26" name="Picture 2" descr="F:\0_Лаб 16 (Аддит) 28-01-2015  (от Кривушина )\XY9A8985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41040" y="5429526"/>
              <a:ext cx="1349662" cy="854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6" descr="D:\ДОКУМЕНТЫ\АДд\фото адд\IMG_20141208_180553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9717" y="5477472"/>
              <a:ext cx="889120" cy="799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Стрелка вправо 27"/>
            <p:cNvSpPr/>
            <p:nvPr/>
          </p:nvSpPr>
          <p:spPr>
            <a:xfrm>
              <a:off x="9517310" y="5711733"/>
              <a:ext cx="371919" cy="289838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4233" tIns="52116" rIns="104233" bIns="52116" anchor="ctr"/>
            <a:lstStyle/>
            <a:p>
              <a:pPr algn="ctr" defTabSz="104195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400">
                <a:solidFill>
                  <a:prstClr val="white"/>
                </a:solidFill>
              </a:endParaRPr>
            </a:p>
          </p:txBody>
        </p:sp>
      </p:grpSp>
      <p:pic>
        <p:nvPicPr>
          <p:cNvPr id="29" name="Picture 2" descr="C:\Users\mazalov_pb\Desktop\Фото\20180221_18340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2765" l="0" r="97505">
                        <a14:backgroundMark x1="8115" y1="60659" x2="8115" y2="60659"/>
                        <a14:backgroundMark x1="75339" y1="48579" x2="74927" y2="14761"/>
                        <a14:backgroundMark x1="73813" y1="7009" x2="74855" y2="20317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662" y="1332359"/>
            <a:ext cx="2207698" cy="165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C:\Users\mazalov_pb\Desktop\1034487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70" b="13988"/>
          <a:stretch>
            <a:fillRect/>
          </a:stretch>
        </p:blipFill>
        <p:spPr bwMode="auto">
          <a:xfrm>
            <a:off x="7796646" y="2379770"/>
            <a:ext cx="923527" cy="524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2" descr="C:\Users\mazalov_pb\Desktop\Фото 11.09.2018\IMG-20180704-WA0006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95" r="40737" b="1375"/>
          <a:stretch/>
        </p:blipFill>
        <p:spPr bwMode="auto">
          <a:xfrm flipH="1">
            <a:off x="5562724" y="4778488"/>
            <a:ext cx="1190832" cy="11684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  <a:extLst/>
        </p:spPr>
      </p:pic>
      <p:pic>
        <p:nvPicPr>
          <p:cNvPr id="20" name="Рисунок 1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26" r="23705" b="50000"/>
          <a:stretch>
            <a:fillRect/>
          </a:stretch>
        </p:blipFill>
        <p:spPr bwMode="auto">
          <a:xfrm>
            <a:off x="6476888" y="4428703"/>
            <a:ext cx="1174068" cy="9621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5418708" y="2972851"/>
            <a:ext cx="516368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5418708" y="4356695"/>
            <a:ext cx="516368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5418708" y="6084887"/>
            <a:ext cx="516368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71539" y="1189206"/>
            <a:ext cx="5347169" cy="604780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5400" cap="rnd" cmpd="sng">
            <a:solidFill>
              <a:srgbClr val="C00000"/>
            </a:solidFill>
            <a:bevel/>
          </a:ln>
        </p:spPr>
        <p:txBody>
          <a:bodyPr wrap="square" anchor="ctr">
            <a:spAutoFit/>
          </a:bodyPr>
          <a:lstStyle/>
          <a:p>
            <a:pPr algn="just" defTabSz="1032615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ru-RU" sz="17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 аддитивных технологий:</a:t>
            </a:r>
          </a:p>
          <a:p>
            <a:pPr marL="171450" indent="-171450" algn="just" defTabSz="1032615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chemeClr val="tx2"/>
                </a:solidFill>
                <a:latin typeface="Arial" panose="020B0604020202020204" pitchFamily="34" charset="0"/>
                <a:ea typeface="Arial CYR"/>
                <a:cs typeface="Arial" panose="020B0604020202020204" pitchFamily="34" charset="0"/>
              </a:rPr>
              <a:t>Создание элементов конструкций любой оптимальной сложности и формы, которые невозможно изготовить по традиционной </a:t>
            </a:r>
            <a:r>
              <a:rPr lang="ru-RU" sz="1700" dirty="0" smtClean="0">
                <a:solidFill>
                  <a:schemeClr val="tx2"/>
                </a:solidFill>
                <a:latin typeface="Arial" panose="020B0604020202020204" pitchFamily="34" charset="0"/>
                <a:ea typeface="Arial CYR"/>
                <a:cs typeface="Arial" panose="020B0604020202020204" pitchFamily="34" charset="0"/>
              </a:rPr>
              <a:t>технологии.</a:t>
            </a:r>
            <a:endParaRPr lang="ru-RU" sz="1700" dirty="0">
              <a:solidFill>
                <a:schemeClr val="tx2"/>
              </a:solidFill>
              <a:latin typeface="Arial" panose="020B0604020202020204" pitchFamily="34" charset="0"/>
              <a:ea typeface="Arial CYR"/>
              <a:cs typeface="Arial" panose="020B0604020202020204" pitchFamily="34" charset="0"/>
            </a:endParaRPr>
          </a:p>
          <a:p>
            <a:pPr marL="171450" indent="-171450" algn="just" defTabSz="1032615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700" dirty="0" smtClean="0">
                <a:solidFill>
                  <a:schemeClr val="tx2"/>
                </a:solidFill>
                <a:latin typeface="Arial" panose="020B0604020202020204" pitchFamily="34" charset="0"/>
                <a:ea typeface="Arial CYR"/>
                <a:cs typeface="Arial" panose="020B0604020202020204" pitchFamily="34" charset="0"/>
              </a:rPr>
              <a:t>Снижение </a:t>
            </a:r>
            <a:r>
              <a:rPr lang="ru-RU" sz="1700" dirty="0">
                <a:solidFill>
                  <a:schemeClr val="tx2"/>
                </a:solidFill>
                <a:latin typeface="Arial" panose="020B0604020202020204" pitchFamily="34" charset="0"/>
                <a:ea typeface="Arial CYR"/>
                <a:cs typeface="Arial" panose="020B0604020202020204" pitchFamily="34" charset="0"/>
              </a:rPr>
              <a:t>массы элементов </a:t>
            </a:r>
            <a:r>
              <a:rPr lang="ru-RU" sz="1700" dirty="0" smtClean="0">
                <a:solidFill>
                  <a:schemeClr val="tx2"/>
                </a:solidFill>
                <a:latin typeface="Arial" panose="020B0604020202020204" pitchFamily="34" charset="0"/>
                <a:ea typeface="Arial CYR"/>
                <a:cs typeface="Arial" panose="020B0604020202020204" pitchFamily="34" charset="0"/>
              </a:rPr>
              <a:t>конструкций до 50% (бионический дизайн) </a:t>
            </a:r>
            <a:r>
              <a:rPr lang="ru-RU" sz="1700" dirty="0">
                <a:solidFill>
                  <a:schemeClr val="tx2"/>
                </a:solidFill>
                <a:latin typeface="Arial" panose="020B0604020202020204" pitchFamily="34" charset="0"/>
                <a:ea typeface="Arial CYR"/>
                <a:cs typeface="Arial" panose="020B0604020202020204" pitchFamily="34" charset="0"/>
              </a:rPr>
              <a:t>и повышение КИМ (до </a:t>
            </a:r>
            <a:r>
              <a:rPr lang="ru-RU" sz="1700" dirty="0" smtClean="0">
                <a:solidFill>
                  <a:schemeClr val="tx2"/>
                </a:solidFill>
                <a:latin typeface="Arial" panose="020B0604020202020204" pitchFamily="34" charset="0"/>
                <a:ea typeface="Arial CYR"/>
                <a:cs typeface="Arial" panose="020B0604020202020204" pitchFamily="34" charset="0"/>
              </a:rPr>
              <a:t>95% </a:t>
            </a:r>
            <a:r>
              <a:rPr lang="ru-RU" sz="1700" dirty="0">
                <a:solidFill>
                  <a:schemeClr val="tx2"/>
                </a:solidFill>
                <a:latin typeface="Arial" panose="020B0604020202020204" pitchFamily="34" charset="0"/>
                <a:ea typeface="Arial CYR"/>
                <a:cs typeface="Arial" panose="020B0604020202020204" pitchFamily="34" charset="0"/>
              </a:rPr>
              <a:t>и выше, на деталях из </a:t>
            </a:r>
            <a:r>
              <a:rPr lang="ru-RU" sz="1700" dirty="0" smtClean="0">
                <a:solidFill>
                  <a:schemeClr val="tx2"/>
                </a:solidFill>
                <a:latin typeface="Arial" panose="020B0604020202020204" pitchFamily="34" charset="0"/>
                <a:ea typeface="Arial CYR"/>
                <a:cs typeface="Arial" panose="020B0604020202020204" pitchFamily="34" charset="0"/>
              </a:rPr>
              <a:t>металло-порошковых композиций).</a:t>
            </a:r>
            <a:endParaRPr lang="ru-RU" sz="1700" dirty="0">
              <a:solidFill>
                <a:schemeClr val="tx2"/>
              </a:solidFill>
              <a:latin typeface="Arial" panose="020B0604020202020204" pitchFamily="34" charset="0"/>
              <a:ea typeface="Arial CYR"/>
              <a:cs typeface="Arial" panose="020B0604020202020204" pitchFamily="34" charset="0"/>
            </a:endParaRPr>
          </a:p>
          <a:p>
            <a:pPr marL="171450" indent="-171450" algn="just" defTabSz="1032615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700" dirty="0" smtClean="0">
                <a:solidFill>
                  <a:schemeClr val="tx2"/>
                </a:solidFill>
                <a:latin typeface="Arial" panose="020B0604020202020204" pitchFamily="34" charset="0"/>
                <a:ea typeface="Arial CYR"/>
                <a:cs typeface="Arial" panose="020B0604020202020204" pitchFamily="34" charset="0"/>
              </a:rPr>
              <a:t>Изготовление </a:t>
            </a:r>
            <a:r>
              <a:rPr lang="ru-RU" sz="1700" dirty="0">
                <a:solidFill>
                  <a:schemeClr val="tx2"/>
                </a:solidFill>
                <a:latin typeface="Arial" panose="020B0604020202020204" pitchFamily="34" charset="0"/>
                <a:ea typeface="Arial CYR"/>
                <a:cs typeface="Arial" panose="020B0604020202020204" pitchFamily="34" charset="0"/>
              </a:rPr>
              <a:t>агрегатов в виде единой конструкции, исключая  сварные и паяные </a:t>
            </a:r>
            <a:r>
              <a:rPr lang="ru-RU" sz="1700" dirty="0" smtClean="0">
                <a:solidFill>
                  <a:schemeClr val="tx2"/>
                </a:solidFill>
                <a:latin typeface="Arial" panose="020B0604020202020204" pitchFamily="34" charset="0"/>
                <a:ea typeface="Arial CYR"/>
                <a:cs typeface="Arial" panose="020B0604020202020204" pitchFamily="34" charset="0"/>
              </a:rPr>
              <a:t>соединения.</a:t>
            </a:r>
            <a:endParaRPr lang="ru-RU" sz="1700" dirty="0">
              <a:solidFill>
                <a:schemeClr val="tx2"/>
              </a:solidFill>
              <a:latin typeface="Arial" panose="020B0604020202020204" pitchFamily="34" charset="0"/>
              <a:ea typeface="Arial CYR"/>
              <a:cs typeface="Arial" panose="020B0604020202020204" pitchFamily="34" charset="0"/>
            </a:endParaRPr>
          </a:p>
          <a:p>
            <a:pPr marL="171450" indent="-171450" algn="just" defTabSz="1032615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700" dirty="0" smtClean="0">
                <a:solidFill>
                  <a:schemeClr val="tx2"/>
                </a:solidFill>
                <a:latin typeface="Arial" panose="020B0604020202020204" pitchFamily="34" charset="0"/>
                <a:ea typeface="Arial CYR"/>
                <a:cs typeface="Arial" panose="020B0604020202020204" pitchFamily="34" charset="0"/>
              </a:rPr>
              <a:t>Повышение производительности до 30 раз, сокращение </a:t>
            </a:r>
            <a:r>
              <a:rPr lang="ru-RU" sz="1700" dirty="0">
                <a:solidFill>
                  <a:schemeClr val="tx2"/>
                </a:solidFill>
                <a:latin typeface="Arial" panose="020B0604020202020204" pitchFamily="34" charset="0"/>
                <a:ea typeface="Arial CYR"/>
                <a:cs typeface="Arial" panose="020B0604020202020204" pitchFamily="34" charset="0"/>
              </a:rPr>
              <a:t>цикла создания элементов </a:t>
            </a:r>
            <a:r>
              <a:rPr lang="ru-RU" sz="1700" dirty="0" smtClean="0">
                <a:solidFill>
                  <a:schemeClr val="tx2"/>
                </a:solidFill>
                <a:latin typeface="Arial" panose="020B0604020202020204" pitchFamily="34" charset="0"/>
                <a:ea typeface="Arial CYR"/>
                <a:cs typeface="Arial" panose="020B0604020202020204" pitchFamily="34" charset="0"/>
              </a:rPr>
              <a:t>конструкций до 10 раз.</a:t>
            </a:r>
            <a:endParaRPr lang="ru-RU" sz="1700" dirty="0">
              <a:solidFill>
                <a:schemeClr val="tx2"/>
              </a:solidFill>
              <a:latin typeface="Arial" panose="020B0604020202020204" pitchFamily="34" charset="0"/>
              <a:ea typeface="Arial CYR"/>
              <a:cs typeface="Arial" panose="020B0604020202020204" pitchFamily="34" charset="0"/>
            </a:endParaRPr>
          </a:p>
          <a:p>
            <a:pPr marL="171450" indent="-171450" algn="just" defTabSz="1032615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700" dirty="0" smtClean="0">
                <a:solidFill>
                  <a:schemeClr val="tx2"/>
                </a:solidFill>
                <a:latin typeface="Arial" panose="020B0604020202020204" pitchFamily="34" charset="0"/>
                <a:ea typeface="Arial CYR"/>
                <a:cs typeface="Arial" panose="020B0604020202020204" pitchFamily="34" charset="0"/>
              </a:rPr>
              <a:t>Отсутствие </a:t>
            </a:r>
            <a:r>
              <a:rPr lang="ru-RU" sz="1700" dirty="0">
                <a:solidFill>
                  <a:schemeClr val="tx2"/>
                </a:solidFill>
                <a:latin typeface="Arial" panose="020B0604020202020204" pitchFamily="34" charset="0"/>
                <a:ea typeface="Arial CYR"/>
                <a:cs typeface="Arial" panose="020B0604020202020204" pitchFamily="34" charset="0"/>
              </a:rPr>
              <a:t>необходимости изготовления инструментальной  и технологической оснастки, свойственной традиционным методам обработки</a:t>
            </a:r>
          </a:p>
          <a:p>
            <a:pPr marL="171450" indent="-171450" algn="just" defTabSz="1032615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700" dirty="0" smtClean="0">
                <a:solidFill>
                  <a:schemeClr val="tx2"/>
                </a:solidFill>
                <a:latin typeface="Arial" panose="020B0604020202020204" pitchFamily="34" charset="0"/>
                <a:ea typeface="Arial CYR"/>
                <a:cs typeface="Arial" panose="020B0604020202020204" pitchFamily="34" charset="0"/>
              </a:rPr>
              <a:t>Повышение до 5 раз экономической </a:t>
            </a:r>
            <a:r>
              <a:rPr lang="ru-RU" sz="1700" dirty="0">
                <a:solidFill>
                  <a:schemeClr val="tx2"/>
                </a:solidFill>
                <a:latin typeface="Arial" panose="020B0604020202020204" pitchFamily="34" charset="0"/>
                <a:ea typeface="Arial CYR"/>
                <a:cs typeface="Arial" panose="020B0604020202020204" pitchFamily="34" charset="0"/>
              </a:rPr>
              <a:t>эффективности для опытного, единичного и мелкосерийного </a:t>
            </a:r>
            <a:r>
              <a:rPr lang="ru-RU" sz="1700" dirty="0" smtClean="0">
                <a:solidFill>
                  <a:schemeClr val="tx2"/>
                </a:solidFill>
                <a:latin typeface="Arial" panose="020B0604020202020204" pitchFamily="34" charset="0"/>
                <a:ea typeface="Arial CYR"/>
                <a:cs typeface="Arial" panose="020B0604020202020204" pitchFamily="34" charset="0"/>
              </a:rPr>
              <a:t>производства</a:t>
            </a:r>
            <a:endParaRPr lang="ru-RU" sz="1700" dirty="0">
              <a:solidFill>
                <a:schemeClr val="tx2"/>
              </a:solidFill>
              <a:latin typeface="Arial" panose="020B0604020202020204" pitchFamily="34" charset="0"/>
              <a:ea typeface="Arial CYR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87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Прямоугольник 69"/>
          <p:cNvSpPr>
            <a:spLocks noChangeArrowheads="1"/>
          </p:cNvSpPr>
          <p:nvPr/>
        </p:nvSpPr>
        <p:spPr bwMode="auto">
          <a:xfrm>
            <a:off x="2124705" y="6956318"/>
            <a:ext cx="6506161" cy="38160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03594" tIns="51797" rIns="103594" bIns="51797">
            <a:spAutoFit/>
          </a:bodyPr>
          <a:lstStyle/>
          <a:p>
            <a:pPr marL="12588" algn="ctr" defTabSz="1035899"/>
            <a:r>
              <a:rPr lang="ru-RU" sz="1800" b="1" dirty="0">
                <a:solidFill>
                  <a:prstClr val="white"/>
                </a:solidFill>
              </a:rPr>
              <a:t>Общая производственная мощность участка – </a:t>
            </a:r>
            <a:r>
              <a:rPr lang="ru-RU" sz="1800" b="1" u="sng" dirty="0">
                <a:solidFill>
                  <a:srgbClr val="FFFF00"/>
                </a:solidFill>
              </a:rPr>
              <a:t>до 190 т / год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40174" y="2055488"/>
            <a:ext cx="3264147" cy="442476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3576" tIns="51788" rIns="103576" bIns="51788" rtlCol="0" anchor="ctr"/>
          <a:lstStyle/>
          <a:p>
            <a:pPr algn="ctr" defTabSz="1035899"/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872741" y="2073983"/>
            <a:ext cx="3264147" cy="44062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3576" tIns="51788" rIns="103576" bIns="51788" rtlCol="0" anchor="ctr"/>
          <a:lstStyle/>
          <a:p>
            <a:pPr algn="ctr" defTabSz="1035899"/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630492" y="1321858"/>
            <a:ext cx="3011519" cy="2798483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03576" tIns="51788" rIns="103576" bIns="51788" rtlCol="0" anchor="ctr"/>
          <a:lstStyle/>
          <a:p>
            <a:pPr algn="ctr" defTabSz="1035899"/>
            <a:endParaRPr lang="ru-RU">
              <a:solidFill>
                <a:prstClr val="black"/>
              </a:solidFill>
            </a:endParaRPr>
          </a:p>
        </p:txBody>
      </p:sp>
      <p:sp>
        <p:nvSpPr>
          <p:cNvPr id="28" name="Прямоугольник 7"/>
          <p:cNvSpPr>
            <a:spLocks noChangeArrowheads="1"/>
          </p:cNvSpPr>
          <p:nvPr/>
        </p:nvSpPr>
        <p:spPr bwMode="auto">
          <a:xfrm>
            <a:off x="1510227" y="128607"/>
            <a:ext cx="8636406" cy="812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156" tIns="51578" rIns="103156" bIns="51578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1032979"/>
            <a:r>
              <a:rPr lang="ru-RU" altLang="ru-RU" sz="2300" dirty="0">
                <a:solidFill>
                  <a:srgbClr val="002060"/>
                </a:solidFill>
                <a:latin typeface="Impact" pitchFamily="34" charset="0"/>
              </a:rPr>
              <a:t>Развитие производства металло-порошковых композиций </a:t>
            </a:r>
          </a:p>
          <a:p>
            <a:pPr algn="ctr" defTabSz="1032979"/>
            <a:r>
              <a:rPr lang="ru-RU" altLang="ru-RU" sz="2300" dirty="0">
                <a:solidFill>
                  <a:srgbClr val="002060"/>
                </a:solidFill>
                <a:latin typeface="Impact" pitchFamily="34" charset="0"/>
              </a:rPr>
              <a:t>для аддитивных технологий в ВИАМ</a:t>
            </a:r>
          </a:p>
        </p:txBody>
      </p:sp>
      <p:pic>
        <p:nvPicPr>
          <p:cNvPr id="35" name="Picture 2" descr="C:\Users\Brailko_DA\Desktop\VIAM_RGB_fi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46040"/>
            <a:ext cx="1366837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Прямоугольник 48"/>
          <p:cNvSpPr/>
          <p:nvPr/>
        </p:nvSpPr>
        <p:spPr>
          <a:xfrm>
            <a:off x="5307412" y="1910929"/>
            <a:ext cx="1260707" cy="458512"/>
          </a:xfrm>
          <a:prstGeom prst="rect">
            <a:avLst/>
          </a:prstGeom>
        </p:spPr>
        <p:txBody>
          <a:bodyPr wrap="none" lIns="103557" tIns="51779" rIns="103557" bIns="51779">
            <a:spAutoFit/>
          </a:bodyPr>
          <a:lstStyle/>
          <a:p>
            <a:pPr algn="ctr" defTabSz="1035899"/>
            <a:r>
              <a:rPr lang="ru-RU" sz="2300" b="1" i="1" kern="0" dirty="0" err="1">
                <a:solidFill>
                  <a:srgbClr val="002060"/>
                </a:solidFill>
              </a:rPr>
              <a:t>ВИПиГР</a:t>
            </a:r>
            <a:r>
              <a:rPr lang="ru-RU" sz="2300" b="1" i="1" kern="0" dirty="0">
                <a:solidFill>
                  <a:srgbClr val="002060"/>
                </a:solidFill>
              </a:rPr>
              <a:t> </a:t>
            </a:r>
            <a:endParaRPr lang="ru-RU" sz="1800" b="1" i="1" kern="0" dirty="0">
              <a:solidFill>
                <a:srgbClr val="00206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094118" y="2195208"/>
            <a:ext cx="1736011" cy="750900"/>
          </a:xfrm>
          <a:prstGeom prst="rect">
            <a:avLst/>
          </a:prstGeom>
          <a:noFill/>
        </p:spPr>
        <p:txBody>
          <a:bodyPr wrap="square" lIns="103557" tIns="51779" rIns="103557" bIns="51779" rtlCol="0">
            <a:spAutoFit/>
          </a:bodyPr>
          <a:lstStyle/>
          <a:p>
            <a:pPr algn="ctr" defTabSz="1035899"/>
            <a:r>
              <a:rPr lang="ru-RU" sz="1400" b="1" i="1" kern="0" dirty="0">
                <a:solidFill>
                  <a:srgbClr val="002060"/>
                </a:solidFill>
              </a:rPr>
              <a:t>Промышленный </a:t>
            </a:r>
            <a:r>
              <a:rPr lang="ru-RU" sz="1400" b="1" i="1" kern="0" dirty="0" err="1">
                <a:solidFill>
                  <a:srgbClr val="002060"/>
                </a:solidFill>
              </a:rPr>
              <a:t>бестигельный</a:t>
            </a:r>
            <a:r>
              <a:rPr lang="ru-RU" sz="1400" b="1" i="1" kern="0" dirty="0">
                <a:solidFill>
                  <a:srgbClr val="002060"/>
                </a:solidFill>
              </a:rPr>
              <a:t> </a:t>
            </a:r>
            <a:r>
              <a:rPr lang="ru-RU" sz="1400" b="1" i="1" kern="0" dirty="0" err="1">
                <a:solidFill>
                  <a:srgbClr val="002060"/>
                </a:solidFill>
              </a:rPr>
              <a:t>атомайзер</a:t>
            </a:r>
            <a:r>
              <a:rPr lang="ru-RU" sz="1400" b="1" i="1" kern="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354557" y="2073981"/>
            <a:ext cx="3264147" cy="442476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3576" tIns="51788" rIns="103576" bIns="51788" rtlCol="0" anchor="ctr"/>
          <a:lstStyle/>
          <a:p>
            <a:pPr algn="ctr" defTabSz="1035899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5189" y="1321860"/>
            <a:ext cx="3095729" cy="2776717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03576" tIns="51788" rIns="103576" bIns="51788" rtlCol="0" anchor="ctr"/>
          <a:lstStyle/>
          <a:p>
            <a:pPr algn="ctr" defTabSz="1035899"/>
            <a:endParaRPr lang="ru-RU">
              <a:solidFill>
                <a:prstClr val="black"/>
              </a:solidFill>
            </a:endParaRPr>
          </a:p>
        </p:txBody>
      </p:sp>
      <p:pic>
        <p:nvPicPr>
          <p:cNvPr id="17" name="Picture 1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7707" y="1523144"/>
            <a:ext cx="1856488" cy="194029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509" y="2524688"/>
            <a:ext cx="1127450" cy="101814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375D80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014266" y="5179853"/>
            <a:ext cx="2189443" cy="427753"/>
          </a:xfrm>
          <a:prstGeom prst="rect">
            <a:avLst/>
          </a:prstGeom>
          <a:noFill/>
        </p:spPr>
        <p:txBody>
          <a:bodyPr wrap="square" lIns="103576" tIns="51788" rIns="103576" bIns="51788" rtlCol="0">
            <a:spAutoFit/>
          </a:bodyPr>
          <a:lstStyle/>
          <a:p>
            <a:pPr algn="ctr" defTabSz="1035899"/>
            <a:r>
              <a:rPr lang="ru-RU" b="1" i="1" dirty="0">
                <a:solidFill>
                  <a:srgbClr val="3333FF"/>
                </a:solidFill>
              </a:rPr>
              <a:t>В 2017 году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46176" y="4256984"/>
            <a:ext cx="3010667" cy="1027917"/>
          </a:xfrm>
          <a:prstGeom prst="rect">
            <a:avLst/>
          </a:prstGeom>
          <a:noFill/>
        </p:spPr>
        <p:txBody>
          <a:bodyPr wrap="square" lIns="103576" tIns="51788" rIns="103576" bIns="51788" rtlCol="0">
            <a:spAutoFit/>
          </a:bodyPr>
          <a:lstStyle/>
          <a:p>
            <a:pPr algn="just" defTabSz="1035899"/>
            <a:r>
              <a:rPr lang="ru-RU" sz="1500" b="1" dirty="0">
                <a:solidFill>
                  <a:srgbClr val="002060"/>
                </a:solidFill>
              </a:rPr>
              <a:t>Производство МПК сплавов на никелевой, железной, кобальтовой и алюминиевой основах.</a:t>
            </a:r>
            <a:endParaRPr lang="ru-RU" sz="1600" b="1" dirty="0">
              <a:solidFill>
                <a:srgbClr val="FF0000"/>
              </a:solidFill>
            </a:endParaRPr>
          </a:p>
        </p:txBody>
      </p:sp>
      <p:pic>
        <p:nvPicPr>
          <p:cNvPr id="29" name="Picture 29" descr="BPR50 #1 x500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215" y="3080749"/>
            <a:ext cx="1441173" cy="101786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Прямоугольник 36"/>
          <p:cNvSpPr/>
          <p:nvPr/>
        </p:nvSpPr>
        <p:spPr>
          <a:xfrm>
            <a:off x="726760" y="1289418"/>
            <a:ext cx="2263019" cy="750918"/>
          </a:xfrm>
          <a:prstGeom prst="rect">
            <a:avLst/>
          </a:prstGeom>
        </p:spPr>
        <p:txBody>
          <a:bodyPr wrap="square" lIns="103576" tIns="51788" rIns="103576" bIns="51788">
            <a:spAutoFit/>
          </a:bodyPr>
          <a:lstStyle/>
          <a:p>
            <a:pPr algn="r" defTabSz="1035899"/>
            <a:r>
              <a:rPr lang="en-US" b="1" i="1" dirty="0">
                <a:solidFill>
                  <a:srgbClr val="002060"/>
                </a:solidFill>
              </a:rPr>
              <a:t>HERMIGA</a:t>
            </a:r>
            <a:r>
              <a:rPr lang="en-US" sz="1800" b="1" i="1" dirty="0">
                <a:solidFill>
                  <a:srgbClr val="002060"/>
                </a:solidFill>
              </a:rPr>
              <a:t>10/100VI</a:t>
            </a:r>
            <a:r>
              <a:rPr lang="ru-RU" sz="1800" b="1" i="1" dirty="0">
                <a:solidFill>
                  <a:srgbClr val="002060"/>
                </a:solidFill>
              </a:rPr>
              <a:t> (Англия)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536734" y="1957016"/>
            <a:ext cx="2008133" cy="750918"/>
          </a:xfrm>
          <a:prstGeom prst="rect">
            <a:avLst/>
          </a:prstGeom>
        </p:spPr>
        <p:txBody>
          <a:bodyPr wrap="square" lIns="103576" tIns="51788" rIns="103576" bIns="51788">
            <a:spAutoFit/>
          </a:bodyPr>
          <a:lstStyle/>
          <a:p>
            <a:pPr algn="ctr" defTabSz="1035899">
              <a:defRPr/>
            </a:pPr>
            <a:r>
              <a:rPr lang="ru-RU" sz="1400" b="1" i="1" kern="0" dirty="0">
                <a:solidFill>
                  <a:srgbClr val="002060"/>
                </a:solidFill>
              </a:rPr>
              <a:t>Лабораторный тигельный атомайзер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5719" y="5566570"/>
            <a:ext cx="3091581" cy="75093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103594" tIns="51797" rIns="103594" bIns="51797">
            <a:spAutoFit/>
          </a:bodyPr>
          <a:lstStyle>
            <a:defPPr>
              <a:defRPr lang="ru-RU"/>
            </a:defPPr>
            <a:lvl1pPr marL="11105" algn="ctr" defTabSz="913755">
              <a:defRPr sz="1400" b="1">
                <a:solidFill>
                  <a:prstClr val="whit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Изготовлено </a:t>
            </a:r>
            <a:r>
              <a:rPr lang="ru-RU" u="sng" dirty="0">
                <a:solidFill>
                  <a:srgbClr val="FFFF00"/>
                </a:solidFill>
              </a:rPr>
              <a:t>более 3т. </a:t>
            </a:r>
            <a:r>
              <a:rPr lang="ru-RU" dirty="0"/>
              <a:t>МПК для экспериментальных работ в рамках НИР и хоздоговоров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136848" y="1321858"/>
            <a:ext cx="3011521" cy="2828825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03576" tIns="51788" rIns="103576" bIns="51788" rtlCol="0" anchor="ctr"/>
          <a:lstStyle/>
          <a:p>
            <a:pPr algn="ctr" defTabSz="1035899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0" name="Picture 2" descr="D:\ДОКУМЕНТЫ\ФОТО всячина\IMG_20171025_11500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15096" y="1478638"/>
            <a:ext cx="1774597" cy="20206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bject 67"/>
          <p:cNvSpPr/>
          <p:nvPr/>
        </p:nvSpPr>
        <p:spPr>
          <a:xfrm>
            <a:off x="7801304" y="3145869"/>
            <a:ext cx="1406383" cy="793922"/>
          </a:xfrm>
          <a:prstGeom prst="rect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035899">
              <a:defRPr/>
            </a:pPr>
            <a:endParaRPr kern="0">
              <a:solidFill>
                <a:prstClr val="black"/>
              </a:solidFill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9737" y="4909953"/>
            <a:ext cx="1832155" cy="8502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Прямоугольник 42"/>
          <p:cNvSpPr/>
          <p:nvPr/>
        </p:nvSpPr>
        <p:spPr>
          <a:xfrm>
            <a:off x="8737435" y="1441302"/>
            <a:ext cx="1493409" cy="874011"/>
          </a:xfrm>
          <a:prstGeom prst="rect">
            <a:avLst/>
          </a:prstGeom>
        </p:spPr>
        <p:txBody>
          <a:bodyPr wrap="square" lIns="103557" tIns="51779" rIns="103557" bIns="51779">
            <a:spAutoFit/>
          </a:bodyPr>
          <a:lstStyle/>
          <a:p>
            <a:pPr algn="ctr" defTabSz="1035899"/>
            <a:r>
              <a:rPr lang="en-US" b="1" i="1" dirty="0">
                <a:solidFill>
                  <a:srgbClr val="002060"/>
                </a:solidFill>
              </a:rPr>
              <a:t>JW</a:t>
            </a:r>
            <a:r>
              <a:rPr lang="ru-RU" b="1" i="1" dirty="0">
                <a:solidFill>
                  <a:srgbClr val="002060"/>
                </a:solidFill>
              </a:rPr>
              <a:t>-150 </a:t>
            </a:r>
            <a:r>
              <a:rPr lang="en-US" sz="1300" b="1" i="1" dirty="0">
                <a:solidFill>
                  <a:srgbClr val="002060"/>
                </a:solidFill>
              </a:rPr>
              <a:t>(</a:t>
            </a:r>
            <a:r>
              <a:rPr lang="ru-RU" sz="1300" b="1" i="1" dirty="0">
                <a:solidFill>
                  <a:srgbClr val="002060"/>
                </a:solidFill>
              </a:rPr>
              <a:t>Китай</a:t>
            </a:r>
            <a:r>
              <a:rPr lang="en-US" sz="1300" b="1" i="1" dirty="0">
                <a:solidFill>
                  <a:srgbClr val="002060"/>
                </a:solidFill>
              </a:rPr>
              <a:t>)</a:t>
            </a:r>
            <a:endParaRPr lang="ru-RU" sz="1300" b="1" i="1" dirty="0">
              <a:solidFill>
                <a:srgbClr val="002060"/>
              </a:solidFill>
            </a:endParaRPr>
          </a:p>
          <a:p>
            <a:pPr algn="ctr" defTabSz="1035899"/>
            <a:r>
              <a:rPr lang="en-US" sz="1600" b="1" i="1" dirty="0">
                <a:solidFill>
                  <a:srgbClr val="002060"/>
                </a:solidFill>
              </a:rPr>
              <a:t> 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715116" y="1957033"/>
            <a:ext cx="1477309" cy="750900"/>
          </a:xfrm>
          <a:prstGeom prst="rect">
            <a:avLst/>
          </a:prstGeom>
          <a:noFill/>
        </p:spPr>
        <p:txBody>
          <a:bodyPr wrap="square" lIns="0" tIns="51779" rIns="0" bIns="51779" rtlCol="0">
            <a:spAutoFit/>
          </a:bodyPr>
          <a:lstStyle/>
          <a:p>
            <a:pPr algn="ctr" defTabSz="1035899"/>
            <a:r>
              <a:rPr lang="ru-RU" sz="1400" b="1" i="1" kern="0" dirty="0">
                <a:solidFill>
                  <a:srgbClr val="002060"/>
                </a:solidFill>
              </a:rPr>
              <a:t>Промышленный тигельный атомайзер </a:t>
            </a:r>
            <a:endParaRPr lang="ru-RU" sz="1300" b="1" kern="0" dirty="0">
              <a:solidFill>
                <a:prstClr val="black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7459358" y="4336377"/>
            <a:ext cx="3024112" cy="53549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03594" tIns="51797" rIns="103594" bIns="51797">
            <a:spAutoFit/>
          </a:bodyPr>
          <a:lstStyle/>
          <a:p>
            <a:pPr marL="12588" algn="ctr" defTabSz="1035899"/>
            <a:r>
              <a:rPr lang="ru-RU" sz="1400" b="1" dirty="0">
                <a:solidFill>
                  <a:prstClr val="white"/>
                </a:solidFill>
              </a:rPr>
              <a:t>Распылительный  узел – </a:t>
            </a:r>
          </a:p>
          <a:p>
            <a:pPr marL="12588" algn="ctr" defTabSz="1035899"/>
            <a:r>
              <a:rPr lang="ru-RU" sz="1400" b="1" dirty="0">
                <a:solidFill>
                  <a:prstClr val="white"/>
                </a:solidFill>
              </a:rPr>
              <a:t>разработка ФГУП «ВИАМ»</a:t>
            </a:r>
          </a:p>
        </p:txBody>
      </p:sp>
      <p:pic>
        <p:nvPicPr>
          <p:cNvPr id="47" name="Picture 3" descr="D:\ДОКУМЕНТЫ\Порошки\JW-150\BnP50 jw\10-50jw._i837.bmp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34917" y="2535702"/>
            <a:ext cx="1311718" cy="84834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8" name="Рисунок 47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9" t="58271" r="17849" b="6284"/>
          <a:stretch/>
        </p:blipFill>
        <p:spPr bwMode="auto">
          <a:xfrm>
            <a:off x="7399955" y="4895061"/>
            <a:ext cx="1338050" cy="865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24" name="TextBox 1023"/>
          <p:cNvSpPr txBox="1"/>
          <p:nvPr/>
        </p:nvSpPr>
        <p:spPr>
          <a:xfrm>
            <a:off x="7399957" y="5871956"/>
            <a:ext cx="3183059" cy="53549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103594" tIns="51797" rIns="103594" bIns="51797">
            <a:spAutoFit/>
          </a:bodyPr>
          <a:lstStyle>
            <a:defPPr>
              <a:defRPr lang="ru-RU"/>
            </a:defPPr>
            <a:lvl1pPr marL="11113" algn="ctr" defTabSz="914400">
              <a:defRPr sz="1400" b="1">
                <a:solidFill>
                  <a:prstClr val="whit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Проводятся работы по отработке параметров распыления </a:t>
            </a:r>
          </a:p>
        </p:txBody>
      </p:sp>
      <p:sp>
        <p:nvSpPr>
          <p:cNvPr id="53" name="Прямоугольник 69"/>
          <p:cNvSpPr>
            <a:spLocks noChangeArrowheads="1"/>
          </p:cNvSpPr>
          <p:nvPr/>
        </p:nvSpPr>
        <p:spPr bwMode="auto">
          <a:xfrm>
            <a:off x="3957628" y="4554871"/>
            <a:ext cx="3094397" cy="96638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03594" tIns="51797" rIns="103594" bIns="51797">
            <a:spAutoFit/>
          </a:bodyPr>
          <a:lstStyle/>
          <a:p>
            <a:pPr marL="12588" algn="ctr" defTabSz="1035899"/>
            <a:r>
              <a:rPr lang="ru-RU" sz="1400" b="1" dirty="0">
                <a:solidFill>
                  <a:prstClr val="white"/>
                </a:solidFill>
              </a:rPr>
              <a:t>Атомизатор марки ВИП-ГР спроектирован с использованием цифровых технологий и изготовлен во ФГУП «ВИАМ» за 2 года. </a:t>
            </a:r>
          </a:p>
        </p:txBody>
      </p:sp>
      <p:sp>
        <p:nvSpPr>
          <p:cNvPr id="55" name="Прямоугольник 69"/>
          <p:cNvSpPr>
            <a:spLocks noChangeArrowheads="1"/>
          </p:cNvSpPr>
          <p:nvPr/>
        </p:nvSpPr>
        <p:spPr bwMode="auto">
          <a:xfrm>
            <a:off x="3939184" y="5536884"/>
            <a:ext cx="3152986" cy="8439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103594" tIns="51797" rIns="103594" bIns="51797">
            <a:spAutoFit/>
          </a:bodyPr>
          <a:lstStyle/>
          <a:p>
            <a:pPr marL="12588" algn="ctr" defTabSz="1035899"/>
            <a:r>
              <a:rPr lang="ru-RU" sz="1600" b="1" dirty="0">
                <a:solidFill>
                  <a:prstClr val="white"/>
                </a:solidFill>
              </a:rPr>
              <a:t>Аналогичные зарубежные установки запрещены к продаже в РФ.</a:t>
            </a:r>
          </a:p>
        </p:txBody>
      </p:sp>
      <p:pic>
        <p:nvPicPr>
          <p:cNvPr id="58" name="Picture 2" descr="C:\Users\Brailko_DA\Desktop\VIAM_RGB_fin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041" y="1411502"/>
            <a:ext cx="784900" cy="3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F:\Белоусов\ВИПиГР\20180117_174156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47575" y="1478634"/>
            <a:ext cx="1699171" cy="20364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678" y="2772488"/>
            <a:ext cx="1053404" cy="11429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Рисунок 53" descr="\\server1.sokol.viamnet.local\Общие папки 2 терр\Лаборатория_616\Князев АЕ\VT18\VT18 do 40_i614.bmp"/>
          <p:cNvPicPr/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04607" y="3275037"/>
            <a:ext cx="1270138" cy="902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Стрелка вправо 29"/>
          <p:cNvSpPr/>
          <p:nvPr/>
        </p:nvSpPr>
        <p:spPr>
          <a:xfrm>
            <a:off x="220471" y="6239632"/>
            <a:ext cx="10421943" cy="793923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03576" tIns="51788" rIns="103576" bIns="51788" rtlCol="0" anchor="ctr"/>
          <a:lstStyle/>
          <a:p>
            <a:pPr algn="ctr" defTabSz="1035899"/>
            <a:endParaRPr lang="ru-RU">
              <a:solidFill>
                <a:prstClr val="black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418914" y="6416016"/>
            <a:ext cx="1953819" cy="458531"/>
          </a:xfrm>
          <a:prstGeom prst="rect">
            <a:avLst/>
          </a:prstGeom>
          <a:noFill/>
        </p:spPr>
        <p:txBody>
          <a:bodyPr wrap="square" lIns="103576" tIns="51788" rIns="103576" bIns="51788" rtlCol="0">
            <a:spAutoFit/>
          </a:bodyPr>
          <a:lstStyle/>
          <a:p>
            <a:pPr algn="ctr" defTabSz="1035899"/>
            <a:r>
              <a:rPr lang="en-US" sz="2300" b="1" dirty="0" smtClean="0">
                <a:solidFill>
                  <a:prstClr val="black"/>
                </a:solidFill>
              </a:rPr>
              <a:t>201</a:t>
            </a:r>
            <a:r>
              <a:rPr lang="ru-RU" sz="2300" b="1" dirty="0">
                <a:solidFill>
                  <a:prstClr val="black"/>
                </a:solidFill>
              </a:rPr>
              <a:t>7г.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840534" y="6416016"/>
            <a:ext cx="2105234" cy="458531"/>
          </a:xfrm>
          <a:prstGeom prst="rect">
            <a:avLst/>
          </a:prstGeom>
          <a:noFill/>
        </p:spPr>
        <p:txBody>
          <a:bodyPr wrap="square" lIns="103576" tIns="51788" rIns="103576" bIns="51788" rtlCol="0">
            <a:spAutoFit/>
          </a:bodyPr>
          <a:lstStyle/>
          <a:p>
            <a:pPr algn="ctr" defTabSz="1035899"/>
            <a:r>
              <a:rPr lang="en-US" sz="2300" b="1" dirty="0" smtClean="0"/>
              <a:t>201</a:t>
            </a:r>
            <a:r>
              <a:rPr lang="ru-RU" sz="2300" b="1" dirty="0" smtClean="0"/>
              <a:t>8г</a:t>
            </a:r>
            <a:r>
              <a:rPr lang="ru-RU" sz="2300" b="1" dirty="0"/>
              <a:t>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131588" y="6416016"/>
            <a:ext cx="1712515" cy="458531"/>
          </a:xfrm>
          <a:prstGeom prst="rect">
            <a:avLst/>
          </a:prstGeom>
          <a:noFill/>
        </p:spPr>
        <p:txBody>
          <a:bodyPr wrap="square" lIns="103576" tIns="51788" rIns="103576" bIns="51788" rtlCol="0">
            <a:spAutoFit/>
          </a:bodyPr>
          <a:lstStyle/>
          <a:p>
            <a:pPr algn="ctr" defTabSz="1035899"/>
            <a:r>
              <a:rPr lang="en-US" sz="2300" b="1" dirty="0">
                <a:solidFill>
                  <a:prstClr val="black"/>
                </a:solidFill>
              </a:rPr>
              <a:t>2010</a:t>
            </a:r>
            <a:r>
              <a:rPr lang="ru-RU" sz="2300" b="1" dirty="0">
                <a:solidFill>
                  <a:prstClr val="black"/>
                </a:solidFill>
              </a:rPr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2659189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" name="Таблица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4294507"/>
              </p:ext>
            </p:extLst>
          </p:nvPr>
        </p:nvGraphicFramePr>
        <p:xfrm>
          <a:off x="43342" y="3311024"/>
          <a:ext cx="3328170" cy="4169664"/>
        </p:xfrm>
        <a:graphic>
          <a:graphicData uri="http://schemas.openxmlformats.org/drawingml/2006/table">
            <a:tbl>
              <a:tblPr/>
              <a:tblGrid>
                <a:gridCol w="1671986"/>
                <a:gridCol w="1656184"/>
              </a:tblGrid>
              <a:tr h="137420">
                <a:tc gridSpan="2">
                  <a:txBody>
                    <a:bodyPr/>
                    <a:lstStyle>
                      <a:lvl1pPr defTabSz="915988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457200" defTabSz="915988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915988" defTabSz="915988" eaLnBrk="0" hangingPunct="0">
                        <a:spcBef>
                          <a:spcPct val="20000"/>
                        </a:spcBef>
                        <a:buFont typeface="Arial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374775" defTabSz="915988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1833563" defTabSz="915988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90763" indent="17463" defTabSz="9159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7963" indent="17463" defTabSz="9159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205163" indent="17463" defTabSz="9159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62363" indent="17463" defTabSz="9159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5988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Алюминиевая основа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4067" marR="7406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7420">
                <a:tc>
                  <a:txBody>
                    <a:bodyPr/>
                    <a:lstStyle>
                      <a:lvl1pPr defTabSz="915988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457200" defTabSz="915988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915988" defTabSz="915988" eaLnBrk="0" hangingPunct="0">
                        <a:spcBef>
                          <a:spcPct val="20000"/>
                        </a:spcBef>
                        <a:buFont typeface="Arial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374775" defTabSz="915988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1833563" defTabSz="915988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90763" indent="17463" defTabSz="9159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7963" indent="17463" defTabSz="9159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205163" indent="17463" defTabSz="9159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62363" indent="17463" defTabSz="9159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5988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ТУ 1-595-6-1605-2016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4067" marR="740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5988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АК9ч (АЛ4)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4067" marR="7406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7420">
                <a:tc>
                  <a:txBody>
                    <a:bodyPr/>
                    <a:lstStyle>
                      <a:lvl1pPr defTabSz="915988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457200" defTabSz="915988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915988" defTabSz="915988" eaLnBrk="0" hangingPunct="0">
                        <a:spcBef>
                          <a:spcPct val="20000"/>
                        </a:spcBef>
                        <a:buFont typeface="Arial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374775" defTabSz="915988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1833563" defTabSz="915988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90763" indent="17463" defTabSz="9159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7963" indent="17463" defTabSz="9159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205163" indent="17463" defTabSz="9159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62363" indent="17463" defTabSz="9159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5988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ТУ 1-595-34-1669-2017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4067" marR="740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5988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ВАС1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4067" marR="7406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7420">
                <a:tc gridSpan="2">
                  <a:txBody>
                    <a:bodyPr/>
                    <a:lstStyle>
                      <a:lvl1pPr defTabSz="915988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457200" defTabSz="915988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915988" defTabSz="915988" eaLnBrk="0" hangingPunct="0">
                        <a:spcBef>
                          <a:spcPct val="20000"/>
                        </a:spcBef>
                        <a:buFont typeface="Arial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374775" defTabSz="915988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1833563" defTabSz="915988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90763" indent="17463" defTabSz="9159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7963" indent="17463" defTabSz="9159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205163" indent="17463" defTabSz="9159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62363" indent="17463" defTabSz="9159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5988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Титановая основа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4067" marR="7406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7420">
                <a:tc>
                  <a:txBody>
                    <a:bodyPr/>
                    <a:lstStyle>
                      <a:lvl1pPr defTabSz="915988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457200" defTabSz="915988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915988" defTabSz="915988" eaLnBrk="0" hangingPunct="0">
                        <a:spcBef>
                          <a:spcPct val="20000"/>
                        </a:spcBef>
                        <a:buFont typeface="Arial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374775" defTabSz="915988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1833563" defTabSz="915988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90763" indent="17463" defTabSz="9159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7963" indent="17463" defTabSz="9159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205163" indent="17463" defTabSz="9159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62363" indent="17463" defTabSz="9159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5988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ТУ</a:t>
                      </a:r>
                      <a:r>
                        <a:rPr kumimoji="0" lang="en-US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1 595-16-1685-2017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4067" marR="740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5988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ВТ20 и ВТ6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4067" marR="7406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7420">
                <a:tc>
                  <a:txBody>
                    <a:bodyPr/>
                    <a:lstStyle/>
                    <a:p>
                      <a:pPr marL="0" marR="0" lvl="0" indent="0" algn="ctr" defTabSz="915988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―</a:t>
                      </a:r>
                    </a:p>
                  </a:txBody>
                  <a:tcPr marL="74067" marR="740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5988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ВИТ7Л и ВИТ8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4067" marR="7406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7420">
                <a:tc gridSpan="2">
                  <a:txBody>
                    <a:bodyPr/>
                    <a:lstStyle>
                      <a:lvl1pPr defTabSz="915988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457200" defTabSz="915988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915988" defTabSz="915988" eaLnBrk="0" hangingPunct="0">
                        <a:spcBef>
                          <a:spcPct val="20000"/>
                        </a:spcBef>
                        <a:buFont typeface="Arial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374775" defTabSz="915988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1833563" defTabSz="915988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90763" indent="17463" defTabSz="9159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7963" indent="17463" defTabSz="9159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205163" indent="17463" defTabSz="9159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62363" indent="17463" defTabSz="9159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5988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Кобальтовая основа</a:t>
                      </a:r>
                    </a:p>
                  </a:txBody>
                  <a:tcPr marL="74067" marR="7406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9992">
                <a:tc>
                  <a:txBody>
                    <a:bodyPr/>
                    <a:lstStyle>
                      <a:lvl1pPr defTabSz="915988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457200" defTabSz="915988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915988" defTabSz="915988" eaLnBrk="0" hangingPunct="0">
                        <a:spcBef>
                          <a:spcPct val="20000"/>
                        </a:spcBef>
                        <a:buFont typeface="Arial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374775" defTabSz="915988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1833563" defTabSz="915988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90763" indent="17463" defTabSz="9159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7963" indent="17463" defTabSz="9159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205163" indent="17463" defTabSz="9159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62363" indent="17463" defTabSz="9159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5988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ТУ 1-595-6-1701-2017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80201" marR="8020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5988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ВЛК1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80201" marR="8020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7420">
                <a:tc>
                  <a:txBody>
                    <a:bodyPr/>
                    <a:lstStyle/>
                    <a:p>
                      <a:pPr marL="0" marR="0" lvl="0" indent="0" algn="ctr" defTabSz="915988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―</a:t>
                      </a:r>
                    </a:p>
                  </a:txBody>
                  <a:tcPr marL="80201" marR="8020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5988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ХК62М6Л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201" marR="8020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7420">
                <a:tc gridSpan="2">
                  <a:txBody>
                    <a:bodyPr/>
                    <a:lstStyle>
                      <a:lvl1pPr defTabSz="915988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457200" defTabSz="915988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915988" defTabSz="915988" eaLnBrk="0" hangingPunct="0">
                        <a:spcBef>
                          <a:spcPct val="20000"/>
                        </a:spcBef>
                        <a:buFont typeface="Arial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374775" defTabSz="915988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1833563" defTabSz="915988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90763" indent="17463" defTabSz="9159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7963" indent="17463" defTabSz="9159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205163" indent="17463" defTabSz="9159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62363" indent="17463" defTabSz="9159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5988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Никелевая основа 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4067" marR="7406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7420">
                <a:tc>
                  <a:txBody>
                    <a:bodyPr/>
                    <a:lstStyle>
                      <a:lvl1pPr defTabSz="915988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457200" defTabSz="915988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915988" defTabSz="915988" eaLnBrk="0" hangingPunct="0">
                        <a:spcBef>
                          <a:spcPct val="20000"/>
                        </a:spcBef>
                        <a:buFont typeface="Arial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374775" defTabSz="915988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1833563" defTabSz="915988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90763" indent="17463" defTabSz="9159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7963" indent="17463" defTabSz="9159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205163" indent="17463" defTabSz="9159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62363" indent="17463" defTabSz="9159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5988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ТУ</a:t>
                      </a:r>
                      <a:r>
                        <a:rPr kumimoji="0" lang="en-US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1-595-16-1260-2011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4067" marR="740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5988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ЭП648, 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ВКНА-1В, ВКНА-4У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ЖС6К</a:t>
                      </a:r>
                    </a:p>
                  </a:txBody>
                  <a:tcPr marL="74067" marR="7406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7420">
                <a:tc>
                  <a:txBody>
                    <a:bodyPr/>
                    <a:lstStyle>
                      <a:lvl1pPr defTabSz="915988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457200" defTabSz="915988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915988" defTabSz="915988" eaLnBrk="0" hangingPunct="0">
                        <a:spcBef>
                          <a:spcPct val="20000"/>
                        </a:spcBef>
                        <a:buFont typeface="Arial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374775" defTabSz="915988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1833563" defTabSz="915988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90763" indent="17463" defTabSz="9159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7963" indent="17463" defTabSz="9159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205163" indent="17463" defTabSz="9159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62363" indent="17463" defTabSz="9159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5988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ТУ 1-595-16-1512-2015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4067" marR="740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5988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ХН58МБЮ (ВЖ159)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4067" marR="7406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7420">
                <a:tc>
                  <a:txBody>
                    <a:bodyPr/>
                    <a:lstStyle/>
                    <a:p>
                      <a:pPr marL="0" marR="0" lvl="0" indent="0" algn="ctr" defTabSz="915988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ТУ 1-595-16-1643-2016</a:t>
                      </a:r>
                      <a:endParaRPr lang="ru-RU" sz="12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4067" marR="740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5988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ВИН5</a:t>
                      </a:r>
                    </a:p>
                  </a:txBody>
                  <a:tcPr marL="74067" marR="7406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7420">
                <a:tc>
                  <a:txBody>
                    <a:bodyPr/>
                    <a:lstStyle/>
                    <a:p>
                      <a:pPr marL="0" marR="0" lvl="0" indent="0" algn="ctr" defTabSz="915988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―</a:t>
                      </a:r>
                    </a:p>
                  </a:txBody>
                  <a:tcPr marL="74067" marR="740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5988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ЭК-61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– </a:t>
                      </a: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план 2019г.</a:t>
                      </a:r>
                    </a:p>
                  </a:txBody>
                  <a:tcPr marL="74067" marR="7406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7420">
                <a:tc gridSpan="2">
                  <a:txBody>
                    <a:bodyPr/>
                    <a:lstStyle/>
                    <a:p>
                      <a:pPr marL="0" marR="0" lvl="0" indent="0" algn="ctr" defTabSz="915988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Железная основа</a:t>
                      </a:r>
                    </a:p>
                  </a:txBody>
                  <a:tcPr marL="74067" marR="740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9992">
                <a:tc>
                  <a:txBody>
                    <a:bodyPr/>
                    <a:lstStyle>
                      <a:lvl1pPr defTabSz="915988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457200" defTabSz="915988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915988" defTabSz="915988" eaLnBrk="0" hangingPunct="0">
                        <a:spcBef>
                          <a:spcPct val="20000"/>
                        </a:spcBef>
                        <a:buFont typeface="Arial" charset="0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374775" defTabSz="915988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1833563" defTabSz="915988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90763" indent="17463" defTabSz="9159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7963" indent="17463" defTabSz="9159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205163" indent="17463" defTabSz="9159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62363" indent="17463" defTabSz="9159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5988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ТУ 1-595-6-1692-2017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80201" marR="8020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5988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ВНЛ14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80201" marR="8020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9992">
                <a:tc>
                  <a:txBody>
                    <a:bodyPr/>
                    <a:lstStyle/>
                    <a:p>
                      <a:pPr marL="0" marR="0" lvl="0" indent="0" algn="ctr" defTabSz="915988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―</a:t>
                      </a:r>
                    </a:p>
                  </a:txBody>
                  <a:tcPr marL="80201" marR="8020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5988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12Х18Н10Т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80201" marR="8020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7420">
                <a:tc gridSpan="2">
                  <a:txBody>
                    <a:bodyPr/>
                    <a:lstStyle/>
                    <a:p>
                      <a:pPr marL="0" marR="0" lvl="0" indent="0" algn="ctr" defTabSz="915988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Медная основа</a:t>
                      </a:r>
                    </a:p>
                  </a:txBody>
                  <a:tcPr marL="80201" marR="8020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7420">
                <a:tc>
                  <a:txBody>
                    <a:bodyPr/>
                    <a:lstStyle/>
                    <a:p>
                      <a:pPr marL="0" marR="0" lvl="0" indent="0" algn="ctr" defTabSz="915988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―</a:t>
                      </a:r>
                    </a:p>
                  </a:txBody>
                  <a:tcPr marL="80201" marR="8020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5988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БрХ08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– </a:t>
                      </a: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план 2019г.</a:t>
                      </a:r>
                    </a:p>
                  </a:txBody>
                  <a:tcPr marL="80201" marR="8020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4" name="Picture 2" descr="D:\ДОКУМЕНТЫ\АДДт\Презентации АДД\картинки для слайдов\XY9A59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726" y="1047229"/>
            <a:ext cx="6812479" cy="37951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  <a:ex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00" y="1027652"/>
            <a:ext cx="3324598" cy="1885785"/>
          </a:xfrm>
          <a:prstGeom prst="roundRect">
            <a:avLst>
              <a:gd name="adj" fmla="val 8594"/>
            </a:avLst>
          </a:prstGeo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17"/>
          <p:cNvSpPr txBox="1">
            <a:spLocks noChangeArrowheads="1"/>
          </p:cNvSpPr>
          <p:nvPr/>
        </p:nvSpPr>
        <p:spPr bwMode="auto">
          <a:xfrm>
            <a:off x="39212" y="2402972"/>
            <a:ext cx="3461332" cy="490831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89843" tIns="44922" rIns="89843" bIns="44922">
            <a:spAutoFit/>
          </a:bodyPr>
          <a:lstStyle>
            <a:lvl1pPr defTabSz="104140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defTabSz="104140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defTabSz="104140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defTabSz="104140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defTabSz="104140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54288" indent="-268288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3011488" indent="-268288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68688" indent="-268288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925888" indent="-268288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300" b="1" i="1" dirty="0">
                <a:solidFill>
                  <a:prstClr val="white"/>
                </a:solidFill>
              </a:rPr>
              <a:t>Проектный вид цеха  производства МПК для аддитивных технологий (2016г.)</a:t>
            </a:r>
          </a:p>
        </p:txBody>
      </p:sp>
      <p:sp>
        <p:nvSpPr>
          <p:cNvPr id="8" name="object 42"/>
          <p:cNvSpPr/>
          <p:nvPr/>
        </p:nvSpPr>
        <p:spPr>
          <a:xfrm>
            <a:off x="3454876" y="6416000"/>
            <a:ext cx="7177400" cy="1118958"/>
          </a:xfrm>
          <a:custGeom>
            <a:avLst/>
            <a:gdLst/>
            <a:ahLst/>
            <a:cxnLst/>
            <a:rect l="l" t="t" r="r" b="b"/>
            <a:pathLst>
              <a:path w="5753100" h="4266565">
                <a:moveTo>
                  <a:pt x="227114" y="0"/>
                </a:moveTo>
                <a:lnTo>
                  <a:pt x="165566" y="227"/>
                </a:lnTo>
                <a:lnTo>
                  <a:pt x="116282" y="1816"/>
                </a:lnTo>
                <a:lnTo>
                  <a:pt x="77900" y="6132"/>
                </a:lnTo>
                <a:lnTo>
                  <a:pt x="37786" y="20695"/>
                </a:lnTo>
                <a:lnTo>
                  <a:pt x="9737" y="62371"/>
                </a:lnTo>
                <a:lnTo>
                  <a:pt x="1816" y="116282"/>
                </a:lnTo>
                <a:lnTo>
                  <a:pt x="227" y="165566"/>
                </a:lnTo>
                <a:lnTo>
                  <a:pt x="0" y="227114"/>
                </a:lnTo>
                <a:lnTo>
                  <a:pt x="0" y="4038980"/>
                </a:lnTo>
                <a:lnTo>
                  <a:pt x="227" y="4100528"/>
                </a:lnTo>
                <a:lnTo>
                  <a:pt x="1816" y="4149812"/>
                </a:lnTo>
                <a:lnTo>
                  <a:pt x="6132" y="4188194"/>
                </a:lnTo>
                <a:lnTo>
                  <a:pt x="20695" y="4228308"/>
                </a:lnTo>
                <a:lnTo>
                  <a:pt x="62371" y="4256357"/>
                </a:lnTo>
                <a:lnTo>
                  <a:pt x="116282" y="4264278"/>
                </a:lnTo>
                <a:lnTo>
                  <a:pt x="165566" y="4265867"/>
                </a:lnTo>
                <a:lnTo>
                  <a:pt x="227114" y="4266095"/>
                </a:lnTo>
                <a:lnTo>
                  <a:pt x="5525858" y="4266095"/>
                </a:lnTo>
                <a:lnTo>
                  <a:pt x="5587406" y="4265867"/>
                </a:lnTo>
                <a:lnTo>
                  <a:pt x="5636690" y="4264278"/>
                </a:lnTo>
                <a:lnTo>
                  <a:pt x="5675072" y="4259963"/>
                </a:lnTo>
                <a:lnTo>
                  <a:pt x="5715186" y="4245399"/>
                </a:lnTo>
                <a:lnTo>
                  <a:pt x="5743235" y="4203723"/>
                </a:lnTo>
                <a:lnTo>
                  <a:pt x="5751156" y="4149812"/>
                </a:lnTo>
                <a:lnTo>
                  <a:pt x="5752745" y="4100528"/>
                </a:lnTo>
                <a:lnTo>
                  <a:pt x="5752973" y="4038980"/>
                </a:lnTo>
                <a:lnTo>
                  <a:pt x="5752973" y="227114"/>
                </a:lnTo>
                <a:lnTo>
                  <a:pt x="5752745" y="165566"/>
                </a:lnTo>
                <a:lnTo>
                  <a:pt x="5751156" y="116282"/>
                </a:lnTo>
                <a:lnTo>
                  <a:pt x="5746840" y="77900"/>
                </a:lnTo>
                <a:lnTo>
                  <a:pt x="5732277" y="37786"/>
                </a:lnTo>
                <a:lnTo>
                  <a:pt x="5690601" y="9737"/>
                </a:lnTo>
                <a:lnTo>
                  <a:pt x="5636690" y="1816"/>
                </a:lnTo>
                <a:lnTo>
                  <a:pt x="5587406" y="227"/>
                </a:lnTo>
                <a:lnTo>
                  <a:pt x="5525858" y="0"/>
                </a:lnTo>
                <a:lnTo>
                  <a:pt x="227114" y="0"/>
                </a:lnTo>
                <a:close/>
              </a:path>
            </a:pathLst>
          </a:custGeom>
          <a:solidFill>
            <a:schemeClr val="bg1"/>
          </a:solidFill>
          <a:ln w="12814">
            <a:solidFill>
              <a:srgbClr val="00338C"/>
            </a:solidFill>
          </a:ln>
        </p:spPr>
        <p:txBody>
          <a:bodyPr wrap="square" lIns="0" tIns="0" rIns="0" bIns="0" rtlCol="0"/>
          <a:lstStyle/>
          <a:p>
            <a:pPr defTabSz="1047750" eaLnBrk="0" fontAlgn="base" hangingPunct="0">
              <a:spcBef>
                <a:spcPct val="0"/>
              </a:spcBef>
              <a:spcAft>
                <a:spcPct val="0"/>
              </a:spcAft>
            </a:pPr>
            <a:endParaRPr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9" name="object 42"/>
          <p:cNvSpPr/>
          <p:nvPr/>
        </p:nvSpPr>
        <p:spPr>
          <a:xfrm>
            <a:off x="3451243" y="4920998"/>
            <a:ext cx="7200646" cy="1469790"/>
          </a:xfrm>
          <a:custGeom>
            <a:avLst/>
            <a:gdLst/>
            <a:ahLst/>
            <a:cxnLst/>
            <a:rect l="l" t="t" r="r" b="b"/>
            <a:pathLst>
              <a:path w="5753100" h="4266565">
                <a:moveTo>
                  <a:pt x="227114" y="0"/>
                </a:moveTo>
                <a:lnTo>
                  <a:pt x="165566" y="227"/>
                </a:lnTo>
                <a:lnTo>
                  <a:pt x="116282" y="1816"/>
                </a:lnTo>
                <a:lnTo>
                  <a:pt x="77900" y="6132"/>
                </a:lnTo>
                <a:lnTo>
                  <a:pt x="37786" y="20695"/>
                </a:lnTo>
                <a:lnTo>
                  <a:pt x="9737" y="62371"/>
                </a:lnTo>
                <a:lnTo>
                  <a:pt x="1816" y="116282"/>
                </a:lnTo>
                <a:lnTo>
                  <a:pt x="227" y="165566"/>
                </a:lnTo>
                <a:lnTo>
                  <a:pt x="0" y="227114"/>
                </a:lnTo>
                <a:lnTo>
                  <a:pt x="0" y="4038980"/>
                </a:lnTo>
                <a:lnTo>
                  <a:pt x="227" y="4100528"/>
                </a:lnTo>
                <a:lnTo>
                  <a:pt x="1816" y="4149812"/>
                </a:lnTo>
                <a:lnTo>
                  <a:pt x="6132" y="4188194"/>
                </a:lnTo>
                <a:lnTo>
                  <a:pt x="20695" y="4228308"/>
                </a:lnTo>
                <a:lnTo>
                  <a:pt x="62371" y="4256357"/>
                </a:lnTo>
                <a:lnTo>
                  <a:pt x="116282" y="4264278"/>
                </a:lnTo>
                <a:lnTo>
                  <a:pt x="165566" y="4265867"/>
                </a:lnTo>
                <a:lnTo>
                  <a:pt x="227114" y="4266095"/>
                </a:lnTo>
                <a:lnTo>
                  <a:pt x="5525858" y="4266095"/>
                </a:lnTo>
                <a:lnTo>
                  <a:pt x="5587406" y="4265867"/>
                </a:lnTo>
                <a:lnTo>
                  <a:pt x="5636690" y="4264278"/>
                </a:lnTo>
                <a:lnTo>
                  <a:pt x="5675072" y="4259963"/>
                </a:lnTo>
                <a:lnTo>
                  <a:pt x="5715186" y="4245399"/>
                </a:lnTo>
                <a:lnTo>
                  <a:pt x="5743235" y="4203723"/>
                </a:lnTo>
                <a:lnTo>
                  <a:pt x="5751156" y="4149812"/>
                </a:lnTo>
                <a:lnTo>
                  <a:pt x="5752745" y="4100528"/>
                </a:lnTo>
                <a:lnTo>
                  <a:pt x="5752973" y="4038980"/>
                </a:lnTo>
                <a:lnTo>
                  <a:pt x="5752973" y="227114"/>
                </a:lnTo>
                <a:lnTo>
                  <a:pt x="5752745" y="165566"/>
                </a:lnTo>
                <a:lnTo>
                  <a:pt x="5751156" y="116282"/>
                </a:lnTo>
                <a:lnTo>
                  <a:pt x="5746840" y="77900"/>
                </a:lnTo>
                <a:lnTo>
                  <a:pt x="5732277" y="37786"/>
                </a:lnTo>
                <a:lnTo>
                  <a:pt x="5690601" y="9737"/>
                </a:lnTo>
                <a:lnTo>
                  <a:pt x="5636690" y="1816"/>
                </a:lnTo>
                <a:lnTo>
                  <a:pt x="5587406" y="227"/>
                </a:lnTo>
                <a:lnTo>
                  <a:pt x="5525858" y="0"/>
                </a:lnTo>
                <a:lnTo>
                  <a:pt x="227114" y="0"/>
                </a:lnTo>
                <a:close/>
              </a:path>
            </a:pathLst>
          </a:custGeom>
          <a:solidFill>
            <a:schemeClr val="bg1"/>
          </a:solidFill>
          <a:ln w="12814">
            <a:solidFill>
              <a:srgbClr val="00338C"/>
            </a:solidFill>
          </a:ln>
        </p:spPr>
        <p:txBody>
          <a:bodyPr wrap="square" lIns="0" tIns="0" rIns="0" bIns="0" rtlCol="0"/>
          <a:lstStyle/>
          <a:p>
            <a:pPr defTabSz="1047750" eaLnBrk="0" fontAlgn="base" hangingPunct="0">
              <a:spcBef>
                <a:spcPct val="0"/>
              </a:spcBef>
              <a:spcAft>
                <a:spcPct val="0"/>
              </a:spcAft>
            </a:pPr>
            <a:endParaRPr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5182" y="6638749"/>
            <a:ext cx="1041925" cy="7312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5400" y="6569643"/>
            <a:ext cx="1070231" cy="7836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60741" y="6548289"/>
            <a:ext cx="408664" cy="6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284" y="6591187"/>
            <a:ext cx="914239" cy="6050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7018443" y="7274563"/>
            <a:ext cx="1516927" cy="2437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103630" tIns="51815" rIns="103630" bIns="51815">
            <a:spAutoFit/>
          </a:bodyPr>
          <a:lstStyle/>
          <a:p>
            <a:pPr algn="ctr" defTabSz="10477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9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Фракционный состав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367765" y="7274563"/>
            <a:ext cx="1371274" cy="2437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103630" tIns="51815" rIns="103630" bIns="51815">
            <a:spAutoFit/>
          </a:bodyPr>
          <a:lstStyle/>
          <a:p>
            <a:pPr algn="ctr" defTabSz="10477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9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Газовые примеси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623293" y="7274563"/>
            <a:ext cx="1553586" cy="2437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103630" tIns="51815" rIns="103630" bIns="51815">
            <a:spAutoFit/>
          </a:bodyPr>
          <a:lstStyle/>
          <a:p>
            <a:pPr algn="ctr" defTabSz="10477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9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Химический состав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8818169" y="7257633"/>
            <a:ext cx="1741075" cy="2591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103630" tIns="51815" rIns="103630" bIns="51815">
            <a:spAutoFit/>
          </a:bodyPr>
          <a:lstStyle/>
          <a:p>
            <a:pPr algn="ctr" defTabSz="10477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solidFill>
                  <a:prstClr val="white"/>
                </a:solidFill>
              </a:rPr>
              <a:t>Технологические свойства</a:t>
            </a:r>
          </a:p>
        </p:txBody>
      </p:sp>
      <p:sp>
        <p:nvSpPr>
          <p:cNvPr id="22" name="Равнобедренный треугольник 21"/>
          <p:cNvSpPr/>
          <p:nvPr/>
        </p:nvSpPr>
        <p:spPr>
          <a:xfrm rot="5400000">
            <a:off x="4866441" y="6947585"/>
            <a:ext cx="840097" cy="130073"/>
          </a:xfrm>
          <a:prstGeom prst="triangle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630" tIns="51815" rIns="103630" bIns="51815" rtlCol="0" anchor="ctr"/>
          <a:lstStyle/>
          <a:p>
            <a:pPr algn="ctr" defTabSz="104775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Равнобедренный треугольник 22"/>
          <p:cNvSpPr/>
          <p:nvPr/>
        </p:nvSpPr>
        <p:spPr>
          <a:xfrm rot="5400000">
            <a:off x="6402081" y="6947585"/>
            <a:ext cx="840097" cy="130073"/>
          </a:xfrm>
          <a:prstGeom prst="triangle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630" tIns="51815" rIns="103630" bIns="51815" rtlCol="0" anchor="ctr"/>
          <a:lstStyle/>
          <a:p>
            <a:pPr algn="ctr" defTabSz="104775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Равнобедренный треугольник 23"/>
          <p:cNvSpPr/>
          <p:nvPr/>
        </p:nvSpPr>
        <p:spPr>
          <a:xfrm rot="5400000">
            <a:off x="8241867" y="6947585"/>
            <a:ext cx="840097" cy="130073"/>
          </a:xfrm>
          <a:prstGeom prst="triangle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630" tIns="51815" rIns="103630" bIns="51815" rtlCol="0" anchor="ctr"/>
          <a:lstStyle/>
          <a:p>
            <a:pPr algn="ctr" defTabSz="104775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/>
          <p:nvPr/>
        </p:nvSpPr>
        <p:spPr bwMode="auto">
          <a:xfrm>
            <a:off x="6388595" y="6416026"/>
            <a:ext cx="434695" cy="991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848" tIns="45425" rIns="90848" bIns="45425" rtlCol="0">
            <a:spAutoFit/>
          </a:bodyPr>
          <a:lstStyle/>
          <a:p>
            <a:pPr algn="ctr" defTabSz="1047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300" b="1" dirty="0">
                <a:solidFill>
                  <a:srgbClr val="002060"/>
                </a:solidFill>
                <a:latin typeface="Arial" panose="020B0604020202020204" pitchFamily="34" charset="0"/>
                <a:ea typeface="Arial CYR"/>
                <a:cs typeface="Arial" panose="020B0604020202020204" pitchFamily="34" charset="0"/>
              </a:rPr>
              <a:t>[O]</a:t>
            </a:r>
          </a:p>
          <a:p>
            <a:pPr algn="ctr" defTabSz="1047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300" b="1" dirty="0">
                <a:solidFill>
                  <a:srgbClr val="002060"/>
                </a:solidFill>
                <a:latin typeface="Arial" panose="020B0604020202020204" pitchFamily="34" charset="0"/>
                <a:ea typeface="Arial CYR"/>
                <a:cs typeface="Arial" panose="020B0604020202020204" pitchFamily="34" charset="0"/>
              </a:rPr>
              <a:t>[N]</a:t>
            </a:r>
          </a:p>
          <a:p>
            <a:pPr algn="ctr" defTabSz="1047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300" b="1" dirty="0">
                <a:solidFill>
                  <a:srgbClr val="002060"/>
                </a:solidFill>
                <a:latin typeface="Arial" panose="020B0604020202020204" pitchFamily="34" charset="0"/>
                <a:ea typeface="Arial CYR"/>
                <a:cs typeface="Arial" panose="020B0604020202020204" pitchFamily="34" charset="0"/>
              </a:rPr>
              <a:t>[H]</a:t>
            </a:r>
            <a:endParaRPr lang="ru-RU" sz="1300" b="1" dirty="0">
              <a:solidFill>
                <a:srgbClr val="002060"/>
              </a:solidFill>
              <a:latin typeface="Arial" panose="020B0604020202020204" pitchFamily="34" charset="0"/>
              <a:ea typeface="Arial CYR"/>
              <a:cs typeface="Arial" panose="020B0604020202020204" pitchFamily="34" charset="0"/>
            </a:endParaRPr>
          </a:p>
        </p:txBody>
      </p:sp>
      <p:pic>
        <p:nvPicPr>
          <p:cNvPr id="26" name="Picture 13" descr="H:\Фильмы 2016\Ролик к выставке\Без имени-444.pn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67014" y="4892161"/>
            <a:ext cx="670106" cy="9387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4" descr="H:\Фильмы 2016\Ролик к выставке\Без имени-4444.png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90331" y="5050411"/>
            <a:ext cx="958147" cy="8760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" t="-897"/>
          <a:stretch/>
        </p:blipFill>
        <p:spPr bwMode="auto">
          <a:xfrm>
            <a:off x="3450319" y="4997204"/>
            <a:ext cx="929643" cy="958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9" name="Схема 28"/>
          <p:cNvGraphicFramePr/>
          <p:nvPr>
            <p:extLst>
              <p:ext uri="{D42A27DB-BD31-4B8C-83A1-F6EECF244321}">
                <p14:modId xmlns:p14="http://schemas.microsoft.com/office/powerpoint/2010/main" val="827342217"/>
              </p:ext>
            </p:extLst>
          </p:nvPr>
        </p:nvGraphicFramePr>
        <p:xfrm>
          <a:off x="3494094" y="5531266"/>
          <a:ext cx="7033593" cy="13456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30" name="Picture 3" descr="D:\Мои документы\VIM12\Новое оборуд_26-01-2015\XY9A8081_1.jpg"/>
          <p:cNvPicPr>
            <a:picLocks noChangeAspect="1" noChangeArrowheads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97363" y="5350548"/>
            <a:ext cx="1065169" cy="73249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7" descr="D:\ДОКУМЕНТЫ\Наглядная агита\1841330.jpe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3100" y="5119977"/>
            <a:ext cx="683966" cy="491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3" descr="H:\Фильмы 2016\Ролик к выставке\Без имени-444.png"/>
          <p:cNvPicPr>
            <a:picLocks noChangeAspect="1" noChangeArrowheads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05583" y="5083934"/>
            <a:ext cx="775805" cy="9647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Стрелка вправо 4"/>
          <p:cNvSpPr/>
          <p:nvPr/>
        </p:nvSpPr>
        <p:spPr>
          <a:xfrm>
            <a:off x="8549016" y="6521990"/>
            <a:ext cx="295468" cy="27931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0" tIns="0" rIns="0" bIns="0" numCol="1" spcCol="1449" anchor="ctr" anchorCtr="0">
            <a:noAutofit/>
          </a:bodyPr>
          <a:lstStyle/>
          <a:p>
            <a:pPr algn="ctr" defTabSz="503924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100">
              <a:solidFill>
                <a:prstClr val="black"/>
              </a:solidFill>
            </a:endParaRPr>
          </a:p>
        </p:txBody>
      </p:sp>
      <p:pic>
        <p:nvPicPr>
          <p:cNvPr id="34" name="Picture 14" descr="H:\Фильмы 2016\Ролик к выставке\Без имени-4444.png"/>
          <p:cNvPicPr>
            <a:picLocks noChangeAspect="1" noChangeArrowheads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68286" y="5349845"/>
            <a:ext cx="927804" cy="6149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D:\ДОКУМЕНТЫ\АДДт\Презентации АДД\картинки для слайдов\XY9A5843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347" y="5308988"/>
            <a:ext cx="1103849" cy="6938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" descr="D:\ДОКУМЕНТЫ\ФОТО всячина\IMG_20171025_120842.jpg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31765" y="5017114"/>
            <a:ext cx="680557" cy="9188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9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464" y="4899300"/>
            <a:ext cx="797860" cy="720506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375D80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4"/>
          <p:cNvPicPr>
            <a:picLocks noChangeAspect="1" noChangeArrowheads="1"/>
          </p:cNvPicPr>
          <p:nvPr/>
        </p:nvPicPr>
        <p:blipFill rotWithShape="1"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99306" y="6644735"/>
            <a:ext cx="1116239" cy="62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" name="Группа 39"/>
          <p:cNvGrpSpPr/>
          <p:nvPr/>
        </p:nvGrpSpPr>
        <p:grpSpPr>
          <a:xfrm>
            <a:off x="3474493" y="6358102"/>
            <a:ext cx="1728192" cy="360040"/>
            <a:chOff x="3225557" y="5373216"/>
            <a:chExt cx="1477789" cy="326553"/>
          </a:xfrm>
        </p:grpSpPr>
        <p:sp>
          <p:nvSpPr>
            <p:cNvPr id="12" name="object 45"/>
            <p:cNvSpPr/>
            <p:nvPr/>
          </p:nvSpPr>
          <p:spPr>
            <a:xfrm>
              <a:off x="3225557" y="5373216"/>
              <a:ext cx="1477789" cy="326553"/>
            </a:xfrm>
            <a:prstGeom prst="rect">
              <a:avLst/>
            </a:prstGeom>
            <a:blipFill>
              <a:blip r:embed="rId2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04775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3" name="object 46"/>
            <p:cNvSpPr txBox="1"/>
            <p:nvPr/>
          </p:nvSpPr>
          <p:spPr>
            <a:xfrm>
              <a:off x="3348294" y="5462481"/>
              <a:ext cx="1280053" cy="18144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616" defTabSz="104775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sz="1300" b="1" spc="5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КОНТРОЛЬ</a:t>
              </a:r>
              <a:endParaRPr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object 45"/>
          <p:cNvSpPr/>
          <p:nvPr/>
        </p:nvSpPr>
        <p:spPr>
          <a:xfrm>
            <a:off x="3474492" y="4777035"/>
            <a:ext cx="1728192" cy="360040"/>
          </a:xfrm>
          <a:prstGeom prst="rect">
            <a:avLst/>
          </a:prstGeom>
          <a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047750" eaLnBrk="0" fontAlgn="base" hangingPunct="0">
              <a:spcBef>
                <a:spcPct val="0"/>
              </a:spcBef>
              <a:spcAft>
                <a:spcPct val="0"/>
              </a:spcAft>
            </a:pPr>
            <a:endParaRPr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1" name="object 46"/>
          <p:cNvSpPr txBox="1"/>
          <p:nvPr/>
        </p:nvSpPr>
        <p:spPr>
          <a:xfrm>
            <a:off x="3529018" y="4863773"/>
            <a:ext cx="1515768" cy="200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16" defTabSz="10477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00" b="1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</a:t>
            </a:r>
            <a:endParaRPr sz="1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17"/>
          <p:cNvSpPr txBox="1">
            <a:spLocks noChangeArrowheads="1"/>
          </p:cNvSpPr>
          <p:nvPr/>
        </p:nvSpPr>
        <p:spPr bwMode="auto">
          <a:xfrm>
            <a:off x="6937932" y="4336394"/>
            <a:ext cx="3461332" cy="490831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89843" tIns="44922" rIns="89843" bIns="44922">
            <a:spAutoFit/>
          </a:bodyPr>
          <a:lstStyle>
            <a:lvl1pPr defTabSz="104140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defTabSz="104140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defTabSz="104140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defTabSz="104140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defTabSz="104140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54288" indent="-268288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3011488" indent="-268288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68688" indent="-268288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925888" indent="-268288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300" b="1" i="1" dirty="0">
                <a:solidFill>
                  <a:prstClr val="white"/>
                </a:solidFill>
              </a:rPr>
              <a:t>Общий вид цеха  производства МПК для аддитивных технологий (2018г.)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99395" y="2876872"/>
            <a:ext cx="1706860" cy="38184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03667" tIns="51833" rIns="103667" bIns="51833" rtlCol="0">
            <a:spAutoFit/>
          </a:bodyPr>
          <a:lstStyle/>
          <a:p>
            <a:pPr algn="ctr" defTabSz="10477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800" b="1" i="1" dirty="0">
                <a:solidFill>
                  <a:prstClr val="white"/>
                </a:solidFill>
              </a:rPr>
              <a:t>НД на МПК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471913" y="106304"/>
            <a:ext cx="908729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3297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300" dirty="0">
                <a:solidFill>
                  <a:srgbClr val="002060"/>
                </a:solidFill>
                <a:latin typeface="Impact" pitchFamily="34" charset="0"/>
              </a:rPr>
              <a:t>Развитие производства металло-порошковых композиций (МПК) для аддитивных технологий в ФГУП «ВИАМ»</a:t>
            </a:r>
          </a:p>
        </p:txBody>
      </p:sp>
    </p:spTree>
    <p:extLst>
      <p:ext uri="{BB962C8B-B14F-4D97-AF65-F5344CB8AC3E}">
        <p14:creationId xmlns:p14="http://schemas.microsoft.com/office/powerpoint/2010/main" val="100381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Скругленный прямоугольник 23"/>
          <p:cNvSpPr/>
          <p:nvPr/>
        </p:nvSpPr>
        <p:spPr>
          <a:xfrm>
            <a:off x="8553508" y="4497947"/>
            <a:ext cx="2027449" cy="293751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04306" tIns="52153" rIns="104306" bIns="52153" rtlCol="0" anchor="ctr"/>
          <a:lstStyle/>
          <a:p>
            <a:pPr algn="ctr" defTabSz="1036265"/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350788" y="4485372"/>
            <a:ext cx="2027449" cy="293751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04306" tIns="52153" rIns="104306" bIns="52153" rtlCol="0" anchor="ctr"/>
          <a:lstStyle/>
          <a:p>
            <a:pPr algn="ctr" defTabSz="1036265"/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177574" y="4485372"/>
            <a:ext cx="1936815" cy="293751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04306" tIns="52153" rIns="104306" bIns="52153" rtlCol="0" anchor="ctr"/>
          <a:lstStyle/>
          <a:p>
            <a:pPr algn="ctr" defTabSz="1036265"/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062535" y="4445134"/>
            <a:ext cx="1936815" cy="293751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04306" tIns="52153" rIns="104306" bIns="52153" rtlCol="0" anchor="ctr"/>
          <a:lstStyle/>
          <a:p>
            <a:pPr algn="ctr" defTabSz="1036265"/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94139" y="4415769"/>
            <a:ext cx="1515768" cy="293751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04306" tIns="52153" rIns="104306" bIns="52153" rtlCol="0" anchor="ctr"/>
          <a:lstStyle/>
          <a:p>
            <a:pPr algn="ctr" defTabSz="1036265"/>
            <a:endParaRPr lang="ru-RU">
              <a:solidFill>
                <a:prstClr val="black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263035624"/>
              </p:ext>
            </p:extLst>
          </p:nvPr>
        </p:nvGraphicFramePr>
        <p:xfrm>
          <a:off x="147647" y="909530"/>
          <a:ext cx="10398555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 descr="\\server1.sokol.viamnet.local\Общие папки 2 терр\Лаборатория_616\Евгенов А.Г\218 Пост 648\Отчет\фото\IMG_20161003_115030.jpg"/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2" t="30001" b="-1"/>
          <a:stretch/>
        </p:blipFill>
        <p:spPr bwMode="auto">
          <a:xfrm>
            <a:off x="414266" y="5021933"/>
            <a:ext cx="927310" cy="9307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2" descr="D:\ДОКУМЕНТЫ\АДд\фото адд\IMG_20161003_112847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266" y="6074222"/>
            <a:ext cx="1323202" cy="9924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/>
        </p:spPr>
      </p:pic>
      <p:pic>
        <p:nvPicPr>
          <p:cNvPr id="10" name="Picture 6" descr="D:\ДОКУМЕНТЫ\АДд\фото адд\IMG_20141208_180553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444" y="4892122"/>
            <a:ext cx="1188836" cy="11332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/>
        </p:spPr>
      </p:pic>
      <p:pic>
        <p:nvPicPr>
          <p:cNvPr id="11" name="Picture 2" descr="F:\0_Лаб 16 (Аддит) 28-01-2015  (от Кривушина )\XY9A8985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163" y="6162397"/>
            <a:ext cx="1513654" cy="9513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  <a:extLst/>
        </p:spPr>
      </p:pic>
      <p:pic>
        <p:nvPicPr>
          <p:cNvPr id="12" name="Picture 2" descr="D:\ДОКУМЕНТЫ\АДДт\фото адд\сторона\AT\932d2c4e2f257e924d4d45ab04ba0d45H350W500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171" y="4971514"/>
            <a:ext cx="1236454" cy="8160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/>
        </p:spPr>
      </p:pic>
      <p:sp>
        <p:nvSpPr>
          <p:cNvPr id="14" name="object 60"/>
          <p:cNvSpPr txBox="1">
            <a:spLocks noChangeArrowheads="1"/>
          </p:cNvSpPr>
          <p:nvPr/>
        </p:nvSpPr>
        <p:spPr bwMode="auto">
          <a:xfrm>
            <a:off x="4083560" y="6559358"/>
            <a:ext cx="2120024" cy="553998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89951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организаций</a:t>
            </a:r>
          </a:p>
          <a:p>
            <a:pPr algn="ctr" defTabSz="89951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подкомитетов</a:t>
            </a:r>
          </a:p>
        </p:txBody>
      </p:sp>
      <p:pic>
        <p:nvPicPr>
          <p:cNvPr id="15" name="Picture 2" descr="C:\Users\Brailko_DA\Desktop\VIAM_RGB_fin.pn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5640" y="5991738"/>
            <a:ext cx="530005" cy="27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http://www.key-trainings.com/upload/iblock/41c/41c672f46c3aca8813d45bd303f89217.png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8298" y="5936418"/>
            <a:ext cx="421407" cy="3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3"/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07892" y="4876398"/>
            <a:ext cx="591458" cy="59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3"/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11662" y="4744458"/>
            <a:ext cx="425805" cy="43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4666347" y="5907835"/>
            <a:ext cx="988105" cy="428490"/>
          </a:xfrm>
          <a:prstGeom prst="rect">
            <a:avLst/>
          </a:prstGeom>
        </p:spPr>
        <p:txBody>
          <a:bodyPr wrap="none" lIns="104306" tIns="52153" rIns="104306" bIns="52153">
            <a:spAutoFit/>
          </a:bodyPr>
          <a:lstStyle/>
          <a:p>
            <a:pPr algn="ctr" defTabSz="89951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 dirty="0">
                <a:solidFill>
                  <a:srgbClr val="002060"/>
                </a:solidFill>
                <a:latin typeface="Arial" charset="0"/>
              </a:rPr>
              <a:t>ТК182</a:t>
            </a:r>
          </a:p>
        </p:txBody>
      </p:sp>
      <p:pic>
        <p:nvPicPr>
          <p:cNvPr id="21" name="Рисунок 3"/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71770" y="4784165"/>
            <a:ext cx="1585484" cy="12234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</a:ln>
          <a:effectLst/>
          <a:extLst/>
        </p:spPr>
      </p:pic>
      <p:pic>
        <p:nvPicPr>
          <p:cNvPr id="22" name="Picture 2" descr="D:\ДОКУМЕНТЫ\АДДт\фото адд\IMG_20171229_140333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98774" y="6131446"/>
            <a:ext cx="815691" cy="6018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ysClr val="windowText" lastClr="000000"/>
            </a:solidFill>
          </a:ln>
          <a:effectLst/>
          <a:extLst/>
        </p:spPr>
      </p:pic>
      <p:pic>
        <p:nvPicPr>
          <p:cNvPr id="23" name="Picture 3" descr="N:\_ФГУП ВИАМ\12 Конференции и выставки\Технопром 2017\Медиа\ЭПП Камера сгорания МГТД-125 13.07.2017\20170713_193501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214" y="6570424"/>
            <a:ext cx="906620" cy="6410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ysClr val="windowText" lastClr="000000"/>
            </a:solidFill>
          </a:ln>
          <a:effectLst/>
          <a:extLst/>
        </p:spPr>
      </p:pic>
      <p:pic>
        <p:nvPicPr>
          <p:cNvPr id="25" name="Рисунок 24" descr="C:\Users\mazalov_pb\Desktop\IMG-20171228-WA0004.jpg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912" y="4753293"/>
            <a:ext cx="1379098" cy="1743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</a:ln>
          <a:effectLst/>
        </p:spPr>
      </p:pic>
      <p:pic>
        <p:nvPicPr>
          <p:cNvPr id="26" name="Picture 2" descr="F:\Соисполнители ФПИ\ВИАМ\Работа\фото\АДД Фото Отдела 812\FPI_Logo_gray_dark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853" y="6063408"/>
            <a:ext cx="1301340" cy="46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 descr="F:\Соисполнители ФПИ\ВИАМ\Работа\фото\АДД Фото Отдела 812\FPI_Logo_gray_dark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508" y="6525192"/>
            <a:ext cx="1301340" cy="46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Рисунок 27" descr="D:\Tarasov\ВИАМ\ОКБ Симонова\По запуску\1 (2017-12-28 13'36'00 - 2017-12-28 13'40'00).asf_snapshot_00.00_[2017.12.29_11.40.03].jpg"/>
          <p:cNvPicPr/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83" t="20922" r="23517"/>
          <a:stretch/>
        </p:blipFill>
        <p:spPr bwMode="auto">
          <a:xfrm>
            <a:off x="9768008" y="6570424"/>
            <a:ext cx="716065" cy="5989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</a:ln>
          <a:effectLst/>
        </p:spPr>
      </p:pic>
      <p:sp>
        <p:nvSpPr>
          <p:cNvPr id="29" name="Прямоугольник 28"/>
          <p:cNvSpPr/>
          <p:nvPr/>
        </p:nvSpPr>
        <p:spPr>
          <a:xfrm>
            <a:off x="1894231" y="36215"/>
            <a:ext cx="7747146" cy="737971"/>
          </a:xfrm>
          <a:prstGeom prst="rect">
            <a:avLst/>
          </a:prstGeom>
        </p:spPr>
        <p:txBody>
          <a:bodyPr lIns="90752" tIns="45377" rIns="90752" bIns="45377">
            <a:spAutoFit/>
          </a:bodyPr>
          <a:lstStyle/>
          <a:p>
            <a:pPr algn="ctr" defTabSz="10362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srgbClr val="291D89"/>
                </a:solidFill>
                <a:latin typeface="Impact" pitchFamily="34" charset="0"/>
                <a:cs typeface="Arial" charset="0"/>
              </a:rPr>
              <a:t>Пример реализации ФГУП «ВИАМ»  </a:t>
            </a:r>
            <a:r>
              <a:rPr lang="ru-RU" altLang="ru-RU" dirty="0">
                <a:solidFill>
                  <a:srgbClr val="291D89"/>
                </a:solidFill>
                <a:latin typeface="Impact" pitchFamily="34" charset="0"/>
                <a:cs typeface="Arial" charset="0"/>
              </a:rPr>
              <a:t>мероприятий по внедрению аддитивных технологий в Российской Федерации</a:t>
            </a:r>
            <a:endParaRPr lang="ru-RU" dirty="0">
              <a:solidFill>
                <a:srgbClr val="291D89"/>
              </a:solidFill>
              <a:latin typeface="Impact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154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90516" y="2916535"/>
            <a:ext cx="68995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u="sng" dirty="0">
                <a:solidFill>
                  <a:srgbClr val="002060"/>
                </a:solidFill>
              </a:rPr>
              <a:t>Электрический КПД современных газотурбинных установок – </a:t>
            </a:r>
            <a:r>
              <a:rPr lang="ru-RU" sz="1800" b="1" u="sng" dirty="0">
                <a:solidFill>
                  <a:srgbClr val="FF0000"/>
                </a:solidFill>
              </a:rPr>
              <a:t>35</a:t>
            </a:r>
            <a:r>
              <a:rPr lang="ru-RU" sz="1800" b="1" u="sng" dirty="0">
                <a:solidFill>
                  <a:srgbClr val="FF0000"/>
                </a:solidFill>
                <a:sym typeface="Symbol"/>
              </a:rPr>
              <a:t></a:t>
            </a:r>
            <a:r>
              <a:rPr lang="ru-RU" sz="1800" b="1" u="sng" dirty="0">
                <a:solidFill>
                  <a:srgbClr val="FF0000"/>
                </a:solidFill>
              </a:rPr>
              <a:t>39 %. </a:t>
            </a:r>
            <a:r>
              <a:rPr lang="ru-RU" sz="1800" b="1" u="sng" dirty="0">
                <a:solidFill>
                  <a:srgbClr val="002060"/>
                </a:solidFill>
              </a:rPr>
              <a:t>Соотношение производимой электрической энергии к тепловой энергии у газотурбинных установок составляет ~ 1:2. </a:t>
            </a: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86260" y="98969"/>
            <a:ext cx="9275790" cy="410785"/>
          </a:xfrm>
          <a:prstGeom prst="rect">
            <a:avLst/>
          </a:prstGeom>
        </p:spPr>
        <p:txBody>
          <a:bodyPr wrap="square" lIns="91344" tIns="45672" rIns="91344" bIns="45672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2300" b="1" dirty="0">
                <a:solidFill>
                  <a:srgbClr val="002060"/>
                </a:solidFill>
                <a:latin typeface="Impact" pitchFamily="34" charset="0"/>
              </a:rPr>
              <a:t>Технические характеристики </a:t>
            </a:r>
            <a:r>
              <a:rPr lang="ru-RU" sz="2300" b="1" dirty="0" smtClean="0">
                <a:solidFill>
                  <a:srgbClr val="002060"/>
                </a:solidFill>
                <a:latin typeface="Impact" pitchFamily="34" charset="0"/>
              </a:rPr>
              <a:t>ГТУ средней </a:t>
            </a:r>
            <a:r>
              <a:rPr lang="ru-RU" sz="2300" b="1" dirty="0">
                <a:solidFill>
                  <a:srgbClr val="002060"/>
                </a:solidFill>
                <a:latin typeface="Impact" pitchFamily="34" charset="0"/>
              </a:rPr>
              <a:t>и высокой мощности</a:t>
            </a:r>
          </a:p>
        </p:txBody>
      </p:sp>
      <p:sp>
        <p:nvSpPr>
          <p:cNvPr id="4" name="Text Box 68"/>
          <p:cNvSpPr txBox="1">
            <a:spLocks noChangeArrowheads="1"/>
          </p:cNvSpPr>
          <p:nvPr/>
        </p:nvSpPr>
        <p:spPr bwMode="auto">
          <a:xfrm>
            <a:off x="201421" y="6852465"/>
            <a:ext cx="672050" cy="388944"/>
          </a:xfrm>
          <a:prstGeom prst="round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4196" tIns="52098" rIns="104196" bIns="52098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600" b="1" kern="0" dirty="0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197916" y="4563524"/>
            <a:ext cx="4248472" cy="369235"/>
          </a:xfrm>
          <a:prstGeom prst="rect">
            <a:avLst/>
          </a:prstGeom>
        </p:spPr>
        <p:txBody>
          <a:bodyPr wrap="square" lIns="91344" tIns="45672" rIns="91344" bIns="45672">
            <a:spAutoFit/>
          </a:bodyPr>
          <a:lstStyle/>
          <a:p>
            <a:pPr algn="ctr"/>
            <a:r>
              <a:rPr lang="ru-RU" sz="1800" b="1" dirty="0">
                <a:solidFill>
                  <a:srgbClr val="002060"/>
                </a:solidFill>
              </a:rPr>
              <a:t>Сравнительные характеристики ГТУ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03164" y="1188343"/>
            <a:ext cx="3429024" cy="565186"/>
          </a:xfrm>
          <a:prstGeom prst="rect">
            <a:avLst/>
          </a:prstGeom>
        </p:spPr>
        <p:txBody>
          <a:bodyPr wrap="square" lIns="91344" tIns="45672" rIns="91344" bIns="45672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1800" b="1" dirty="0">
                <a:solidFill>
                  <a:srgbClr val="002060"/>
                </a:solidFill>
              </a:rPr>
              <a:t>Мировые лидеры производства ГТУ высокой мощности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0992851"/>
              </p:ext>
            </p:extLst>
          </p:nvPr>
        </p:nvGraphicFramePr>
        <p:xfrm>
          <a:off x="162121" y="4997765"/>
          <a:ext cx="10427919" cy="25272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73407"/>
                <a:gridCol w="1059085"/>
                <a:gridCol w="1059085"/>
                <a:gridCol w="1059085"/>
                <a:gridCol w="1059085"/>
                <a:gridCol w="1059085"/>
                <a:gridCol w="1059087"/>
              </a:tblGrid>
              <a:tr h="528314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Arial" pitchFamily="34" charset="0"/>
                          <a:cs typeface="Arial" pitchFamily="34" charset="0"/>
                        </a:rPr>
                        <a:t>Параметры</a:t>
                      </a:r>
                      <a:endParaRPr lang="ru-RU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A52D5B"/>
                          </a:solidFill>
                          <a:latin typeface="Arial" pitchFamily="34" charset="0"/>
                          <a:cs typeface="Arial" pitchFamily="34" charset="0"/>
                        </a:rPr>
                        <a:t>ГТД-100</a:t>
                      </a:r>
                      <a:r>
                        <a:rPr lang="ru-RU" sz="1400" b="1" baseline="30000" dirty="0" smtClean="0">
                          <a:solidFill>
                            <a:srgbClr val="A52D5B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400" b="1" dirty="0">
                        <a:solidFill>
                          <a:srgbClr val="A52D5B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baseline="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V94.2</a:t>
                      </a:r>
                      <a:r>
                        <a:rPr lang="ru-RU" sz="1400" b="1" baseline="300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baseline="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V94.</a:t>
                      </a:r>
                      <a:r>
                        <a:rPr lang="ru-RU" sz="1400" b="1" kern="1200" baseline="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  <a:r>
                        <a:rPr lang="ru-RU" sz="1400" b="1" baseline="300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baseline="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V94.</a:t>
                      </a:r>
                      <a:r>
                        <a:rPr lang="ru-RU" sz="1400" b="1" kern="1200" baseline="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3А</a:t>
                      </a:r>
                      <a:r>
                        <a:rPr lang="ru-RU" sz="1400" b="1" baseline="300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baseline="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W501G</a:t>
                      </a:r>
                      <a:r>
                        <a:rPr lang="ru-RU" sz="1400" b="1" baseline="30000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baseline="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GT26</a:t>
                      </a:r>
                      <a:r>
                        <a:rPr lang="ru-RU" sz="1400" b="1" baseline="30000" dirty="0" smtClean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309877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latin typeface="Arial" pitchFamily="34" charset="0"/>
                          <a:cs typeface="Arial" pitchFamily="34" charset="0"/>
                        </a:rPr>
                        <a:t>Мощность, МВт</a:t>
                      </a:r>
                      <a:endParaRPr lang="ru-RU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A52D5B"/>
                          </a:solidFill>
                          <a:latin typeface="Arial" pitchFamily="34" charset="0"/>
                          <a:cs typeface="Arial" pitchFamily="34" charset="0"/>
                        </a:rPr>
                        <a:t>110</a:t>
                      </a:r>
                      <a:endParaRPr lang="ru-RU" sz="1400" b="1" dirty="0">
                        <a:solidFill>
                          <a:srgbClr val="A52D5B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Arial" pitchFamily="34" charset="0"/>
                          <a:cs typeface="Arial" pitchFamily="34" charset="0"/>
                        </a:rPr>
                        <a:t>168</a:t>
                      </a:r>
                      <a:endParaRPr lang="ru-RU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Arial" pitchFamily="34" charset="0"/>
                          <a:cs typeface="Arial" pitchFamily="34" charset="0"/>
                        </a:rPr>
                        <a:t>200</a:t>
                      </a:r>
                      <a:endParaRPr lang="ru-RU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9900"/>
                          </a:solidFill>
                          <a:latin typeface="Arial" pitchFamily="34" charset="0"/>
                          <a:cs typeface="Arial" pitchFamily="34" charset="0"/>
                        </a:rPr>
                        <a:t>286</a:t>
                      </a:r>
                      <a:endParaRPr lang="ru-RU" sz="1400" b="1" dirty="0">
                        <a:solidFill>
                          <a:srgbClr val="0099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9900"/>
                          </a:solidFill>
                          <a:latin typeface="Arial" pitchFamily="34" charset="0"/>
                          <a:cs typeface="Arial" pitchFamily="34" charset="0"/>
                        </a:rPr>
                        <a:t>267</a:t>
                      </a:r>
                      <a:endParaRPr lang="ru-RU" sz="1400" b="1" dirty="0">
                        <a:solidFill>
                          <a:srgbClr val="0099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9900"/>
                          </a:solidFill>
                          <a:latin typeface="Arial" pitchFamily="34" charset="0"/>
                          <a:cs typeface="Arial" pitchFamily="34" charset="0"/>
                        </a:rPr>
                        <a:t>265</a:t>
                      </a:r>
                      <a:endParaRPr lang="ru-RU" sz="1400" b="1" dirty="0">
                        <a:solidFill>
                          <a:srgbClr val="0099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09877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latin typeface="Arial" pitchFamily="34" charset="0"/>
                          <a:cs typeface="Arial" pitchFamily="34" charset="0"/>
                        </a:rPr>
                        <a:t>КПД,</a:t>
                      </a:r>
                      <a:r>
                        <a:rPr lang="ru-RU" sz="1400" b="1" baseline="0" dirty="0" smtClean="0">
                          <a:latin typeface="Arial" pitchFamily="34" charset="0"/>
                          <a:cs typeface="Arial" pitchFamily="34" charset="0"/>
                        </a:rPr>
                        <a:t> %</a:t>
                      </a:r>
                      <a:endParaRPr lang="ru-RU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A52D5B"/>
                          </a:solidFill>
                          <a:latin typeface="Arial" pitchFamily="34" charset="0"/>
                          <a:cs typeface="Arial" pitchFamily="34" charset="0"/>
                        </a:rPr>
                        <a:t>36,0</a:t>
                      </a:r>
                      <a:endParaRPr lang="ru-RU" sz="1400" b="1" dirty="0">
                        <a:solidFill>
                          <a:srgbClr val="A52D5B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Arial" pitchFamily="34" charset="0"/>
                          <a:cs typeface="Arial" pitchFamily="34" charset="0"/>
                        </a:rPr>
                        <a:t>34,7</a:t>
                      </a:r>
                      <a:endParaRPr lang="ru-RU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Arial" pitchFamily="34" charset="0"/>
                          <a:cs typeface="Arial" pitchFamily="34" charset="0"/>
                        </a:rPr>
                        <a:t>35,7</a:t>
                      </a:r>
                      <a:endParaRPr lang="ru-RU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Arial" pitchFamily="34" charset="0"/>
                          <a:cs typeface="Arial" pitchFamily="34" charset="0"/>
                        </a:rPr>
                        <a:t>39,5</a:t>
                      </a:r>
                      <a:endParaRPr lang="ru-RU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Arial" pitchFamily="34" charset="0"/>
                          <a:cs typeface="Arial" pitchFamily="34" charset="0"/>
                        </a:rPr>
                        <a:t>39,2</a:t>
                      </a:r>
                      <a:endParaRPr lang="ru-RU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Arial" pitchFamily="34" charset="0"/>
                          <a:cs typeface="Arial" pitchFamily="34" charset="0"/>
                        </a:rPr>
                        <a:t>38,2</a:t>
                      </a:r>
                      <a:endParaRPr lang="ru-RU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88620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latin typeface="Arial" pitchFamily="34" charset="0"/>
                          <a:cs typeface="Arial" pitchFamily="34" charset="0"/>
                        </a:rPr>
                        <a:t>Температура газов на входе/выходе, °С </a:t>
                      </a:r>
                      <a:endParaRPr lang="ru-RU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A52D5B"/>
                          </a:solidFill>
                          <a:latin typeface="Arial" pitchFamily="34" charset="0"/>
                          <a:cs typeface="Arial" pitchFamily="34" charset="0"/>
                        </a:rPr>
                        <a:t>1210/517</a:t>
                      </a:r>
                      <a:endParaRPr lang="ru-RU" sz="1400" b="1" dirty="0">
                        <a:solidFill>
                          <a:srgbClr val="A52D5B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Arial" pitchFamily="34" charset="0"/>
                          <a:cs typeface="Arial" pitchFamily="34" charset="0"/>
                        </a:rPr>
                        <a:t>1060/537</a:t>
                      </a:r>
                      <a:endParaRPr lang="ru-RU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Arial" pitchFamily="34" charset="0"/>
                          <a:cs typeface="Arial" pitchFamily="34" charset="0"/>
                        </a:rPr>
                        <a:t>1120/534</a:t>
                      </a:r>
                      <a:endParaRPr lang="ru-RU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Arial" pitchFamily="34" charset="0"/>
                          <a:cs typeface="Arial" pitchFamily="34" charset="0"/>
                        </a:rPr>
                        <a:t>1310/577</a:t>
                      </a:r>
                      <a:endParaRPr lang="ru-RU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Arial" pitchFamily="34" charset="0"/>
                          <a:cs typeface="Arial" pitchFamily="34" charset="0"/>
                        </a:rPr>
                        <a:t>1500/613</a:t>
                      </a:r>
                      <a:endParaRPr lang="ru-RU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Arial" pitchFamily="34" charset="0"/>
                          <a:cs typeface="Arial" pitchFamily="34" charset="0"/>
                        </a:rPr>
                        <a:t>1235/640</a:t>
                      </a:r>
                      <a:endParaRPr lang="ru-RU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09877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latin typeface="Arial" pitchFamily="34" charset="0"/>
                          <a:cs typeface="Arial" pitchFamily="34" charset="0"/>
                        </a:rPr>
                        <a:t>Степень повышения давления</a:t>
                      </a:r>
                      <a:endParaRPr lang="ru-RU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A52D5B"/>
                          </a:solidFill>
                          <a:latin typeface="Arial" pitchFamily="34" charset="0"/>
                          <a:cs typeface="Arial" pitchFamily="34" charset="0"/>
                        </a:rPr>
                        <a:t>14,7</a:t>
                      </a:r>
                      <a:endParaRPr lang="ru-RU" sz="1400" b="1" dirty="0">
                        <a:solidFill>
                          <a:srgbClr val="A52D5B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Arial" pitchFamily="34" charset="0"/>
                          <a:cs typeface="Arial" pitchFamily="34" charset="0"/>
                        </a:rPr>
                        <a:t>11,7</a:t>
                      </a:r>
                      <a:endParaRPr lang="ru-RU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Arial" pitchFamily="34" charset="0"/>
                          <a:cs typeface="Arial" pitchFamily="34" charset="0"/>
                        </a:rPr>
                        <a:t>15,6</a:t>
                      </a:r>
                      <a:endParaRPr lang="ru-RU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Arial" pitchFamily="34" charset="0"/>
                          <a:cs typeface="Arial" pitchFamily="34" charset="0"/>
                        </a:rPr>
                        <a:t>17,9</a:t>
                      </a:r>
                      <a:endParaRPr lang="ru-RU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Arial" pitchFamily="34" charset="0"/>
                          <a:cs typeface="Arial" pitchFamily="34" charset="0"/>
                        </a:rPr>
                        <a:t>19,9</a:t>
                      </a:r>
                      <a:endParaRPr lang="ru-RU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Arial" pitchFamily="34" charset="0"/>
                          <a:cs typeface="Arial" pitchFamily="34" charset="0"/>
                        </a:rPr>
                        <a:t>30,0</a:t>
                      </a:r>
                      <a:endParaRPr lang="ru-RU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09877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latin typeface="Arial" pitchFamily="34" charset="0"/>
                          <a:cs typeface="Arial" pitchFamily="34" charset="0"/>
                        </a:rPr>
                        <a:t>Расход газа на выходе ГТД, кг/с</a:t>
                      </a:r>
                      <a:endParaRPr lang="ru-RU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A52D5B"/>
                          </a:solidFill>
                          <a:latin typeface="Arial" pitchFamily="34" charset="0"/>
                          <a:cs typeface="Arial" pitchFamily="34" charset="0"/>
                        </a:rPr>
                        <a:t>362</a:t>
                      </a:r>
                      <a:endParaRPr lang="ru-RU" sz="1400" b="1" dirty="0">
                        <a:solidFill>
                          <a:srgbClr val="A52D5B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Arial" pitchFamily="34" charset="0"/>
                          <a:cs typeface="Arial" pitchFamily="34" charset="0"/>
                        </a:rPr>
                        <a:t>531</a:t>
                      </a:r>
                      <a:endParaRPr lang="ru-RU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Arial" pitchFamily="34" charset="0"/>
                          <a:cs typeface="Arial" pitchFamily="34" charset="0"/>
                        </a:rPr>
                        <a:t>605</a:t>
                      </a:r>
                      <a:endParaRPr lang="ru-RU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Arial" pitchFamily="34" charset="0"/>
                          <a:cs typeface="Arial" pitchFamily="34" charset="0"/>
                        </a:rPr>
                        <a:t>689</a:t>
                      </a:r>
                      <a:endParaRPr lang="ru-RU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Arial" pitchFamily="34" charset="0"/>
                          <a:cs typeface="Arial" pitchFamily="34" charset="0"/>
                        </a:rPr>
                        <a:t>582</a:t>
                      </a:r>
                      <a:endParaRPr lang="ru-RU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Arial" pitchFamily="34" charset="0"/>
                          <a:cs typeface="Arial" pitchFamily="34" charset="0"/>
                        </a:rPr>
                        <a:t>561,5</a:t>
                      </a:r>
                      <a:endParaRPr lang="ru-RU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 gridSpan="7"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Arial" pitchFamily="34" charset="0"/>
                          <a:cs typeface="Arial" pitchFamily="34" charset="0"/>
                        </a:rPr>
                        <a:t>1 – НПО «Сатурн»,</a:t>
                      </a:r>
                      <a:r>
                        <a:rPr lang="ru-RU" sz="1400" b="1" baseline="0" dirty="0" smtClean="0">
                          <a:latin typeface="Arial" pitchFamily="34" charset="0"/>
                          <a:cs typeface="Arial" pitchFamily="34" charset="0"/>
                        </a:rPr>
                        <a:t> 2 – </a:t>
                      </a:r>
                      <a:r>
                        <a:rPr lang="en-US" sz="1400" b="1" kern="1200" baseline="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Siemens</a:t>
                      </a:r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3 – </a:t>
                      </a:r>
                      <a:r>
                        <a:rPr lang="en-US" sz="1400" b="1" kern="1200" baseline="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Siemens Westinghouse</a:t>
                      </a:r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</a:t>
                      </a:r>
                      <a:r>
                        <a:rPr lang="en-US" sz="1400" b="1" kern="1200" baseline="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 – </a:t>
                      </a:r>
                      <a:r>
                        <a:rPr lang="en-US" sz="1400" b="1" kern="1200" baseline="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Alstom Power</a:t>
                      </a:r>
                      <a:endParaRPr lang="ru-RU" sz="1400" b="1" kern="1200" baseline="0" dirty="0" smtClean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8" name="Группа 7"/>
          <p:cNvGrpSpPr/>
          <p:nvPr/>
        </p:nvGrpSpPr>
        <p:grpSpPr>
          <a:xfrm>
            <a:off x="7506941" y="1260352"/>
            <a:ext cx="2673677" cy="1728192"/>
            <a:chOff x="7047298" y="1188343"/>
            <a:chExt cx="2979922" cy="2005779"/>
          </a:xfrm>
        </p:grpSpPr>
        <p:pic>
          <p:nvPicPr>
            <p:cNvPr id="9" name="Picture 4" descr="F:\ММ Бакрадзе\газовая турбина W501G фирмы Westinghouse мощностью 250МВт.pn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209527" y="1692399"/>
              <a:ext cx="2673677" cy="1501723"/>
            </a:xfrm>
            <a:prstGeom prst="rect">
              <a:avLst/>
            </a:prstGeom>
            <a:noFill/>
          </p:spPr>
        </p:pic>
        <p:sp>
          <p:nvSpPr>
            <p:cNvPr id="10" name="Text Box 15"/>
            <p:cNvSpPr txBox="1">
              <a:spLocks noChangeArrowheads="1"/>
            </p:cNvSpPr>
            <p:nvPr/>
          </p:nvSpPr>
          <p:spPr bwMode="auto">
            <a:xfrm>
              <a:off x="7047298" y="1188343"/>
              <a:ext cx="2979922" cy="5000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bIns="0"/>
            <a:lstStyle/>
            <a:p>
              <a:pPr algn="ctr"/>
              <a:r>
                <a:rPr lang="ru-RU" sz="1300" b="1" dirty="0"/>
                <a:t>ГТУ </a:t>
              </a:r>
              <a:r>
                <a:rPr lang="en-US" sz="1300" b="1" dirty="0"/>
                <a:t>W501G</a:t>
              </a:r>
              <a:r>
                <a:rPr lang="ru-RU" sz="1300" b="1" dirty="0"/>
                <a:t>, </a:t>
              </a:r>
              <a:r>
                <a:rPr lang="ru-RU" sz="1400" b="1" dirty="0"/>
                <a:t>мощностью</a:t>
              </a:r>
              <a:r>
                <a:rPr lang="ru-RU" sz="1300" b="1" dirty="0"/>
                <a:t> 26</a:t>
              </a:r>
              <a:r>
                <a:rPr lang="en-US" sz="1300" b="1" dirty="0"/>
                <a:t>7</a:t>
              </a:r>
              <a:r>
                <a:rPr lang="ru-RU" sz="1300" b="1" dirty="0"/>
                <a:t> МВт, компании </a:t>
              </a:r>
              <a:r>
                <a:rPr lang="en-US" sz="1300" b="1" dirty="0"/>
                <a:t>Siemens Westinghouse </a:t>
              </a:r>
              <a:r>
                <a:rPr lang="ru-RU" sz="1000" b="1" dirty="0">
                  <a:cs typeface="Times New Roman" pitchFamily="18" charset="0"/>
                </a:rPr>
                <a:t> </a:t>
              </a:r>
              <a:endParaRPr lang="ru-RU" sz="1000" dirty="0">
                <a:cs typeface="Times New Roman" pitchFamily="18" charset="0"/>
              </a:endParaRPr>
            </a:p>
            <a:p>
              <a:pPr algn="ctr" eaLnBrk="0" hangingPunct="0"/>
              <a:endParaRPr lang="ru-RU" sz="1000" dirty="0"/>
            </a:p>
          </p:txBody>
        </p:sp>
      </p:grp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1142258"/>
              </p:ext>
            </p:extLst>
          </p:nvPr>
        </p:nvGraphicFramePr>
        <p:xfrm>
          <a:off x="203168" y="1711381"/>
          <a:ext cx="3500462" cy="28613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0259"/>
                <a:gridCol w="1540203"/>
              </a:tblGrid>
              <a:tr h="51437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Производитель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Максимальная мощность, МВт</a:t>
                      </a:r>
                      <a:endParaRPr lang="ru-RU" sz="1400" dirty="0"/>
                    </a:p>
                  </a:txBody>
                  <a:tcPr anchor="ctr"/>
                </a:tc>
              </a:tr>
              <a:tr h="51437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/>
                        </a:rPr>
                        <a:t>Siemens Westinghouse </a:t>
                      </a:r>
                      <a:endParaRPr lang="ru-RU" sz="14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effectLst/>
                        </a:rPr>
                        <a:t>286</a:t>
                      </a:r>
                      <a:endParaRPr lang="ru-RU" sz="1400" b="1" dirty="0">
                        <a:effectLst/>
                      </a:endParaRPr>
                    </a:p>
                  </a:txBody>
                  <a:tcPr anchor="ctr"/>
                </a:tc>
              </a:tr>
              <a:tr h="30005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/>
                        </a:rPr>
                        <a:t>Mitsubishi</a:t>
                      </a:r>
                      <a:endParaRPr lang="ru-RU" sz="14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effectLst/>
                        </a:rPr>
                        <a:t>334</a:t>
                      </a:r>
                      <a:endParaRPr lang="ru-RU" sz="1400" b="1" dirty="0">
                        <a:effectLst/>
                      </a:endParaRPr>
                    </a:p>
                  </a:txBody>
                  <a:tcPr anchor="ctr"/>
                </a:tc>
              </a:tr>
              <a:tr h="30005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/>
                        </a:rPr>
                        <a:t>Japan Gas Turbines </a:t>
                      </a:r>
                      <a:endParaRPr lang="ru-RU" sz="14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effectLst/>
                        </a:rPr>
                        <a:t>265</a:t>
                      </a:r>
                      <a:endParaRPr lang="ru-RU" sz="1400" b="1" dirty="0">
                        <a:effectLst/>
                      </a:endParaRPr>
                    </a:p>
                  </a:txBody>
                  <a:tcPr anchor="ctr"/>
                </a:tc>
              </a:tr>
              <a:tr h="30005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/>
                        </a:rPr>
                        <a:t>Hitachi </a:t>
                      </a:r>
                      <a:endParaRPr lang="ru-RU" sz="14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effectLst/>
                        </a:rPr>
                        <a:t>243</a:t>
                      </a:r>
                      <a:endParaRPr lang="ru-RU" sz="1400" b="1" dirty="0">
                        <a:effectLst/>
                      </a:endParaRPr>
                    </a:p>
                  </a:txBody>
                  <a:tcPr anchor="ctr"/>
                </a:tc>
              </a:tr>
              <a:tr h="30005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/>
                        </a:rPr>
                        <a:t>GE Energy </a:t>
                      </a:r>
                      <a:endParaRPr lang="ru-RU" sz="14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effectLst/>
                        </a:rPr>
                        <a:t>255</a:t>
                      </a:r>
                      <a:endParaRPr lang="ru-RU" sz="1400" b="1" dirty="0">
                        <a:effectLst/>
                      </a:endParaRPr>
                    </a:p>
                  </a:txBody>
                  <a:tcPr anchor="ctr"/>
                </a:tc>
              </a:tr>
              <a:tr h="300054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err="1" smtClean="0">
                          <a:solidFill>
                            <a:srgbClr val="A52D5B"/>
                          </a:solidFill>
                          <a:effectLst/>
                        </a:rPr>
                        <a:t>Alstom</a:t>
                      </a:r>
                      <a:r>
                        <a:rPr lang="ru-RU" sz="1400" b="1" dirty="0" smtClean="0">
                          <a:solidFill>
                            <a:srgbClr val="A52D5B"/>
                          </a:solidFill>
                          <a:effectLst/>
                        </a:rPr>
                        <a:t> </a:t>
                      </a:r>
                      <a:r>
                        <a:rPr lang="ru-RU" sz="1400" b="1" dirty="0" err="1" smtClean="0">
                          <a:solidFill>
                            <a:srgbClr val="A52D5B"/>
                          </a:solidFill>
                          <a:effectLst/>
                        </a:rPr>
                        <a:t>Power</a:t>
                      </a:r>
                      <a:r>
                        <a:rPr lang="ru-RU" sz="1400" b="1" dirty="0" smtClean="0">
                          <a:solidFill>
                            <a:srgbClr val="A52D5B"/>
                          </a:solidFill>
                          <a:effectLst/>
                        </a:rPr>
                        <a:t> </a:t>
                      </a:r>
                      <a:endParaRPr lang="ru-RU" sz="1400" b="1" dirty="0">
                        <a:solidFill>
                          <a:srgbClr val="A52D5B"/>
                        </a:solidFill>
                        <a:effectLst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A52D5B"/>
                          </a:solidFill>
                          <a:effectLst/>
                        </a:rPr>
                        <a:t>265</a:t>
                      </a:r>
                      <a:endParaRPr lang="ru-RU" sz="1400" b="1" dirty="0">
                        <a:solidFill>
                          <a:srgbClr val="A52D5B"/>
                        </a:solidFill>
                        <a:effectLst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00054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effectLst/>
                        </a:rPr>
                        <a:t>ABB</a:t>
                      </a:r>
                      <a:endParaRPr lang="ru-RU" sz="14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effectLst/>
                        </a:rPr>
                        <a:t>240</a:t>
                      </a:r>
                      <a:endParaRPr lang="ru-RU" sz="1400" b="1" dirty="0">
                        <a:effectLst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162124" y="612279"/>
            <a:ext cx="10499926" cy="641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44" tIns="45672" rIns="91344" bIns="0"/>
          <a:lstStyle/>
          <a:p>
            <a:pPr algn="ctr"/>
            <a:r>
              <a:rPr lang="ru-RU" sz="1800" b="1" u="sng" dirty="0">
                <a:solidFill>
                  <a:srgbClr val="A52D5B"/>
                </a:solidFill>
              </a:rPr>
              <a:t>По данным </a:t>
            </a:r>
            <a:r>
              <a:rPr lang="en-US" sz="1800" b="1" u="sng" dirty="0">
                <a:solidFill>
                  <a:srgbClr val="A52D5B"/>
                </a:solidFill>
              </a:rPr>
              <a:t>General Electric Company</a:t>
            </a:r>
            <a:r>
              <a:rPr lang="ru-RU" sz="1800" b="1" u="sng" dirty="0">
                <a:solidFill>
                  <a:srgbClr val="A52D5B"/>
                </a:solidFill>
              </a:rPr>
              <a:t> (США)</a:t>
            </a:r>
            <a:r>
              <a:rPr lang="en-US" sz="1800" b="1" u="sng" dirty="0">
                <a:solidFill>
                  <a:srgbClr val="A52D5B"/>
                </a:solidFill>
              </a:rPr>
              <a:t> </a:t>
            </a:r>
            <a:r>
              <a:rPr lang="ru-RU" sz="1800" b="1" u="sng" dirty="0">
                <a:solidFill>
                  <a:srgbClr val="A52D5B"/>
                </a:solidFill>
              </a:rPr>
              <a:t>к 2023 году потребность в ГТУ мощностью 300 МВт и более</a:t>
            </a:r>
          </a:p>
          <a:p>
            <a:pPr algn="ctr"/>
            <a:r>
              <a:rPr lang="ru-RU" sz="1800" b="1" u="sng" dirty="0">
                <a:solidFill>
                  <a:srgbClr val="A52D5B"/>
                </a:solidFill>
              </a:rPr>
              <a:t>составит 1000 шт., а мощностью от 50 до 180 МВт до 2000 шт.</a:t>
            </a:r>
            <a:endParaRPr lang="ru-RU" sz="1000" u="sng" dirty="0">
              <a:solidFill>
                <a:srgbClr val="A52D5B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4241130" y="1260352"/>
            <a:ext cx="2503208" cy="1872208"/>
            <a:chOff x="3978548" y="1137425"/>
            <a:chExt cx="2664296" cy="2234346"/>
          </a:xfrm>
        </p:grpSpPr>
        <p:pic>
          <p:nvPicPr>
            <p:cNvPr id="14" name="Picture 3" descr="F:\ММ Бакрадзе\ГТУ 260 МВт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114368" y="1692398"/>
              <a:ext cx="2367388" cy="1679373"/>
            </a:xfrm>
            <a:prstGeom prst="rect">
              <a:avLst/>
            </a:prstGeom>
            <a:noFill/>
          </p:spPr>
        </p:pic>
        <p:sp>
          <p:nvSpPr>
            <p:cNvPr id="15" name="Text Box 15"/>
            <p:cNvSpPr txBox="1">
              <a:spLocks noChangeArrowheads="1"/>
            </p:cNvSpPr>
            <p:nvPr/>
          </p:nvSpPr>
          <p:spPr bwMode="auto">
            <a:xfrm>
              <a:off x="3978548" y="1137425"/>
              <a:ext cx="2664296" cy="5000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bIns="0"/>
            <a:lstStyle/>
            <a:p>
              <a:pPr algn="ctr"/>
              <a:r>
                <a:rPr lang="ru-RU" sz="1400" b="1" dirty="0"/>
                <a:t>ГТУ </a:t>
              </a:r>
              <a:r>
                <a:rPr lang="en-US" sz="1400" b="1" dirty="0"/>
                <a:t>GT26</a:t>
              </a:r>
              <a:r>
                <a:rPr lang="ru-RU" sz="1400" b="1" dirty="0"/>
                <a:t>, мощностью 265 МВт, компании </a:t>
              </a:r>
              <a:r>
                <a:rPr lang="en-US" sz="1400" b="1" dirty="0" err="1"/>
                <a:t>Alstom</a:t>
              </a:r>
              <a:r>
                <a:rPr lang="en-US" sz="1400" b="1" dirty="0"/>
                <a:t> </a:t>
              </a:r>
              <a:r>
                <a:rPr lang="en-US" sz="1300" b="1" dirty="0"/>
                <a:t>Power</a:t>
              </a:r>
              <a:r>
                <a:rPr lang="ru-RU" sz="1000" b="1" dirty="0">
                  <a:cs typeface="Times New Roman" pitchFamily="18" charset="0"/>
                </a:rPr>
                <a:t> </a:t>
              </a:r>
              <a:endParaRPr lang="ru-RU" sz="1000" dirty="0">
                <a:cs typeface="Times New Roman" pitchFamily="18" charset="0"/>
              </a:endParaRPr>
            </a:p>
            <a:p>
              <a:pPr algn="ctr" eaLnBrk="0" hangingPunct="0"/>
              <a:endParaRPr lang="ru-RU" sz="1000" dirty="0"/>
            </a:p>
          </p:txBody>
        </p:sp>
      </p:grpSp>
      <p:sp>
        <p:nvSpPr>
          <p:cNvPr id="16" name="Прямоугольник 15"/>
          <p:cNvSpPr/>
          <p:nvPr/>
        </p:nvSpPr>
        <p:spPr>
          <a:xfrm>
            <a:off x="3762524" y="3845088"/>
            <a:ext cx="6899526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 smtClean="0">
                <a:solidFill>
                  <a:srgbClr val="A52D5B"/>
                </a:solidFill>
              </a:rPr>
              <a:t>Для эффективной </a:t>
            </a:r>
            <a:r>
              <a:rPr lang="ru-RU" sz="2000" b="1" u="sng" dirty="0">
                <a:solidFill>
                  <a:srgbClr val="A52D5B"/>
                </a:solidFill>
              </a:rPr>
              <a:t>электроэнергетики страны необходимо создание современной отечественной </a:t>
            </a:r>
            <a:r>
              <a:rPr lang="ru-RU" sz="2000" b="1" u="sng" dirty="0" smtClean="0">
                <a:solidFill>
                  <a:srgbClr val="A52D5B"/>
                </a:solidFill>
              </a:rPr>
              <a:t>мощной                       </a:t>
            </a:r>
            <a:r>
              <a:rPr lang="ru-RU" sz="2000" b="1" u="sng" dirty="0">
                <a:solidFill>
                  <a:srgbClr val="A52D5B"/>
                </a:solidFill>
              </a:rPr>
              <a:t>(более 300 МВт) газовой турбины с парогазовым циклом. </a:t>
            </a:r>
          </a:p>
        </p:txBody>
      </p:sp>
    </p:spTree>
    <p:extLst>
      <p:ext uri="{BB962C8B-B14F-4D97-AF65-F5344CB8AC3E}">
        <p14:creationId xmlns:p14="http://schemas.microsoft.com/office/powerpoint/2010/main" val="31031216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Прямоугольник 123"/>
          <p:cNvSpPr/>
          <p:nvPr/>
        </p:nvSpPr>
        <p:spPr>
          <a:xfrm>
            <a:off x="8054975" y="6805613"/>
            <a:ext cx="2649538" cy="7556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6" rIns="91392" bIns="45696" anchor="ctr"/>
          <a:lstStyle/>
          <a:p>
            <a:pPr algn="ctr" defTabSz="104701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2" name="Прямоугольник 121"/>
          <p:cNvSpPr/>
          <p:nvPr/>
        </p:nvSpPr>
        <p:spPr>
          <a:xfrm>
            <a:off x="8054975" y="527050"/>
            <a:ext cx="2649538" cy="6278563"/>
          </a:xfrm>
          <a:prstGeom prst="rect">
            <a:avLst/>
          </a:prstGeom>
          <a:gradFill flip="none" rotWithShape="1">
            <a:gsLst>
              <a:gs pos="0">
                <a:srgbClr val="837CDE">
                  <a:tint val="66000"/>
                  <a:satMod val="160000"/>
                </a:srgbClr>
              </a:gs>
              <a:gs pos="50000">
                <a:srgbClr val="837CDE">
                  <a:tint val="44500"/>
                  <a:satMod val="160000"/>
                </a:srgbClr>
              </a:gs>
              <a:gs pos="100000">
                <a:srgbClr val="837CDE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6" rIns="91392" bIns="45696" anchor="ctr"/>
          <a:lstStyle/>
          <a:p>
            <a:pPr algn="ctr" defTabSz="104701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1" name="Прямоугольник 100"/>
          <p:cNvSpPr/>
          <p:nvPr/>
        </p:nvSpPr>
        <p:spPr>
          <a:xfrm>
            <a:off x="5373688" y="527050"/>
            <a:ext cx="2652712" cy="7034213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6" rIns="91392" bIns="45696" anchor="ctr"/>
          <a:lstStyle/>
          <a:p>
            <a:pPr algn="ctr" defTabSz="104701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0" name="Прямоугольник 99"/>
          <p:cNvSpPr/>
          <p:nvPr/>
        </p:nvSpPr>
        <p:spPr>
          <a:xfrm>
            <a:off x="2665416" y="527050"/>
            <a:ext cx="2681287" cy="703421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6" rIns="91392" bIns="45696" anchor="ctr"/>
          <a:lstStyle/>
          <a:p>
            <a:pPr algn="ctr" defTabSz="104701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658100"/>
            <a:ext cx="2643188" cy="690316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6" rIns="91392" bIns="45696" anchor="ctr"/>
          <a:lstStyle/>
          <a:p>
            <a:pPr algn="ctr" defTabSz="104701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17416" name="Рисунок 116" descr="C:\GrinevichD\02_Additiv\pictures\IMG_70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0016" y="4010028"/>
            <a:ext cx="436562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838" y="7024690"/>
            <a:ext cx="2290762" cy="571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8" name="Text Box 18"/>
          <p:cNvSpPr txBox="1">
            <a:spLocks noChangeArrowheads="1"/>
          </p:cNvSpPr>
          <p:nvPr/>
        </p:nvSpPr>
        <p:spPr bwMode="auto">
          <a:xfrm>
            <a:off x="2394371" y="-35793"/>
            <a:ext cx="8310049" cy="646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44" tIns="45672" rIns="91344" bIns="45672">
            <a:spAutoFit/>
          </a:bodyPr>
          <a:lstStyle>
            <a:lvl1pPr defTabSz="917575">
              <a:spcBef>
                <a:spcPct val="20000"/>
              </a:spcBef>
              <a:buFont typeface="Arial" pitchFamily="34" charset="0"/>
              <a:buChar char="•"/>
              <a:defRPr sz="37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7575">
              <a:spcBef>
                <a:spcPct val="20000"/>
              </a:spcBef>
              <a:buFont typeface="Arial" pitchFamily="34" charset="0"/>
              <a:buChar char="–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7575">
              <a:spcBef>
                <a:spcPct val="20000"/>
              </a:spcBef>
              <a:buFont typeface="Arial" pitchFamily="34" charset="0"/>
              <a:buChar char="•"/>
              <a:defRPr sz="27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7575">
              <a:spcBef>
                <a:spcPct val="20000"/>
              </a:spcBef>
              <a:buFont typeface="Arial" pitchFamily="34" charset="0"/>
              <a:buChar char="–"/>
              <a:defRPr sz="2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7575">
              <a:spcBef>
                <a:spcPct val="20000"/>
              </a:spcBef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045241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 dirty="0">
                <a:solidFill>
                  <a:srgbClr val="002060"/>
                </a:solidFill>
                <a:latin typeface="Impact" pitchFamily="34" charset="0"/>
              </a:rPr>
              <a:t>Структурные единицы аддитивного производства и технологические возможности ФГУП «ВИАМ» </a:t>
            </a:r>
          </a:p>
        </p:txBody>
      </p:sp>
      <p:grpSp>
        <p:nvGrpSpPr>
          <p:cNvPr id="17419" name="Группа 2"/>
          <p:cNvGrpSpPr>
            <a:grpSpLocks/>
          </p:cNvGrpSpPr>
          <p:nvPr/>
        </p:nvGrpSpPr>
        <p:grpSpPr bwMode="auto">
          <a:xfrm>
            <a:off x="77788" y="4243961"/>
            <a:ext cx="2422525" cy="874713"/>
            <a:chOff x="-601971" y="3335019"/>
            <a:chExt cx="4070413" cy="1560513"/>
          </a:xfrm>
        </p:grpSpPr>
        <p:pic>
          <p:nvPicPr>
            <p:cNvPr id="2052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723" y="3704908"/>
              <a:ext cx="1778921" cy="111664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  <a:extLst/>
          </p:spPr>
        </p:pic>
        <p:pic>
          <p:nvPicPr>
            <p:cNvPr id="2064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00"/>
            <a:stretch>
              <a:fillRect/>
            </a:stretch>
          </p:blipFill>
          <p:spPr bwMode="auto">
            <a:xfrm>
              <a:off x="-601971" y="3824288"/>
              <a:ext cx="962025" cy="87788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  <a:extLst/>
          </p:spPr>
        </p:pic>
        <p:pic>
          <p:nvPicPr>
            <p:cNvPr id="2065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8479" y="3335019"/>
              <a:ext cx="969963" cy="156051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  <a:extLst/>
          </p:spPr>
        </p:pic>
      </p:grpSp>
      <p:sp>
        <p:nvSpPr>
          <p:cNvPr id="62" name="object 60"/>
          <p:cNvSpPr txBox="1">
            <a:spLocks noChangeArrowheads="1"/>
          </p:cNvSpPr>
          <p:nvPr/>
        </p:nvSpPr>
        <p:spPr bwMode="auto">
          <a:xfrm>
            <a:off x="84142" y="1980431"/>
            <a:ext cx="2484437" cy="679450"/>
          </a:xfrm>
          <a:prstGeom prst="rect">
            <a:avLst/>
          </a:prstGeom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04195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100" b="1" dirty="0">
                <a:solidFill>
                  <a:prstClr val="white"/>
                </a:solidFill>
                <a:latin typeface="Arial" charset="0"/>
              </a:rPr>
              <a:t>Участок аддитивного производства деталей из полимерных и керамических материалов</a:t>
            </a:r>
            <a:endParaRPr lang="en-US" altLang="ru-RU" sz="11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63" name="object 60"/>
          <p:cNvSpPr txBox="1">
            <a:spLocks noChangeArrowheads="1"/>
          </p:cNvSpPr>
          <p:nvPr/>
        </p:nvSpPr>
        <p:spPr bwMode="auto">
          <a:xfrm>
            <a:off x="4" y="3888361"/>
            <a:ext cx="2652713" cy="460375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04195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000" dirty="0">
                <a:solidFill>
                  <a:prstClr val="black"/>
                </a:solidFill>
                <a:latin typeface="Arial" charset="0"/>
              </a:rPr>
              <a:t>2. </a:t>
            </a:r>
            <a:r>
              <a:rPr lang="ru-RU" altLang="ru-RU" sz="1000" b="1" dirty="0">
                <a:solidFill>
                  <a:prstClr val="black"/>
                </a:solidFill>
                <a:latin typeface="Arial" charset="0"/>
              </a:rPr>
              <a:t>Изготовление мастер-моделей </a:t>
            </a:r>
            <a:r>
              <a:rPr lang="ru-RU" altLang="ru-RU" sz="1000" dirty="0">
                <a:solidFill>
                  <a:prstClr val="black"/>
                </a:solidFill>
                <a:latin typeface="Arial" charset="0"/>
              </a:rPr>
              <a:t>из полистирола по технологии лазерного спекания</a:t>
            </a:r>
            <a:endParaRPr lang="en-US" altLang="ru-RU" sz="1000" u="sng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4" name="object 60"/>
          <p:cNvSpPr txBox="1">
            <a:spLocks noChangeArrowheads="1"/>
          </p:cNvSpPr>
          <p:nvPr/>
        </p:nvSpPr>
        <p:spPr bwMode="auto">
          <a:xfrm>
            <a:off x="-15871" y="6300911"/>
            <a:ext cx="2646363" cy="307777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04195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000" dirty="0">
                <a:solidFill>
                  <a:prstClr val="black"/>
                </a:solidFill>
                <a:latin typeface="Arial" charset="0"/>
              </a:rPr>
              <a:t>4. </a:t>
            </a:r>
            <a:r>
              <a:rPr lang="ru-RU" altLang="ru-RU" sz="1000" b="1" dirty="0">
                <a:solidFill>
                  <a:prstClr val="black"/>
                </a:solidFill>
                <a:latin typeface="Arial" charset="0"/>
              </a:rPr>
              <a:t>Изготовление керамических стержней </a:t>
            </a:r>
            <a:r>
              <a:rPr lang="ru-RU" altLang="ru-RU" sz="1000" dirty="0">
                <a:solidFill>
                  <a:prstClr val="black"/>
                </a:solidFill>
                <a:latin typeface="Arial" charset="0"/>
              </a:rPr>
              <a:t>по технологии </a:t>
            </a:r>
            <a:r>
              <a:rPr lang="en-US" altLang="ru-RU" sz="1000" dirty="0">
                <a:solidFill>
                  <a:prstClr val="black"/>
                </a:solidFill>
                <a:latin typeface="Arial" charset="0"/>
              </a:rPr>
              <a:t>SLA</a:t>
            </a:r>
            <a:r>
              <a:rPr lang="ru-RU" altLang="ru-RU" sz="1000" dirty="0">
                <a:solidFill>
                  <a:prstClr val="black"/>
                </a:solidFill>
                <a:latin typeface="Arial" charset="0"/>
              </a:rPr>
              <a:t> и керамических паст</a:t>
            </a:r>
            <a:endParaRPr lang="en-US" altLang="ru-RU" sz="1000" u="sng" dirty="0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17423" name="Группа 3"/>
          <p:cNvGrpSpPr>
            <a:grpSpLocks/>
          </p:cNvGrpSpPr>
          <p:nvPr/>
        </p:nvGrpSpPr>
        <p:grpSpPr bwMode="auto">
          <a:xfrm>
            <a:off x="42864" y="6169025"/>
            <a:ext cx="2547936" cy="1238250"/>
            <a:chOff x="-457582" y="4568658"/>
            <a:chExt cx="3923033" cy="2023814"/>
          </a:xfrm>
        </p:grpSpPr>
        <p:pic>
          <p:nvPicPr>
            <p:cNvPr id="17507" name="Picture 2" descr="_MG_9648a"/>
            <p:cNvPicPr>
              <a:picLocks noChangeAspect="1" noChangeArrowheads="1"/>
            </p:cNvPicPr>
            <p:nvPr/>
          </p:nvPicPr>
          <p:blipFill>
            <a:blip r:embed="rId7" cstate="print">
              <a:lum brigh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582" y="5443108"/>
              <a:ext cx="1228725" cy="1074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508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154"/>
            <a:stretch>
              <a:fillRect/>
            </a:stretch>
          </p:blipFill>
          <p:spPr bwMode="auto">
            <a:xfrm>
              <a:off x="51889" y="5366127"/>
              <a:ext cx="2592389" cy="1169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509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555"/>
            <a:stretch>
              <a:fillRect/>
            </a:stretch>
          </p:blipFill>
          <p:spPr bwMode="auto">
            <a:xfrm rot="5400000">
              <a:off x="1647094" y="4774115"/>
              <a:ext cx="2023814" cy="161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510" name="Picture 48" descr="&amp;Scy;&amp;ocy;&amp;yucy;&amp;zcy; &amp;acy;&amp;vcy;&amp;icy;&amp;acy;&amp;pcy;&amp;rcy;&amp;ocy;&amp;icy;&amp;zcy;&amp;vcy;&amp;ocy;&amp;dcy;&amp;icy;&amp;tcy;&amp;iecy;&amp;lcy;&amp;iecy;&amp;jcy;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5" t="19698" r="60049" b="6187"/>
            <a:stretch>
              <a:fillRect/>
            </a:stretch>
          </p:blipFill>
          <p:spPr bwMode="auto">
            <a:xfrm>
              <a:off x="-457582" y="5436759"/>
              <a:ext cx="552450" cy="561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1" name="object 60"/>
          <p:cNvSpPr txBox="1">
            <a:spLocks noChangeArrowheads="1"/>
          </p:cNvSpPr>
          <p:nvPr/>
        </p:nvSpPr>
        <p:spPr bwMode="auto">
          <a:xfrm>
            <a:off x="2736850" y="1928816"/>
            <a:ext cx="2536826" cy="679450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04195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100" b="1" dirty="0">
                <a:solidFill>
                  <a:prstClr val="white"/>
                </a:solidFill>
                <a:latin typeface="Arial" charset="0"/>
              </a:rPr>
              <a:t>Участок аддитивного производства деталей по технологии селективного лазерного сплавления</a:t>
            </a:r>
            <a:endParaRPr lang="en-US" altLang="ru-RU" sz="1100" b="1" dirty="0">
              <a:solidFill>
                <a:prstClr val="white"/>
              </a:solidFill>
              <a:latin typeface="Arial" charset="0"/>
            </a:endParaRPr>
          </a:p>
        </p:txBody>
      </p:sp>
      <p:cxnSp>
        <p:nvCxnSpPr>
          <p:cNvPr id="84" name="Прямая соединительная линия 83"/>
          <p:cNvCxnSpPr/>
          <p:nvPr/>
        </p:nvCxnSpPr>
        <p:spPr>
          <a:xfrm flipH="1">
            <a:off x="5345116" y="606425"/>
            <a:ext cx="1587" cy="69548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5" name="Picture 9" descr="H:\_ФГУП ВИАМ\8 Организационные задачи\Оборудование\BeAM\Командировка\Фото Командировка_AddUP_BeAM_31.07-3.08.2017-Работа\IMG_20170802_150803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7" t="3339" r="20032" b="14158"/>
          <a:stretch/>
        </p:blipFill>
        <p:spPr bwMode="auto">
          <a:xfrm>
            <a:off x="5505862" y="3228998"/>
            <a:ext cx="800680" cy="11190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  <a:extLst/>
        </p:spPr>
      </p:pic>
      <p:pic>
        <p:nvPicPr>
          <p:cNvPr id="2081" name="Image 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4" t="21155" b="-320"/>
          <a:stretch/>
        </p:blipFill>
        <p:spPr bwMode="auto">
          <a:xfrm>
            <a:off x="5446035" y="4931310"/>
            <a:ext cx="1837941" cy="867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</p:pic>
      <p:grpSp>
        <p:nvGrpSpPr>
          <p:cNvPr id="17428" name="Группа 4"/>
          <p:cNvGrpSpPr>
            <a:grpSpLocks/>
          </p:cNvGrpSpPr>
          <p:nvPr/>
        </p:nvGrpSpPr>
        <p:grpSpPr bwMode="auto">
          <a:xfrm>
            <a:off x="2713038" y="463553"/>
            <a:ext cx="2532062" cy="1465263"/>
            <a:chOff x="2628111" y="805164"/>
            <a:chExt cx="3238500" cy="1988378"/>
          </a:xfrm>
        </p:grpSpPr>
        <p:pic>
          <p:nvPicPr>
            <p:cNvPr id="17503" name="Picture 2" descr="D:\Евгенов Александр Генадьевич\Desktop\Баннер\5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7" r="11336"/>
            <a:stretch>
              <a:fillRect/>
            </a:stretch>
          </p:blipFill>
          <p:spPr bwMode="auto">
            <a:xfrm>
              <a:off x="2628111" y="805164"/>
              <a:ext cx="1666610" cy="1262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504" name="Picture 6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2367" y="1171341"/>
              <a:ext cx="1566862" cy="1263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505" name="Picture 34" descr="F:\Новая папка\Отчет SLM 500 + BeAm\SLM_280_HL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1848" y="1498142"/>
              <a:ext cx="1274763" cy="129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" name="Picture 10" descr="F:\Фото МГТД\Запуск 10.06.2016\116___06\IMG_4789+.jpg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68" t="5993" r="3069" b="18253"/>
            <a:stretch/>
          </p:blipFill>
          <p:spPr bwMode="auto">
            <a:xfrm>
              <a:off x="2660028" y="1884688"/>
              <a:ext cx="1074566" cy="82252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  <a:extLst/>
          </p:spPr>
        </p:pic>
      </p:grpSp>
      <p:grpSp>
        <p:nvGrpSpPr>
          <p:cNvPr id="17429" name="Группа 1"/>
          <p:cNvGrpSpPr>
            <a:grpSpLocks/>
          </p:cNvGrpSpPr>
          <p:nvPr/>
        </p:nvGrpSpPr>
        <p:grpSpPr bwMode="auto">
          <a:xfrm>
            <a:off x="-17463" y="692522"/>
            <a:ext cx="2709864" cy="1431925"/>
            <a:chOff x="-44777" y="695325"/>
            <a:chExt cx="3266652" cy="1828834"/>
          </a:xfrm>
        </p:grpSpPr>
        <p:pic>
          <p:nvPicPr>
            <p:cNvPr id="17500" name="Picture 2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4777" y="695325"/>
              <a:ext cx="1200150" cy="1728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501" name="Picture 3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2961" y="914433"/>
              <a:ext cx="1458914" cy="1609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21" name="Picture 9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58" t="48260" r="16390"/>
            <a:stretch/>
          </p:blipFill>
          <p:spPr bwMode="auto">
            <a:xfrm>
              <a:off x="1165615" y="1774560"/>
              <a:ext cx="664180" cy="60575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430" name="Рисунок 4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675" y="658814"/>
            <a:ext cx="1312863" cy="123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Picture 5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4" r="18814"/>
          <a:stretch/>
        </p:blipFill>
        <p:spPr bwMode="auto">
          <a:xfrm>
            <a:off x="6511484" y="674526"/>
            <a:ext cx="661333" cy="555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bject 60"/>
          <p:cNvSpPr txBox="1">
            <a:spLocks noChangeArrowheads="1"/>
          </p:cNvSpPr>
          <p:nvPr/>
        </p:nvSpPr>
        <p:spPr bwMode="auto">
          <a:xfrm>
            <a:off x="8124825" y="1936752"/>
            <a:ext cx="2527300" cy="507831"/>
          </a:xfrm>
          <a:prstGeom prst="rect">
            <a:avLst/>
          </a:prstGeom>
          <a:ln/>
          <a:ex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04195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100" b="1" dirty="0">
                <a:solidFill>
                  <a:prstClr val="white"/>
                </a:solidFill>
                <a:latin typeface="Arial" charset="0"/>
              </a:rPr>
              <a:t>Участок специализированного проектирования и контроля деталей аддитивного производства</a:t>
            </a:r>
            <a:endParaRPr lang="en-US" altLang="ru-RU" sz="11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46" name="object 60"/>
          <p:cNvSpPr txBox="1">
            <a:spLocks noChangeArrowheads="1"/>
          </p:cNvSpPr>
          <p:nvPr/>
        </p:nvSpPr>
        <p:spPr bwMode="auto">
          <a:xfrm>
            <a:off x="8132762" y="6883400"/>
            <a:ext cx="2527300" cy="339725"/>
          </a:xfrm>
          <a:prstGeom prst="rect">
            <a:avLst/>
          </a:prstGeom>
          <a:ln/>
          <a:ex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04195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100" b="1" dirty="0">
                <a:solidFill>
                  <a:prstClr val="white"/>
                </a:solidFill>
                <a:latin typeface="Arial" charset="0"/>
              </a:rPr>
              <a:t>Стандартизация аддитивных технологий в рамках ТК182</a:t>
            </a:r>
            <a:endParaRPr lang="en-US" altLang="ru-RU" sz="11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41" name="object 60"/>
          <p:cNvSpPr txBox="1">
            <a:spLocks noChangeArrowheads="1"/>
          </p:cNvSpPr>
          <p:nvPr/>
        </p:nvSpPr>
        <p:spPr bwMode="auto">
          <a:xfrm>
            <a:off x="17463" y="2676875"/>
            <a:ext cx="2566987" cy="307777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04195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000" dirty="0">
                <a:solidFill>
                  <a:prstClr val="black"/>
                </a:solidFill>
                <a:latin typeface="Arial" charset="0"/>
              </a:rPr>
              <a:t>1. </a:t>
            </a:r>
            <a:r>
              <a:rPr lang="ru-RU" altLang="ru-RU" sz="1000" b="1" dirty="0">
                <a:solidFill>
                  <a:prstClr val="black"/>
                </a:solidFill>
                <a:latin typeface="Arial" charset="0"/>
              </a:rPr>
              <a:t>Разработка технологий изготовления деталей из полимеров методом СЛС</a:t>
            </a:r>
            <a:endParaRPr lang="en-US" altLang="ru-RU" sz="1000" b="1" u="sng" dirty="0">
              <a:solidFill>
                <a:srgbClr val="FF0000"/>
              </a:solidFill>
              <a:latin typeface="Arial" charset="0"/>
            </a:endParaRPr>
          </a:p>
        </p:txBody>
      </p:sp>
      <p:grpSp>
        <p:nvGrpSpPr>
          <p:cNvPr id="17435" name="Группа 8"/>
          <p:cNvGrpSpPr>
            <a:grpSpLocks/>
          </p:cNvGrpSpPr>
          <p:nvPr/>
        </p:nvGrpSpPr>
        <p:grpSpPr bwMode="auto">
          <a:xfrm>
            <a:off x="266700" y="2946747"/>
            <a:ext cx="2324100" cy="977900"/>
            <a:chOff x="100504" y="5284735"/>
            <a:chExt cx="1986859" cy="886915"/>
          </a:xfrm>
        </p:grpSpPr>
        <p:pic>
          <p:nvPicPr>
            <p:cNvPr id="44" name="Picture 10" descr="Geodetic structures to reinforce UAV design Material: PA 2200 (Source: partnership between University of Southampton (principal designers) and 3T RPD Ltd (additional  designs and manufacture))  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818" y="5457884"/>
              <a:ext cx="797909" cy="59843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  <a:extLst/>
          </p:spPr>
        </p:pic>
        <p:pic>
          <p:nvPicPr>
            <p:cNvPr id="47" name="Рисунок 46"/>
            <p:cNvPicPr/>
            <p:nvPr/>
          </p:nvPicPr>
          <p:blipFill>
            <a:blip r:embed="rId23">
              <a:extLst/>
            </a:blip>
            <a:srcRect l="17229" t="7810" r="22418"/>
            <a:stretch/>
          </p:blipFill>
          <p:spPr>
            <a:xfrm>
              <a:off x="100504" y="5322966"/>
              <a:ext cx="441314" cy="7440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</p:spPr>
        </p:pic>
        <p:pic>
          <p:nvPicPr>
            <p:cNvPr id="17497" name="Picture 2" descr="C:\Users\mazalov_pb\Desktop\Фото 13.07.2017\20170622_120345.jp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15" r="7169" b="4964"/>
            <a:stretch>
              <a:fillRect/>
            </a:stretch>
          </p:blipFill>
          <p:spPr bwMode="auto">
            <a:xfrm rot="-3932855">
              <a:off x="1363656" y="5447944"/>
              <a:ext cx="886915" cy="560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98" name="Picture 2" descr="Картинки по запросу оак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001"/>
            <a:stretch>
              <a:fillRect/>
            </a:stretch>
          </p:blipFill>
          <p:spPr bwMode="auto">
            <a:xfrm>
              <a:off x="1521723" y="5641750"/>
              <a:ext cx="492081" cy="22684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2" descr="F:\fpi_logo.jpg"/>
            <p:cNvPicPr>
              <a:picLocks noChangeAspect="1" noChangeArrowheads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173"/>
            <a:stretch/>
          </p:blipFill>
          <p:spPr bwMode="auto">
            <a:xfrm>
              <a:off x="392291" y="5795119"/>
              <a:ext cx="286108" cy="26119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</p:pic>
      </p:grpSp>
      <p:sp>
        <p:nvSpPr>
          <p:cNvPr id="51" name="object 60"/>
          <p:cNvSpPr txBox="1">
            <a:spLocks noChangeArrowheads="1"/>
          </p:cNvSpPr>
          <p:nvPr/>
        </p:nvSpPr>
        <p:spPr bwMode="auto">
          <a:xfrm>
            <a:off x="-25400" y="5178999"/>
            <a:ext cx="2673350" cy="153888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04195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000" dirty="0">
                <a:solidFill>
                  <a:prstClr val="black"/>
                </a:solidFill>
                <a:latin typeface="Arial" charset="0"/>
              </a:rPr>
              <a:t>3. Вспомогательное производство</a:t>
            </a:r>
            <a:endParaRPr lang="en-US" altLang="ru-RU" sz="1000" u="sng" dirty="0"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65" name="Прямая соединительная линия 64"/>
          <p:cNvCxnSpPr/>
          <p:nvPr/>
        </p:nvCxnSpPr>
        <p:spPr>
          <a:xfrm>
            <a:off x="2652713" y="544516"/>
            <a:ext cx="0" cy="70167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167" y="658100"/>
            <a:ext cx="557862" cy="525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object 60"/>
          <p:cNvSpPr txBox="1">
            <a:spLocks noChangeArrowheads="1"/>
          </p:cNvSpPr>
          <p:nvPr/>
        </p:nvSpPr>
        <p:spPr bwMode="auto">
          <a:xfrm>
            <a:off x="1090614" y="5366321"/>
            <a:ext cx="1458912" cy="862012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195435" indent="-195435" algn="ctr" defTabSz="1041952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800" b="1" dirty="0">
                <a:solidFill>
                  <a:prstClr val="black"/>
                </a:solidFill>
                <a:latin typeface="Arial" charset="0"/>
              </a:rPr>
              <a:t>Изготовление крупногабаритной оснастки для литья</a:t>
            </a:r>
          </a:p>
          <a:p>
            <a:pPr algn="ctr" defTabSz="104195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800" b="1" dirty="0">
              <a:solidFill>
                <a:prstClr val="black"/>
              </a:solidFill>
              <a:latin typeface="Arial" charset="0"/>
            </a:endParaRPr>
          </a:p>
          <a:p>
            <a:pPr marL="195435" indent="-195435" algn="ctr" defTabSz="1041952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800" b="1" dirty="0">
                <a:solidFill>
                  <a:prstClr val="black"/>
                </a:solidFill>
                <a:latin typeface="Arial" charset="0"/>
              </a:rPr>
              <a:t>Мастер-модели для литья в силиконовые матрицы</a:t>
            </a:r>
            <a:endParaRPr lang="en-US" altLang="ru-RU" sz="8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4" name="object 60"/>
          <p:cNvSpPr txBox="1">
            <a:spLocks noChangeArrowheads="1"/>
          </p:cNvSpPr>
          <p:nvPr/>
        </p:nvSpPr>
        <p:spPr bwMode="auto">
          <a:xfrm>
            <a:off x="2665416" y="2641600"/>
            <a:ext cx="2681287" cy="304800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04195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000" dirty="0">
                <a:solidFill>
                  <a:prstClr val="black"/>
                </a:solidFill>
                <a:latin typeface="Arial" charset="0"/>
              </a:rPr>
              <a:t>1. </a:t>
            </a:r>
            <a:r>
              <a:rPr lang="ru-RU" altLang="ru-RU" sz="1000" b="1" dirty="0">
                <a:solidFill>
                  <a:prstClr val="black"/>
                </a:solidFill>
                <a:latin typeface="Arial" charset="0"/>
              </a:rPr>
              <a:t>Разработка технологий изготовления деталей методом СЛС</a:t>
            </a:r>
            <a:endParaRPr lang="en-US" altLang="ru-RU" sz="1000" b="1" u="sng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55" name="object 60"/>
          <p:cNvSpPr txBox="1">
            <a:spLocks noChangeArrowheads="1"/>
          </p:cNvSpPr>
          <p:nvPr/>
        </p:nvSpPr>
        <p:spPr bwMode="auto">
          <a:xfrm>
            <a:off x="2652717" y="5046666"/>
            <a:ext cx="2681287" cy="307975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04195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000" dirty="0">
                <a:solidFill>
                  <a:prstClr val="black"/>
                </a:solidFill>
                <a:latin typeface="Arial" charset="0"/>
              </a:rPr>
              <a:t>2. </a:t>
            </a:r>
            <a:r>
              <a:rPr lang="ru-RU" altLang="ru-RU" sz="1000" b="1" dirty="0">
                <a:solidFill>
                  <a:prstClr val="black"/>
                </a:solidFill>
                <a:latin typeface="Arial" charset="0"/>
              </a:rPr>
              <a:t>Масштабирование и трансфер технологий </a:t>
            </a:r>
            <a:r>
              <a:rPr lang="ru-RU" altLang="ru-RU" sz="1000" dirty="0">
                <a:solidFill>
                  <a:prstClr val="black"/>
                </a:solidFill>
                <a:latin typeface="Arial" charset="0"/>
              </a:rPr>
              <a:t>изготовления деталей СЛС</a:t>
            </a:r>
            <a:endParaRPr lang="en-US" altLang="ru-RU" sz="1000" u="sng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56" name="object 60"/>
          <p:cNvSpPr txBox="1">
            <a:spLocks noChangeArrowheads="1"/>
          </p:cNvSpPr>
          <p:nvPr/>
        </p:nvSpPr>
        <p:spPr bwMode="auto">
          <a:xfrm>
            <a:off x="2676528" y="6273803"/>
            <a:ext cx="2678113" cy="307975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04195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000" dirty="0">
                <a:solidFill>
                  <a:prstClr val="black"/>
                </a:solidFill>
                <a:latin typeface="Arial" charset="0"/>
              </a:rPr>
              <a:t>3. </a:t>
            </a:r>
            <a:r>
              <a:rPr lang="ru-RU" altLang="ru-RU" sz="1000" b="1" dirty="0">
                <a:solidFill>
                  <a:prstClr val="black"/>
                </a:solidFill>
                <a:latin typeface="Arial" charset="0"/>
              </a:rPr>
              <a:t>Общая квалификация </a:t>
            </a:r>
            <a:r>
              <a:rPr lang="ru-RU" altLang="ru-RU" sz="1000" dirty="0">
                <a:solidFill>
                  <a:prstClr val="black"/>
                </a:solidFill>
                <a:latin typeface="Arial" charset="0"/>
              </a:rPr>
              <a:t>синтезированных материалов</a:t>
            </a:r>
            <a:endParaRPr lang="en-US" altLang="ru-RU" sz="1000" u="sng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57" name="object 60"/>
          <p:cNvSpPr txBox="1">
            <a:spLocks noChangeArrowheads="1"/>
          </p:cNvSpPr>
          <p:nvPr/>
        </p:nvSpPr>
        <p:spPr bwMode="auto">
          <a:xfrm>
            <a:off x="5430838" y="1928816"/>
            <a:ext cx="2525712" cy="677108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04195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100" b="1" dirty="0">
                <a:solidFill>
                  <a:prstClr val="white"/>
                </a:solidFill>
                <a:latin typeface="Arial" charset="0"/>
              </a:rPr>
              <a:t>Участок аддитивного производства деталей по технологии прямого лазерного выращивания и электронно-лучевого сплавления</a:t>
            </a:r>
            <a:endParaRPr lang="en-US" altLang="ru-RU" sz="11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58" name="object 60"/>
          <p:cNvSpPr txBox="1">
            <a:spLocks noChangeArrowheads="1"/>
          </p:cNvSpPr>
          <p:nvPr/>
        </p:nvSpPr>
        <p:spPr bwMode="auto">
          <a:xfrm>
            <a:off x="5346700" y="2911476"/>
            <a:ext cx="2693988" cy="304800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04195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000" dirty="0">
                <a:solidFill>
                  <a:prstClr val="black"/>
                </a:solidFill>
                <a:latin typeface="Arial" charset="0"/>
              </a:rPr>
              <a:t>1. </a:t>
            </a:r>
            <a:r>
              <a:rPr lang="ru-RU" altLang="ru-RU" sz="1000" b="1" dirty="0">
                <a:solidFill>
                  <a:prstClr val="black"/>
                </a:solidFill>
                <a:latin typeface="Arial" charset="0"/>
              </a:rPr>
              <a:t>Разработка технологий изготовления деталей методами ПЛВ и ЭЛС</a:t>
            </a:r>
            <a:endParaRPr lang="en-US" altLang="ru-RU" sz="1000" b="1" u="sng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59" name="object 60"/>
          <p:cNvSpPr txBox="1">
            <a:spLocks noChangeArrowheads="1"/>
          </p:cNvSpPr>
          <p:nvPr/>
        </p:nvSpPr>
        <p:spPr bwMode="auto">
          <a:xfrm>
            <a:off x="5356225" y="5973764"/>
            <a:ext cx="2693988" cy="292388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04195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000" dirty="0">
                <a:solidFill>
                  <a:prstClr val="black"/>
                </a:solidFill>
                <a:latin typeface="Arial" charset="0"/>
              </a:rPr>
              <a:t>3. </a:t>
            </a:r>
            <a:r>
              <a:rPr lang="ru-RU" altLang="ru-RU" sz="900" b="1" dirty="0">
                <a:solidFill>
                  <a:prstClr val="black"/>
                </a:solidFill>
                <a:latin typeface="Arial" charset="0"/>
              </a:rPr>
              <a:t>Масштабирование и трансфер </a:t>
            </a:r>
            <a:r>
              <a:rPr lang="ru-RU" altLang="ru-RU" sz="900" dirty="0">
                <a:solidFill>
                  <a:prstClr val="black"/>
                </a:solidFill>
                <a:latin typeface="Arial" charset="0"/>
              </a:rPr>
              <a:t>технологий изготовления деталей методами ПЛВ и ЭЛС</a:t>
            </a:r>
            <a:endParaRPr lang="en-US" altLang="ru-RU" sz="900" u="sng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0" name="object 60"/>
          <p:cNvSpPr txBox="1">
            <a:spLocks noChangeArrowheads="1"/>
          </p:cNvSpPr>
          <p:nvPr/>
        </p:nvSpPr>
        <p:spPr bwMode="auto">
          <a:xfrm>
            <a:off x="5364163" y="6380166"/>
            <a:ext cx="2692400" cy="307975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04195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000" dirty="0">
                <a:solidFill>
                  <a:prstClr val="black"/>
                </a:solidFill>
                <a:latin typeface="Arial" charset="0"/>
              </a:rPr>
              <a:t>4. </a:t>
            </a:r>
            <a:r>
              <a:rPr lang="ru-RU" altLang="ru-RU" sz="1000" b="1" dirty="0">
                <a:solidFill>
                  <a:prstClr val="black"/>
                </a:solidFill>
                <a:latin typeface="Arial" charset="0"/>
              </a:rPr>
              <a:t>Общая квалификация </a:t>
            </a:r>
            <a:r>
              <a:rPr lang="ru-RU" altLang="ru-RU" sz="1000" dirty="0">
                <a:solidFill>
                  <a:prstClr val="black"/>
                </a:solidFill>
                <a:latin typeface="Arial" charset="0"/>
              </a:rPr>
              <a:t>синтезированных материалов</a:t>
            </a:r>
            <a:endParaRPr lang="en-US" altLang="ru-RU" sz="1000" u="sng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1" name="object 60"/>
          <p:cNvSpPr txBox="1">
            <a:spLocks noChangeArrowheads="1"/>
          </p:cNvSpPr>
          <p:nvPr/>
        </p:nvSpPr>
        <p:spPr bwMode="auto">
          <a:xfrm>
            <a:off x="5345113" y="6718300"/>
            <a:ext cx="2692400" cy="611188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04195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000" dirty="0">
                <a:solidFill>
                  <a:prstClr val="black"/>
                </a:solidFill>
                <a:latin typeface="Arial" charset="0"/>
              </a:rPr>
              <a:t>5. </a:t>
            </a:r>
            <a:r>
              <a:rPr lang="ru-RU" altLang="ru-RU" sz="1000" b="1" dirty="0">
                <a:solidFill>
                  <a:prstClr val="black"/>
                </a:solidFill>
                <a:latin typeface="Arial" charset="0"/>
              </a:rPr>
              <a:t>Разработка критической технологии  изготовления рабочих лопаток ТНД </a:t>
            </a:r>
            <a:r>
              <a:rPr lang="ru-RU" altLang="ru-RU" sz="1000" dirty="0">
                <a:solidFill>
                  <a:prstClr val="black"/>
                </a:solidFill>
                <a:latin typeface="Arial" charset="0"/>
              </a:rPr>
              <a:t>из </a:t>
            </a:r>
            <a:r>
              <a:rPr lang="en-US" altLang="ru-RU" sz="1000" dirty="0">
                <a:solidFill>
                  <a:prstClr val="black"/>
                </a:solidFill>
                <a:latin typeface="Arial" charset="0"/>
              </a:rPr>
              <a:t>y</a:t>
            </a:r>
            <a:r>
              <a:rPr lang="ru-RU" altLang="ru-RU" sz="1000" dirty="0" err="1">
                <a:solidFill>
                  <a:prstClr val="black"/>
                </a:solidFill>
                <a:latin typeface="Arial" charset="0"/>
              </a:rPr>
              <a:t>TiAl</a:t>
            </a:r>
            <a:r>
              <a:rPr lang="ru-RU" altLang="ru-RU" sz="1000" dirty="0">
                <a:solidFill>
                  <a:prstClr val="black"/>
                </a:solidFill>
                <a:latin typeface="Arial" charset="0"/>
              </a:rPr>
              <a:t> методом ЭЛС</a:t>
            </a:r>
          </a:p>
          <a:p>
            <a:pPr algn="ctr" defTabSz="104195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ru-RU" sz="1000" u="sng" dirty="0"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66" name="Прямая соединительная линия 65"/>
          <p:cNvCxnSpPr/>
          <p:nvPr/>
        </p:nvCxnSpPr>
        <p:spPr>
          <a:xfrm flipH="1">
            <a:off x="8040691" y="544516"/>
            <a:ext cx="7937" cy="70167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bject 60"/>
          <p:cNvSpPr txBox="1">
            <a:spLocks noChangeArrowheads="1"/>
          </p:cNvSpPr>
          <p:nvPr/>
        </p:nvSpPr>
        <p:spPr bwMode="auto">
          <a:xfrm>
            <a:off x="8054978" y="2489203"/>
            <a:ext cx="2638425" cy="307975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04195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000" dirty="0">
                <a:solidFill>
                  <a:prstClr val="black"/>
                </a:solidFill>
                <a:latin typeface="Arial" charset="0"/>
              </a:rPr>
              <a:t>1. </a:t>
            </a:r>
            <a:r>
              <a:rPr lang="ru-RU" altLang="ru-RU" sz="1000" b="1" dirty="0">
                <a:solidFill>
                  <a:prstClr val="black"/>
                </a:solidFill>
                <a:latin typeface="Arial" charset="0"/>
              </a:rPr>
              <a:t>Прямое моделирование и реверс-инжиниринг </a:t>
            </a:r>
            <a:r>
              <a:rPr lang="ru-RU" altLang="ru-RU" sz="1000" dirty="0">
                <a:solidFill>
                  <a:prstClr val="black"/>
                </a:solidFill>
                <a:latin typeface="Arial" charset="0"/>
              </a:rPr>
              <a:t>деталей под АТ</a:t>
            </a:r>
            <a:endParaRPr lang="en-US" altLang="ru-RU" sz="1000" u="sng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9" name="object 60"/>
          <p:cNvSpPr txBox="1">
            <a:spLocks noChangeArrowheads="1"/>
          </p:cNvSpPr>
          <p:nvPr/>
        </p:nvSpPr>
        <p:spPr bwMode="auto">
          <a:xfrm>
            <a:off x="8054978" y="3671891"/>
            <a:ext cx="2638425" cy="307975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04195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000" dirty="0">
                <a:solidFill>
                  <a:prstClr val="black"/>
                </a:solidFill>
                <a:latin typeface="Arial" charset="0"/>
              </a:rPr>
              <a:t>2. </a:t>
            </a:r>
            <a:r>
              <a:rPr lang="ru-RU" altLang="ru-RU" sz="1000" b="1" dirty="0">
                <a:solidFill>
                  <a:prstClr val="black"/>
                </a:solidFill>
                <a:latin typeface="Arial" charset="0"/>
              </a:rPr>
              <a:t>Топологическая оптимизация, бионический и генеративный дизайн</a:t>
            </a:r>
            <a:endParaRPr lang="en-US" altLang="ru-RU" sz="1000" u="sng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70" name="object 60"/>
          <p:cNvSpPr txBox="1">
            <a:spLocks noChangeArrowheads="1"/>
          </p:cNvSpPr>
          <p:nvPr/>
        </p:nvSpPr>
        <p:spPr bwMode="auto">
          <a:xfrm>
            <a:off x="8047041" y="4872042"/>
            <a:ext cx="2649537" cy="307975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04195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000" dirty="0">
                <a:solidFill>
                  <a:prstClr val="black"/>
                </a:solidFill>
                <a:latin typeface="Arial" charset="0"/>
              </a:rPr>
              <a:t>3. </a:t>
            </a:r>
            <a:r>
              <a:rPr lang="ru-RU" altLang="ru-RU" sz="1000" b="1" dirty="0">
                <a:solidFill>
                  <a:prstClr val="black"/>
                </a:solidFill>
                <a:latin typeface="Arial" charset="0"/>
              </a:rPr>
              <a:t>Контроль и верификация деталей</a:t>
            </a:r>
            <a:r>
              <a:rPr lang="ru-RU" altLang="ru-RU" sz="1000" dirty="0">
                <a:solidFill>
                  <a:prstClr val="black"/>
                </a:solidFill>
                <a:latin typeface="Arial" charset="0"/>
              </a:rPr>
              <a:t>, изготовленных по АТ</a:t>
            </a:r>
            <a:endParaRPr lang="en-US" altLang="ru-RU" sz="1000" u="sng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71" name="object 60"/>
          <p:cNvSpPr txBox="1">
            <a:spLocks noChangeArrowheads="1"/>
          </p:cNvSpPr>
          <p:nvPr/>
        </p:nvSpPr>
        <p:spPr bwMode="auto">
          <a:xfrm>
            <a:off x="8039100" y="5807078"/>
            <a:ext cx="2649538" cy="307975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04195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000" dirty="0">
                <a:solidFill>
                  <a:prstClr val="black"/>
                </a:solidFill>
                <a:latin typeface="Arial" charset="0"/>
              </a:rPr>
              <a:t>4. </a:t>
            </a:r>
            <a:r>
              <a:rPr lang="ru-RU" altLang="ru-RU" sz="1000" b="1" dirty="0">
                <a:solidFill>
                  <a:prstClr val="black"/>
                </a:solidFill>
                <a:latin typeface="Arial" charset="0"/>
              </a:rPr>
              <a:t>Симуляция и контроль процессов </a:t>
            </a:r>
            <a:r>
              <a:rPr lang="ru-RU" altLang="ru-RU" sz="1000" dirty="0">
                <a:solidFill>
                  <a:prstClr val="black"/>
                </a:solidFill>
                <a:latin typeface="Arial" charset="0"/>
              </a:rPr>
              <a:t>аддитивного производства</a:t>
            </a:r>
            <a:endParaRPr lang="en-US" altLang="ru-RU" sz="1000" u="sng" dirty="0"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4" y="3852639"/>
            <a:ext cx="26527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>
            <a:off x="4" y="5148833"/>
            <a:ext cx="26511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>
            <a:off x="-9521" y="6372919"/>
            <a:ext cx="26527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>
            <a:off x="2665417" y="5026029"/>
            <a:ext cx="2668587" cy="111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>
            <a:off x="2676528" y="6243639"/>
            <a:ext cx="26781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>
            <a:off x="5356225" y="5962650"/>
            <a:ext cx="26939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/>
          <p:nvPr/>
        </p:nvCxnSpPr>
        <p:spPr>
          <a:xfrm>
            <a:off x="5364166" y="6338887"/>
            <a:ext cx="26939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/>
          <p:nvPr/>
        </p:nvCxnSpPr>
        <p:spPr>
          <a:xfrm>
            <a:off x="5351466" y="6711949"/>
            <a:ext cx="26955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object 60"/>
          <p:cNvSpPr txBox="1">
            <a:spLocks noChangeArrowheads="1"/>
          </p:cNvSpPr>
          <p:nvPr/>
        </p:nvSpPr>
        <p:spPr bwMode="auto">
          <a:xfrm>
            <a:off x="5346700" y="4389438"/>
            <a:ext cx="2693988" cy="457200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04195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000" dirty="0">
                <a:solidFill>
                  <a:prstClr val="black"/>
                </a:solidFill>
                <a:latin typeface="Arial" charset="0"/>
              </a:rPr>
              <a:t>2</a:t>
            </a:r>
            <a:r>
              <a:rPr lang="ru-RU" altLang="ru-RU" sz="1000" b="1" dirty="0">
                <a:solidFill>
                  <a:prstClr val="black"/>
                </a:solidFill>
                <a:latin typeface="Arial" charset="0"/>
              </a:rPr>
              <a:t>. Разработка технологий ПЛВ ремонта  деталей и нанесения покрытий с поверхностными структурами</a:t>
            </a:r>
            <a:endParaRPr lang="en-US" altLang="ru-RU" sz="1000" b="1" u="sng" dirty="0"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91" name="Прямая соединительная линия 90"/>
          <p:cNvCxnSpPr/>
          <p:nvPr/>
        </p:nvCxnSpPr>
        <p:spPr>
          <a:xfrm>
            <a:off x="5335591" y="4373563"/>
            <a:ext cx="26939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64" name="Рисунок 91" descr="http://metrology-spb.ru/upload-files/blades/2.jp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0"/>
          <a:stretch>
            <a:fillRect/>
          </a:stretch>
        </p:blipFill>
        <p:spPr bwMode="auto">
          <a:xfrm rot="6313769">
            <a:off x="9107490" y="4932363"/>
            <a:ext cx="633412" cy="108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7" name="Прямая соединительная линия 96"/>
          <p:cNvCxnSpPr/>
          <p:nvPr/>
        </p:nvCxnSpPr>
        <p:spPr>
          <a:xfrm>
            <a:off x="8026400" y="3649663"/>
            <a:ext cx="2667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Прямая соединительная линия 97"/>
          <p:cNvCxnSpPr/>
          <p:nvPr/>
        </p:nvCxnSpPr>
        <p:spPr>
          <a:xfrm>
            <a:off x="8027991" y="4857750"/>
            <a:ext cx="26685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единительная линия 98"/>
          <p:cNvCxnSpPr/>
          <p:nvPr/>
        </p:nvCxnSpPr>
        <p:spPr>
          <a:xfrm>
            <a:off x="8021638" y="5778500"/>
            <a:ext cx="2667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" name="Grafik 6" descr="L1020681_04_RGB.jpg"/>
          <p:cNvPicPr>
            <a:picLocks noChangeAspect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8528521" y="543725"/>
            <a:ext cx="1657481" cy="13724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103" name="object 60"/>
          <p:cNvSpPr txBox="1">
            <a:spLocks noChangeArrowheads="1"/>
          </p:cNvSpPr>
          <p:nvPr/>
        </p:nvSpPr>
        <p:spPr bwMode="auto">
          <a:xfrm>
            <a:off x="6350" y="7375530"/>
            <a:ext cx="2593975" cy="138499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04195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900" b="1" dirty="0">
                <a:solidFill>
                  <a:srgbClr val="FF0000"/>
                </a:solidFill>
                <a:latin typeface="Arial" charset="0"/>
              </a:rPr>
              <a:t>Инициация освоения технологии в 2019 году</a:t>
            </a:r>
            <a:endParaRPr lang="en-US" altLang="ru-RU" sz="900" b="1" u="sng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04" name="object 60"/>
          <p:cNvSpPr txBox="1">
            <a:spLocks noChangeArrowheads="1"/>
          </p:cNvSpPr>
          <p:nvPr/>
        </p:nvSpPr>
        <p:spPr bwMode="auto">
          <a:xfrm>
            <a:off x="8054975" y="7223125"/>
            <a:ext cx="2649538" cy="307777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04195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000" dirty="0">
                <a:solidFill>
                  <a:prstClr val="black"/>
                </a:solidFill>
                <a:latin typeface="Arial" charset="0"/>
              </a:rPr>
              <a:t>1. Разработка национальных стандартов в обеспечение развития и внедрения АТ в РФ</a:t>
            </a:r>
            <a:endParaRPr lang="en-US" altLang="ru-RU" sz="1000" u="sng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17471" name="Picture 2" descr="F:\0_Лаб 16 (Аддит) 28-01-2015  (от Кривушина )\XY9A8985.JP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825" y="5318125"/>
            <a:ext cx="1474788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72" name="Picture 6" descr="D:\ДОКУМЕНТЫ\АДд\фото адд\IMG_20141208_180553.jp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815" y="5370516"/>
            <a:ext cx="97155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Стрелка вправо 19"/>
          <p:cNvSpPr/>
          <p:nvPr/>
        </p:nvSpPr>
        <p:spPr>
          <a:xfrm>
            <a:off x="3562353" y="5567363"/>
            <a:ext cx="406399" cy="43973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33" tIns="52116" rIns="104233" bIns="52116" anchor="ctr"/>
          <a:lstStyle/>
          <a:p>
            <a:pPr algn="ctr" defTabSz="104195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107" name="Picture 2" descr="D:\ДОКУМЕНТЫ\АДд\фото адд\IMG_20161003_112847.jpg"/>
          <p:cNvPicPr>
            <a:picLocks noChangeAspect="1" noChangeArrowheads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2418" y="6640744"/>
            <a:ext cx="1258408" cy="8898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  <a:extLst/>
        </p:spPr>
      </p:pic>
      <p:pic>
        <p:nvPicPr>
          <p:cNvPr id="108" name="Picture 6" descr="D:\ДОКУМЕНТЫ\АДд\фото адд\Photo SLM\IMG_20160808_075849.jpg"/>
          <p:cNvPicPr>
            <a:picLocks noChangeAspect="1" noChangeArrowheads="1"/>
          </p:cNvPicPr>
          <p:nvPr/>
        </p:nvPicPr>
        <p:blipFill rotWithShape="1"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07862" y="6631517"/>
            <a:ext cx="1269271" cy="8990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  <a:extLst/>
        </p:spPr>
      </p:pic>
      <p:pic>
        <p:nvPicPr>
          <p:cNvPr id="109" name="Picture 2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2" t="12785" r="21455" b="32561"/>
          <a:stretch/>
        </p:blipFill>
        <p:spPr bwMode="auto">
          <a:xfrm>
            <a:off x="7358994" y="4862896"/>
            <a:ext cx="581568" cy="10039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</p:pic>
      <p:pic>
        <p:nvPicPr>
          <p:cNvPr id="110" name="Picture 2" descr="G:\_ФГУП ВИАМ\7 Задачи по новым контактам\Энергомаш\Теплообменник\Фото\5.JPG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972" y="2984033"/>
            <a:ext cx="1128645" cy="14187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</a:ln>
          <a:effectLst/>
          <a:extLst/>
        </p:spPr>
      </p:pic>
      <p:pic>
        <p:nvPicPr>
          <p:cNvPr id="111" name="Picture 2" descr="F:\_ФГУП ВИАМ\7 Задачи по новым контактам\Газпромбанк и РЭПХ\3D модели\20180206_134147.jpg"/>
          <p:cNvPicPr>
            <a:picLocks noChangeAspect="1" noChangeArrowheads="1"/>
          </p:cNvPicPr>
          <p:nvPr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8" r="15309"/>
          <a:stretch/>
        </p:blipFill>
        <p:spPr bwMode="auto">
          <a:xfrm>
            <a:off x="2770597" y="2984036"/>
            <a:ext cx="1284652" cy="12286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  <a:extLst/>
        </p:spPr>
      </p:pic>
      <p:pic>
        <p:nvPicPr>
          <p:cNvPr id="112" name="Picture 2" descr="G:\_ФГУП ВИАМ\3 Проект Тантал\_Соисполнители\Тантал-МС\Фото\20180130_133744.jpg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62" y="4281307"/>
            <a:ext cx="984532" cy="7092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  <a:extLst/>
        </p:spPr>
      </p:pic>
      <p:pic>
        <p:nvPicPr>
          <p:cNvPr id="113" name="Picture 4" descr="G:\_ФГУП ВИАМ\12 Конференции и выставки\Технопром 2017\Медиа\Фото 13.07.2017\20170622_120548.jpg"/>
          <p:cNvPicPr>
            <a:picLocks noChangeAspect="1" noChangeArrowheads="1"/>
          </p:cNvPicPr>
          <p:nvPr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5" t="28502" r="1190" b="20956"/>
          <a:stretch/>
        </p:blipFill>
        <p:spPr bwMode="auto">
          <a:xfrm>
            <a:off x="3795785" y="4446094"/>
            <a:ext cx="1478043" cy="5288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  <a:extLst/>
        </p:spPr>
      </p:pic>
      <p:pic>
        <p:nvPicPr>
          <p:cNvPr id="17481" name="Рисунок 113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26" r="23705" b="50000"/>
          <a:stretch>
            <a:fillRect/>
          </a:stretch>
        </p:blipFill>
        <p:spPr bwMode="auto">
          <a:xfrm>
            <a:off x="8124826" y="2794003"/>
            <a:ext cx="1011238" cy="828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82" name="Picture 2" descr="C:\Users\mazalov_pb\Desktop\Фото 13.07.2017\20170622_120438.jpg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0" t="55270" r="7588" b="11584"/>
          <a:stretch>
            <a:fillRect/>
          </a:stretch>
        </p:blipFill>
        <p:spPr bwMode="auto">
          <a:xfrm rot="-1947196">
            <a:off x="7942263" y="4205288"/>
            <a:ext cx="11382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" name="Picture 2" descr="G:\_ФГУП ВИАМ\7 Задачи по новым контактам\558 АРЗ\Фото СА 5063 01\IMG-20180414-WA0020.jpg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361" y="2794249"/>
            <a:ext cx="862204" cy="581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</p:pic>
      <p:pic>
        <p:nvPicPr>
          <p:cNvPr id="17484" name="Picture 2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3" y="6110292"/>
            <a:ext cx="1330325" cy="636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485" name="Picture 3" descr="F:\simufact\123123123123123123.avi_snapshot_00.07_[2018.03.21_18.48.23].jpg"/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9" t="23895" r="26768" b="12074"/>
          <a:stretch>
            <a:fillRect/>
          </a:stretch>
        </p:blipFill>
        <p:spPr bwMode="auto">
          <a:xfrm rot="576277">
            <a:off x="9448803" y="6064250"/>
            <a:ext cx="1247775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13"/>
          <a:stretch/>
        </p:blipFill>
        <p:spPr bwMode="auto">
          <a:xfrm>
            <a:off x="77305" y="5335422"/>
            <a:ext cx="980957" cy="9296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" name="Picture 4"/>
          <p:cNvPicPr>
            <a:picLocks noChangeAspect="1" noChangeArrowheads="1"/>
          </p:cNvPicPr>
          <p:nvPr/>
        </p:nvPicPr>
        <p:blipFill rotWithShape="1"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" t="15196" r="3064" b="14998"/>
          <a:stretch/>
        </p:blipFill>
        <p:spPr bwMode="auto">
          <a:xfrm>
            <a:off x="6441417" y="1319428"/>
            <a:ext cx="842559" cy="5230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88" name="Picture 3" descr="C:\Users\mazalov_pb\Desktop\Снимок+.PNG"/>
          <p:cNvPicPr>
            <a:picLocks noChangeAspect="1" noChangeArrowheads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862" y="577850"/>
            <a:ext cx="92075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" name="object 60"/>
          <p:cNvSpPr txBox="1">
            <a:spLocks noChangeArrowheads="1"/>
          </p:cNvSpPr>
          <p:nvPr/>
        </p:nvSpPr>
        <p:spPr bwMode="auto">
          <a:xfrm>
            <a:off x="5430838" y="2625728"/>
            <a:ext cx="2525712" cy="200055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04195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sz="1300" b="1" dirty="0">
                <a:solidFill>
                  <a:srgbClr val="FF0000"/>
                </a:solidFill>
                <a:latin typeface="Arial" charset="0"/>
              </a:rPr>
              <a:t>IV </a:t>
            </a:r>
            <a:r>
              <a:rPr lang="ru-RU" altLang="ru-RU" sz="1300" b="1" dirty="0">
                <a:solidFill>
                  <a:srgbClr val="FF0000"/>
                </a:solidFill>
                <a:latin typeface="Arial" charset="0"/>
              </a:rPr>
              <a:t>квартал 2018 года</a:t>
            </a:r>
            <a:endParaRPr lang="en-US" altLang="ru-RU" sz="1300" b="1" u="sng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17490" name="Picture 2" descr="G:\_ФГУП ВИАМ\7 Задачи по новым контактам\ОКБ Сухой\IMG-20180803-WA0024.jpg"/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875" y="4016379"/>
            <a:ext cx="1220788" cy="792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91" name="Picture 2" descr="Картинки по запросу оак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01"/>
          <a:stretch>
            <a:fillRect/>
          </a:stretch>
        </p:blipFill>
        <p:spPr bwMode="auto">
          <a:xfrm>
            <a:off x="8455025" y="4556128"/>
            <a:ext cx="574676" cy="249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G:\_ФГУП ВИАМ\7 Задачи по новым контактам\558 АРЗ\Фото СА 5063 01\WhatsApp Zip 2018-07-20 at 15.59.03\WhatsApp Image 2018-07-19 at 15.41.54.jpeg"/>
          <p:cNvPicPr>
            <a:picLocks noChangeAspect="1" noChangeArrowheads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1195" y="2979127"/>
            <a:ext cx="857395" cy="6430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  <a:extLst/>
        </p:spPr>
      </p:pic>
      <p:sp>
        <p:nvSpPr>
          <p:cNvPr id="11" name="Стрелка вправо 10"/>
          <p:cNvSpPr/>
          <p:nvPr/>
        </p:nvSpPr>
        <p:spPr>
          <a:xfrm>
            <a:off x="9186863" y="3408363"/>
            <a:ext cx="552450" cy="18732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6" rIns="91392" bIns="45696" anchor="ctr"/>
          <a:lstStyle/>
          <a:p>
            <a:pPr algn="ctr" defTabSz="104701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17494" name="Picture 2"/>
          <p:cNvPicPr>
            <a:picLocks noChangeAspect="1" noChangeArrowheads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26" y="3236913"/>
            <a:ext cx="1476374" cy="1103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6810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2" y="925579"/>
            <a:ext cx="10610379" cy="5545367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178931" y="75294"/>
            <a:ext cx="9557168" cy="800122"/>
          </a:xfrm>
          <a:prstGeom prst="rect">
            <a:avLst/>
          </a:prstGeom>
        </p:spPr>
        <p:txBody>
          <a:bodyPr wrap="square" lIns="91344" tIns="45672" rIns="91344" bIns="45672">
            <a:spAutoFit/>
          </a:bodyPr>
          <a:lstStyle/>
          <a:p>
            <a:pPr algn="ctr">
              <a:defRPr/>
            </a:pPr>
            <a:r>
              <a:rPr lang="ru-RU" sz="2300" dirty="0">
                <a:solidFill>
                  <a:srgbClr val="291D89"/>
                </a:solidFill>
                <a:latin typeface="Impact" pitchFamily="34" charset="0"/>
                <a:cs typeface="Arial" charset="0"/>
              </a:rPr>
              <a:t>Основные мероприятия Комплексного плана</a:t>
            </a:r>
            <a:r>
              <a:rPr lang="ru-RU" altLang="ru-RU" sz="2300" dirty="0">
                <a:solidFill>
                  <a:srgbClr val="291D89"/>
                </a:solidFill>
                <a:latin typeface="Impact" pitchFamily="34" charset="0"/>
                <a:cs typeface="Arial" charset="0"/>
              </a:rPr>
              <a:t> мероприятий по развитию и внедрению аддитивных технологий в Российской Федерации</a:t>
            </a:r>
            <a:endParaRPr lang="ru-RU" sz="2300" dirty="0">
              <a:solidFill>
                <a:srgbClr val="291D89"/>
              </a:solidFill>
              <a:latin typeface="Impact" pitchFamily="34" charset="0"/>
              <a:cs typeface="Arial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" t="16444" r="5303" b="15852"/>
          <a:stretch/>
        </p:blipFill>
        <p:spPr bwMode="auto">
          <a:xfrm>
            <a:off x="134391" y="2484487"/>
            <a:ext cx="3052069" cy="1011939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8" name="Picture 2" descr="F:\IMG_2753-07-09-17-01-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8" y="4212679"/>
            <a:ext cx="2442071" cy="1593191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/>
        </p:spPr>
      </p:pic>
      <p:pic>
        <p:nvPicPr>
          <p:cNvPr id="19" name="Picture 4" descr="https://png.pngtree.com/element_origin_min_pic/16/12/18/285cebf4bc247b59e643360aaadab103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48108">
            <a:off x="992928" y="2620625"/>
            <a:ext cx="5303229" cy="295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 descr="D_3.jpg"/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2124" y="3518133"/>
            <a:ext cx="2963921" cy="91057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Прямоугольник 103"/>
          <p:cNvSpPr>
            <a:spLocks noChangeArrowheads="1"/>
          </p:cNvSpPr>
          <p:nvPr/>
        </p:nvSpPr>
        <p:spPr bwMode="auto">
          <a:xfrm>
            <a:off x="20128" y="5940871"/>
            <a:ext cx="3105917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 defTabSz="1047750" eaLnBrk="0" fontAlgn="base" hangingPunct="0">
              <a:spcBef>
                <a:spcPct val="0"/>
              </a:spcBef>
              <a:spcAft>
                <a:spcPts val="688"/>
              </a:spcAft>
            </a:pPr>
            <a:r>
              <a:rPr lang="ru-RU" altLang="ru-RU" sz="1600" b="1" u="sng" dirty="0">
                <a:solidFill>
                  <a:srgbClr val="A52D5B"/>
                </a:solidFill>
                <a:cs typeface="Arial" charset="0"/>
              </a:rPr>
              <a:t>10 июля 2018 года Комплексный план рассмотрен и предварительно согласован на заседании Межведомственной рабочей группы по развитию аддитивных технологий.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186460" y="6585125"/>
            <a:ext cx="7434932" cy="867914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91424" tIns="45712" rIns="91424" bIns="45712">
            <a:spAutoFit/>
          </a:bodyPr>
          <a:lstStyle/>
          <a:p>
            <a:pPr marL="325955" indent="-325955" algn="just" defTabSz="1047565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84"/>
              </a:spcAft>
              <a:buFont typeface="Wingdings" panose="05000000000000000000" pitchFamily="2" charset="2"/>
              <a:buChar char="q"/>
              <a:defRPr/>
            </a:pPr>
            <a:r>
              <a:rPr lang="ru-RU" sz="1400" b="1" dirty="0">
                <a:solidFill>
                  <a:prstClr val="white"/>
                </a:solidFill>
              </a:rPr>
              <a:t>Комплексный план одобрен на 2-х заседаниях рабочих групп с участием более 30 организаций входящих в состав ГК «Росатом», «Роскосмос», «</a:t>
            </a:r>
            <a:r>
              <a:rPr lang="ru-RU" sz="1400" b="1" dirty="0" err="1">
                <a:solidFill>
                  <a:prstClr val="white"/>
                </a:solidFill>
              </a:rPr>
              <a:t>Ростех</a:t>
            </a:r>
            <a:r>
              <a:rPr lang="ru-RU" sz="1400" b="1" dirty="0">
                <a:solidFill>
                  <a:prstClr val="white"/>
                </a:solidFill>
              </a:rPr>
              <a:t>» их интегрированных структур ПАО «ОАК», АО «Вертолеты России», АО «ОДК», АО «КРЭТ», АО «КТРВ», ВУЗов и др. </a:t>
            </a:r>
            <a:endParaRPr lang="ru-RU" sz="1400" b="1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60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852488"/>
            <a:ext cx="10693400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555" name="Прямоугольник 12"/>
          <p:cNvSpPr>
            <a:spLocks noChangeArrowheads="1"/>
          </p:cNvSpPr>
          <p:nvPr/>
        </p:nvSpPr>
        <p:spPr bwMode="auto">
          <a:xfrm>
            <a:off x="1163638" y="36215"/>
            <a:ext cx="7786687" cy="729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4" tIns="45672" rIns="91344" bIns="45672">
            <a:spAutoFit/>
          </a:bodyPr>
          <a:lstStyle/>
          <a:p>
            <a:pPr algn="ctr" defTabSz="104775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ru-RU" altLang="ru-RU" sz="2300" dirty="0">
                <a:solidFill>
                  <a:srgbClr val="002060"/>
                </a:solidFill>
                <a:latin typeface="Impact" pitchFamily="34" charset="0"/>
              </a:rPr>
              <a:t>Аддитивное производство деталей </a:t>
            </a:r>
          </a:p>
          <a:p>
            <a:pPr algn="ctr" defTabSz="104775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ru-RU" altLang="ru-RU" sz="2300" dirty="0">
                <a:solidFill>
                  <a:srgbClr val="002060"/>
                </a:solidFill>
                <a:latin typeface="Impact" pitchFamily="34" charset="0"/>
              </a:rPr>
              <a:t>газотурбинных установок</a:t>
            </a:r>
          </a:p>
        </p:txBody>
      </p:sp>
      <p:sp>
        <p:nvSpPr>
          <p:cNvPr id="24" name="TextBox 76"/>
          <p:cNvSpPr txBox="1">
            <a:spLocks noChangeArrowheads="1"/>
          </p:cNvSpPr>
          <p:nvPr/>
        </p:nvSpPr>
        <p:spPr bwMode="auto">
          <a:xfrm>
            <a:off x="0" y="4194175"/>
            <a:ext cx="2630488" cy="492394"/>
          </a:xfrm>
          <a:prstGeom prst="rect">
            <a:avLst/>
          </a:prstGeom>
          <a:solidFill>
            <a:schemeClr val="bg1"/>
          </a:solidFill>
          <a:ln>
            <a:solidFill>
              <a:srgbClr val="3655F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392" tIns="45696" rIns="91392" bIns="45696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7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477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477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477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477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042688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r>
              <a:rPr lang="ru-RU" altLang="ru-RU" sz="1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Топливная </a:t>
            </a:r>
          </a:p>
          <a:p>
            <a:pPr algn="ctr" defTabSz="1042688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r>
              <a:rPr lang="ru-RU" altLang="ru-RU" sz="1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форсунка</a:t>
            </a:r>
            <a:endParaRPr lang="ru-RU" altLang="ru-RU" sz="13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76"/>
          <p:cNvSpPr txBox="1">
            <a:spLocks noChangeArrowheads="1"/>
          </p:cNvSpPr>
          <p:nvPr/>
        </p:nvSpPr>
        <p:spPr bwMode="auto">
          <a:xfrm>
            <a:off x="2709863" y="4194175"/>
            <a:ext cx="2527300" cy="492394"/>
          </a:xfrm>
          <a:prstGeom prst="rect">
            <a:avLst/>
          </a:prstGeom>
          <a:solidFill>
            <a:schemeClr val="bg1"/>
          </a:solidFill>
          <a:ln>
            <a:solidFill>
              <a:srgbClr val="3655F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92" tIns="45696" rIns="91392" bIns="45696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7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477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477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477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477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042688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r>
              <a:rPr lang="ru-RU" altLang="ru-RU" sz="1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Направляющие лопатки ТВД 1-й ступени</a:t>
            </a:r>
            <a:endParaRPr lang="ru-RU" altLang="ru-RU" sz="13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76"/>
          <p:cNvSpPr txBox="1">
            <a:spLocks noChangeArrowheads="1"/>
          </p:cNvSpPr>
          <p:nvPr/>
        </p:nvSpPr>
        <p:spPr bwMode="auto">
          <a:xfrm>
            <a:off x="5322888" y="4194175"/>
            <a:ext cx="2527300" cy="492394"/>
          </a:xfrm>
          <a:prstGeom prst="rect">
            <a:avLst/>
          </a:prstGeom>
          <a:solidFill>
            <a:schemeClr val="bg1"/>
          </a:solidFill>
          <a:ln>
            <a:solidFill>
              <a:srgbClr val="3655F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92" tIns="45696" rIns="91392" bIns="45696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7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477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477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477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477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042688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r>
              <a:rPr lang="ru-RU" altLang="ru-RU" sz="1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Рабочая лопатка </a:t>
            </a:r>
          </a:p>
          <a:p>
            <a:pPr algn="ctr" defTabSz="1042688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r>
              <a:rPr lang="ru-RU" altLang="ru-RU" sz="1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ТНД 2-й ступени</a:t>
            </a:r>
            <a:endParaRPr lang="ru-RU" altLang="ru-RU" sz="13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76"/>
          <p:cNvSpPr txBox="1">
            <a:spLocks noChangeArrowheads="1"/>
          </p:cNvSpPr>
          <p:nvPr/>
        </p:nvSpPr>
        <p:spPr bwMode="auto">
          <a:xfrm>
            <a:off x="8031163" y="4194175"/>
            <a:ext cx="2527300" cy="492394"/>
          </a:xfrm>
          <a:prstGeom prst="rect">
            <a:avLst/>
          </a:prstGeom>
          <a:solidFill>
            <a:schemeClr val="bg1"/>
          </a:solidFill>
          <a:ln>
            <a:solidFill>
              <a:srgbClr val="3655F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92" tIns="45696" rIns="91392" bIns="45696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7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477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477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477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477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042688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r>
              <a:rPr lang="ru-RU" altLang="ru-RU" sz="1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Направляющие лопатки ТВД 2-й ступени</a:t>
            </a:r>
            <a:endParaRPr lang="ru-RU" altLang="ru-RU" sz="13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5972993"/>
              </p:ext>
            </p:extLst>
          </p:nvPr>
        </p:nvGraphicFramePr>
        <p:xfrm>
          <a:off x="93665" y="6921501"/>
          <a:ext cx="10436224" cy="285809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609056">
                  <a:extLst>
                    <a:ext uri="{9D8B030D-6E8A-4147-A177-3AD203B41FA5}"/>
                  </a:extLst>
                </a:gridCol>
                <a:gridCol w="2609056">
                  <a:extLst>
                    <a:ext uri="{9D8B030D-6E8A-4147-A177-3AD203B41FA5}"/>
                  </a:extLst>
                </a:gridCol>
                <a:gridCol w="2555205">
                  <a:extLst>
                    <a:ext uri="{9D8B030D-6E8A-4147-A177-3AD203B41FA5}"/>
                  </a:extLst>
                </a:gridCol>
                <a:gridCol w="2662907">
                  <a:extLst>
                    <a:ext uri="{9D8B030D-6E8A-4147-A177-3AD203B41FA5}"/>
                  </a:extLst>
                </a:gridCol>
              </a:tblGrid>
              <a:tr h="28580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Декабрь 2017г. – Октябрь 2018г.</a:t>
                      </a:r>
                      <a:endParaRPr lang="ru-RU" sz="1200" b="1" dirty="0"/>
                    </a:p>
                  </a:txBody>
                  <a:tcPr marL="106916" marR="106916" marT="50489" marB="50489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Март 2018г. – Февраль 2019г.</a:t>
                      </a:r>
                      <a:endParaRPr lang="ru-RU" sz="1200" b="1" dirty="0" smtClean="0"/>
                    </a:p>
                  </a:txBody>
                  <a:tcPr marL="106916" marR="106916" marT="50489" marB="50489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Июнь 2018г. – Август 2019г.</a:t>
                      </a:r>
                      <a:endParaRPr lang="ru-RU" sz="1200" b="1" dirty="0" smtClean="0"/>
                    </a:p>
                  </a:txBody>
                  <a:tcPr marL="106916" marR="106916" marT="50489" marB="50489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Октябрь 2018г. – Март 2019г.</a:t>
                      </a:r>
                      <a:endParaRPr lang="ru-RU" sz="1200" b="1" dirty="0" smtClean="0"/>
                    </a:p>
                  </a:txBody>
                  <a:tcPr marL="106916" marR="106916" marT="50489" marB="50489"/>
                </a:tc>
                <a:extLst>
                  <a:ext uri="{0D108BD9-81ED-4DB2-BD59-A6C34878D82A}"/>
                </a:extLst>
              </a:tr>
            </a:tbl>
          </a:graphicData>
        </a:graphic>
      </p:graphicFrame>
      <p:pic>
        <p:nvPicPr>
          <p:cNvPr id="19" name="Picture 2" descr="K:\3D модели\Rab lopatka 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5" t="4440" r="27498" b="10318"/>
          <a:stretch/>
        </p:blipFill>
        <p:spPr bwMode="auto">
          <a:xfrm>
            <a:off x="5618331" y="4710298"/>
            <a:ext cx="1831377" cy="18786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  <a:extLst/>
        </p:spPr>
      </p:pic>
      <p:pic>
        <p:nvPicPr>
          <p:cNvPr id="21" name="Picture 3" descr="K:\3D модели\Lopatka 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0" t="1761" r="18558" b="4781"/>
          <a:stretch/>
        </p:blipFill>
        <p:spPr bwMode="auto">
          <a:xfrm>
            <a:off x="8210618" y="4696375"/>
            <a:ext cx="2158504" cy="1892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  <a:extLst/>
        </p:spPr>
      </p:pic>
      <p:pic>
        <p:nvPicPr>
          <p:cNvPr id="22" name="Picture 2" descr="K:\3D модели\Lopatka 1.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2" t="4005" r="21435" b="9207"/>
          <a:stretch/>
        </p:blipFill>
        <p:spPr bwMode="auto">
          <a:xfrm>
            <a:off x="2901020" y="4716129"/>
            <a:ext cx="2147808" cy="18728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  <a:extLst/>
        </p:spPr>
      </p:pic>
      <p:pic>
        <p:nvPicPr>
          <p:cNvPr id="2071" name="Picture 2" descr="F:\fpi_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250" y="98425"/>
            <a:ext cx="1871663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Прямоугольник 6"/>
          <p:cNvSpPr>
            <a:spLocks noChangeArrowheads="1"/>
          </p:cNvSpPr>
          <p:nvPr/>
        </p:nvSpPr>
        <p:spPr bwMode="auto">
          <a:xfrm>
            <a:off x="0" y="852488"/>
            <a:ext cx="10693400" cy="307649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312" tIns="45657" rIns="91312" bIns="45657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7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477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477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477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477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defTabSz="1046273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/>
            </a:pPr>
            <a:r>
              <a:rPr lang="ru-RU" altLang="ru-RU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en-US" altLang="ru-RU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технологии полного цикла изготовления на базе аддитивного производства деталей газотурбинных установок (ГТУ).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7489278" y="1244599"/>
            <a:ext cx="3186014" cy="265768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91408" tIns="45704" rIns="91408" bIns="45704">
            <a:spAutoFit/>
          </a:bodyPr>
          <a:lstStyle/>
          <a:p>
            <a:pPr defTabSz="1047196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prstClr val="white"/>
                </a:solidFill>
              </a:rPr>
              <a:t>По итогам выполнения работ будет изготовлено:</a:t>
            </a:r>
          </a:p>
          <a:p>
            <a:pPr defTabSz="1047196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prstClr val="white"/>
                </a:solidFill>
              </a:rPr>
              <a:t>1. Топливная форсунка – 9 шт.:</a:t>
            </a:r>
          </a:p>
          <a:p>
            <a:pPr defTabSz="1047196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prstClr val="white"/>
                </a:solidFill>
              </a:rPr>
              <a:t>- 5 шт. для установки в турбину и 4 шт. для проведения испытаний.</a:t>
            </a:r>
          </a:p>
          <a:p>
            <a:pPr defTabSz="1047196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prstClr val="white"/>
                </a:solidFill>
              </a:rPr>
              <a:t>2. </a:t>
            </a:r>
            <a:r>
              <a:rPr lang="ru-RU" sz="1400" b="1" dirty="0" err="1">
                <a:solidFill>
                  <a:prstClr val="white"/>
                </a:solidFill>
              </a:rPr>
              <a:t>Направл</a:t>
            </a:r>
            <a:r>
              <a:rPr lang="ru-RU" sz="1400" b="1" dirty="0">
                <a:solidFill>
                  <a:prstClr val="white"/>
                </a:solidFill>
              </a:rPr>
              <a:t>. лопатки 1 ст. ТВД – 9 шт.:</a:t>
            </a:r>
          </a:p>
          <a:p>
            <a:pPr defTabSz="1047196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prstClr val="white"/>
                </a:solidFill>
              </a:rPr>
              <a:t>- 6 шт. для установки в турбину и 3 шт. для проведения испытаний.</a:t>
            </a:r>
          </a:p>
          <a:p>
            <a:pPr defTabSz="1047196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prstClr val="white"/>
                </a:solidFill>
              </a:rPr>
              <a:t>3. </a:t>
            </a:r>
            <a:r>
              <a:rPr lang="ru-RU" sz="1400" b="1" dirty="0" err="1">
                <a:solidFill>
                  <a:prstClr val="white"/>
                </a:solidFill>
              </a:rPr>
              <a:t>Направл</a:t>
            </a:r>
            <a:r>
              <a:rPr lang="ru-RU" sz="1400" b="1" dirty="0">
                <a:solidFill>
                  <a:prstClr val="white"/>
                </a:solidFill>
              </a:rPr>
              <a:t>. лопатки 2 ст. ТВД – 9 шт.:</a:t>
            </a:r>
          </a:p>
          <a:p>
            <a:pPr defTabSz="1047196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prstClr val="white"/>
                </a:solidFill>
              </a:rPr>
              <a:t>- 6 шт. для установки в турбину и 3 шт. для проведения испытаний.</a:t>
            </a:r>
          </a:p>
          <a:p>
            <a:pPr defTabSz="1047196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prstClr val="white"/>
                </a:solidFill>
              </a:rPr>
              <a:t>4. Рабочая лопатка 2 ст. НД – 6 шт.:</a:t>
            </a:r>
          </a:p>
          <a:p>
            <a:pPr defTabSz="1047196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prstClr val="white"/>
                </a:solidFill>
              </a:rPr>
              <a:t>- 3 шт. для установки в турбину и 3 шт. для проведения испытаний.</a:t>
            </a:r>
          </a:p>
        </p:txBody>
      </p:sp>
      <p:pic>
        <p:nvPicPr>
          <p:cNvPr id="21506" name="Picture 2" descr="F:\_ФГУП ВИАМ\7 Задачи по новым контактам\Газпромбанк и РЭПХ\3D модели\сегментсегмента 250_3_499мс_4пФ_диагональ_10FE.tif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9" t="10026" r="6973" b="9805"/>
          <a:stretch/>
        </p:blipFill>
        <p:spPr bwMode="auto">
          <a:xfrm>
            <a:off x="4021397" y="1244451"/>
            <a:ext cx="2074355" cy="1992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  <a:extLst/>
        </p:spPr>
      </p:pic>
      <p:pic>
        <p:nvPicPr>
          <p:cNvPr id="1026" name="Picture 2" descr="F:\_ФГУП ВИАМ\7 Задачи по новым контактам\Газпромбанк и РЭПХ\3D модели\20180206_13414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5" y="1244451"/>
            <a:ext cx="3796763" cy="28475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  <a:extLst/>
        </p:spPr>
      </p:pic>
      <p:grpSp>
        <p:nvGrpSpPr>
          <p:cNvPr id="2076" name="Группа 2"/>
          <p:cNvGrpSpPr>
            <a:grpSpLocks/>
          </p:cNvGrpSpPr>
          <p:nvPr/>
        </p:nvGrpSpPr>
        <p:grpSpPr bwMode="auto">
          <a:xfrm rot="1626401">
            <a:off x="58958" y="2889488"/>
            <a:ext cx="1769866" cy="1165593"/>
            <a:chOff x="3836302" y="3481188"/>
            <a:chExt cx="3748868" cy="477786"/>
          </a:xfrm>
        </p:grpSpPr>
        <p:cxnSp>
          <p:nvCxnSpPr>
            <p:cNvPr id="23" name="Прямая соединительная линия 22"/>
            <p:cNvCxnSpPr/>
            <p:nvPr/>
          </p:nvCxnSpPr>
          <p:spPr bwMode="auto">
            <a:xfrm rot="19973599" flipH="1">
              <a:off x="3836302" y="3481188"/>
              <a:ext cx="1459362" cy="299335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 bwMode="auto">
            <a:xfrm rot="19973599" flipV="1">
              <a:off x="6297299" y="3579056"/>
              <a:ext cx="1287871" cy="284368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 стрелкой 28"/>
            <p:cNvCxnSpPr/>
            <p:nvPr/>
          </p:nvCxnSpPr>
          <p:spPr bwMode="auto">
            <a:xfrm rot="19973599">
              <a:off x="4542494" y="3677208"/>
              <a:ext cx="2000739" cy="281766"/>
            </a:xfrm>
            <a:prstGeom prst="straightConnector1">
              <a:avLst/>
            </a:prstGeom>
            <a:ln w="19050">
              <a:solidFill>
                <a:srgbClr val="FFFF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93" name="TextBox 76"/>
            <p:cNvSpPr txBox="1">
              <a:spLocks noChangeArrowheads="1"/>
            </p:cNvSpPr>
            <p:nvPr/>
          </p:nvSpPr>
          <p:spPr bwMode="auto">
            <a:xfrm rot="579197">
              <a:off x="4507397" y="3654287"/>
              <a:ext cx="2334845" cy="170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08" tIns="45704" rIns="91408" bIns="45704">
              <a:spAutoFit/>
            </a:bodyPr>
            <a:lstStyle>
              <a:lvl1pPr defTabSz="1031875" eaLnBrk="0" hangingPunct="0">
                <a:spcBef>
                  <a:spcPct val="20000"/>
                </a:spcBef>
                <a:buFont typeface="Arial" charset="0"/>
                <a:buChar char="•"/>
                <a:defRPr sz="37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031875" eaLnBrk="0" hangingPunct="0">
                <a:spcBef>
                  <a:spcPct val="20000"/>
                </a:spcBef>
                <a:buFont typeface="Arial" charset="0"/>
                <a:buChar char="–"/>
                <a:defRPr sz="32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031875" eaLnBrk="0" hangingPunct="0">
                <a:spcBef>
                  <a:spcPct val="20000"/>
                </a:spcBef>
                <a:buFont typeface="Arial" charset="0"/>
                <a:buChar char="•"/>
                <a:defRPr sz="29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031875" eaLnBrk="0" hangingPunct="0">
                <a:spcBef>
                  <a:spcPct val="20000"/>
                </a:spcBef>
                <a:buFont typeface="Arial" charset="0"/>
                <a:buChar char="–"/>
                <a:defRPr sz="23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031875" eaLnBrk="0" hangingPunct="0">
                <a:spcBef>
                  <a:spcPct val="20000"/>
                </a:spcBef>
                <a:buFont typeface="Arial" charset="0"/>
                <a:buChar char="»"/>
                <a:defRPr sz="23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0318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3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0318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3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0318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3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0318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3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2100" b="1">
                  <a:solidFill>
                    <a:srgbClr val="FFFF00"/>
                  </a:solidFill>
                  <a:cs typeface="Times New Roman" pitchFamily="18" charset="0"/>
                </a:rPr>
                <a:t>270 мм</a:t>
              </a:r>
            </a:p>
          </p:txBody>
        </p:sp>
      </p:grpSp>
      <p:sp>
        <p:nvSpPr>
          <p:cNvPr id="2077" name="Прямоугольник 69"/>
          <p:cNvSpPr>
            <a:spLocks noChangeArrowheads="1"/>
          </p:cNvSpPr>
          <p:nvPr/>
        </p:nvSpPr>
        <p:spPr bwMode="auto">
          <a:xfrm>
            <a:off x="4021138" y="3363231"/>
            <a:ext cx="3413794" cy="705432"/>
          </a:xfrm>
          <a:prstGeom prst="rect">
            <a:avLst/>
          </a:prstGeom>
          <a:gradFill rotWithShape="1">
            <a:gsLst>
              <a:gs pos="0">
                <a:srgbClr val="2C5D98"/>
              </a:gs>
              <a:gs pos="80000">
                <a:srgbClr val="3C7BC7"/>
              </a:gs>
              <a:gs pos="100000">
                <a:srgbClr val="3A7CCB"/>
              </a:gs>
            </a:gsLst>
            <a:lin ang="16200000"/>
          </a:gradFill>
          <a:ln w="9525" algn="ctr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wrap="square" lIns="104251" tIns="52125" rIns="104251" bIns="52125">
            <a:spAutoFit/>
          </a:bodyPr>
          <a:lstStyle>
            <a:lvl1pPr marL="12700" defTabSz="1031875" eaLnBrk="0" hangingPunct="0">
              <a:spcBef>
                <a:spcPct val="20000"/>
              </a:spcBef>
              <a:buFont typeface="Arial" charset="0"/>
              <a:buChar char="•"/>
              <a:defRPr sz="37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031875" eaLnBrk="0" hangingPunct="0">
              <a:spcBef>
                <a:spcPct val="20000"/>
              </a:spcBef>
              <a:buFont typeface="Arial" charset="0"/>
              <a:buChar char="–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031875" eaLnBrk="0" hangingPunct="0">
              <a:spcBef>
                <a:spcPct val="20000"/>
              </a:spcBef>
              <a:buFont typeface="Arial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031875" eaLnBrk="0" hangingPunct="0">
              <a:spcBef>
                <a:spcPct val="20000"/>
              </a:spcBef>
              <a:buFont typeface="Arial" charset="0"/>
              <a:buChar char="–"/>
              <a:defRPr sz="2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031875" eaLnBrk="0" hangingPunct="0">
              <a:spcBef>
                <a:spcPct val="20000"/>
              </a:spcBef>
              <a:buFont typeface="Arial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318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318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318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318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300" b="1" dirty="0">
                <a:solidFill>
                  <a:prstClr val="white"/>
                </a:solidFill>
                <a:cs typeface="Arial" charset="0"/>
              </a:rPr>
              <a:t>Направляющая лопатка ТВД 2 ст. ГТУ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300" b="1" dirty="0">
                <a:solidFill>
                  <a:prstClr val="white"/>
                </a:solidFill>
                <a:cs typeface="Arial" charset="0"/>
              </a:rPr>
              <a:t>Время изготовления: </a:t>
            </a:r>
            <a:r>
              <a:rPr lang="ru-RU" altLang="ru-RU" sz="1300" b="1" dirty="0">
                <a:solidFill>
                  <a:srgbClr val="FFFF00"/>
                </a:solidFill>
                <a:cs typeface="Arial" charset="0"/>
              </a:rPr>
              <a:t>84 ч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300" b="1" dirty="0">
                <a:solidFill>
                  <a:prstClr val="white"/>
                </a:solidFill>
                <a:cs typeface="Arial" charset="0"/>
              </a:rPr>
              <a:t>Материал: сплав на основе кобальта ВЛК1</a:t>
            </a:r>
          </a:p>
        </p:txBody>
      </p:sp>
      <p:sp>
        <p:nvSpPr>
          <p:cNvPr id="38" name="TextBox 76"/>
          <p:cNvSpPr txBox="1">
            <a:spLocks noChangeArrowheads="1"/>
          </p:cNvSpPr>
          <p:nvPr/>
        </p:nvSpPr>
        <p:spPr bwMode="auto">
          <a:xfrm>
            <a:off x="5922764" y="1332359"/>
            <a:ext cx="1512168" cy="1938944"/>
          </a:xfrm>
          <a:prstGeom prst="rect">
            <a:avLst/>
          </a:prstGeom>
          <a:solidFill>
            <a:schemeClr val="bg1"/>
          </a:solidFill>
          <a:ln>
            <a:solidFill>
              <a:srgbClr val="3655F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392" tIns="45696" rIns="91392" bIns="45696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7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477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477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477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477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042688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r>
              <a:rPr lang="ru-RU" alt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Комплексный неразрушающий контроль, включающий рентгенографию, подтвердил отсутствие внешних и внутренних дефектов</a:t>
            </a:r>
            <a:endParaRPr lang="ru-RU" altLang="ru-RU" sz="1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93663" y="7253289"/>
            <a:ext cx="10455275" cy="30774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08" tIns="45704" rIns="91408" bIns="45704">
            <a:spAutoFit/>
          </a:bodyPr>
          <a:lstStyle/>
          <a:p>
            <a:pPr algn="ctr" defTabSz="104719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prstClr val="white"/>
                </a:solidFill>
              </a:rPr>
              <a:t>Выполнение работы обеспечит локализацию производства в условиях </a:t>
            </a:r>
            <a:r>
              <a:rPr lang="ru-RU" sz="1400" b="1" dirty="0" err="1">
                <a:solidFill>
                  <a:prstClr val="white"/>
                </a:solidFill>
              </a:rPr>
              <a:t>санкционных</a:t>
            </a:r>
            <a:r>
              <a:rPr lang="ru-RU" sz="1400" b="1" dirty="0">
                <a:solidFill>
                  <a:prstClr val="white"/>
                </a:solidFill>
              </a:rPr>
              <a:t> ограничений по техническому обслуживанию. </a:t>
            </a:r>
            <a:endParaRPr lang="ru-RU" sz="1100" dirty="0">
              <a:solidFill>
                <a:prstClr val="white"/>
              </a:solidFill>
            </a:endParaRPr>
          </a:p>
        </p:txBody>
      </p:sp>
      <p:pic>
        <p:nvPicPr>
          <p:cNvPr id="2086" name="Picture 38" descr="G:\1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1" t="6553" r="22091" b="8841"/>
          <a:stretch/>
        </p:blipFill>
        <p:spPr bwMode="auto">
          <a:xfrm>
            <a:off x="474516" y="4716131"/>
            <a:ext cx="2158077" cy="18728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  <a:extLst/>
        </p:spPr>
      </p:pic>
      <p:sp>
        <p:nvSpPr>
          <p:cNvPr id="30" name="TextBox 76"/>
          <p:cNvSpPr txBox="1">
            <a:spLocks noChangeArrowheads="1"/>
          </p:cNvSpPr>
          <p:nvPr/>
        </p:nvSpPr>
        <p:spPr bwMode="auto">
          <a:xfrm>
            <a:off x="2709865" y="6616702"/>
            <a:ext cx="5140325" cy="260350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4251" tIns="52125" rIns="104251" bIns="52125">
            <a:spAutoFit/>
          </a:bodyPr>
          <a:lstStyle>
            <a:defPPr>
              <a:defRPr lang="ru-RU"/>
            </a:defPPr>
            <a:lvl1pPr marL="12700" algn="ctr" defTabSz="1031875" eaLnBrk="1" hangingPunct="1">
              <a:buFontTx/>
              <a:buNone/>
              <a:defRPr sz="12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defTabSz="1031875" eaLnBrk="0" hangingPunct="0">
              <a:spcBef>
                <a:spcPct val="20000"/>
              </a:spcBef>
              <a:buFont typeface="Arial" charset="0"/>
              <a:buChar char="–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031875" eaLnBrk="0" hangingPunct="0">
              <a:spcBef>
                <a:spcPct val="20000"/>
              </a:spcBef>
              <a:buFont typeface="Arial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031875" eaLnBrk="0" hangingPunct="0">
              <a:spcBef>
                <a:spcPct val="20000"/>
              </a:spcBef>
              <a:buFont typeface="Arial" charset="0"/>
              <a:buChar char="–"/>
              <a:defRPr sz="2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031875" eaLnBrk="0" hangingPunct="0">
              <a:spcBef>
                <a:spcPct val="20000"/>
              </a:spcBef>
              <a:buFont typeface="Arial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318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318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318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318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000" dirty="0">
                <a:solidFill>
                  <a:srgbClr val="FF0000"/>
                </a:solidFill>
              </a:rPr>
              <a:t>Технологические поддерживающие структуры</a:t>
            </a: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1890715" y="6013451"/>
            <a:ext cx="935037" cy="6032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1473152" y="6315076"/>
            <a:ext cx="1352601" cy="3016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>
            <a:endCxn id="30" idx="0"/>
          </p:cNvCxnSpPr>
          <p:nvPr/>
        </p:nvCxnSpPr>
        <p:spPr>
          <a:xfrm>
            <a:off x="4483100" y="5868988"/>
            <a:ext cx="796925" cy="7477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>
            <a:endCxn id="30" idx="0"/>
          </p:cNvCxnSpPr>
          <p:nvPr/>
        </p:nvCxnSpPr>
        <p:spPr>
          <a:xfrm flipH="1">
            <a:off x="5280025" y="5005389"/>
            <a:ext cx="815975" cy="16113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>
            <a:endCxn id="30" idx="0"/>
          </p:cNvCxnSpPr>
          <p:nvPr/>
        </p:nvCxnSpPr>
        <p:spPr>
          <a:xfrm flipH="1">
            <a:off x="5280025" y="6156327"/>
            <a:ext cx="815975" cy="4603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>
            <a:endCxn id="30" idx="0"/>
          </p:cNvCxnSpPr>
          <p:nvPr/>
        </p:nvCxnSpPr>
        <p:spPr>
          <a:xfrm>
            <a:off x="4194175" y="6386513"/>
            <a:ext cx="1085850" cy="2301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7723188" y="6156325"/>
            <a:ext cx="1008062" cy="4333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>
            <a:off x="7723188" y="6243640"/>
            <a:ext cx="1943100" cy="3460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4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36" b="28409"/>
          <a:stretch/>
        </p:blipFill>
        <p:spPr bwMode="auto">
          <a:xfrm rot="5400000">
            <a:off x="-607884" y="5324015"/>
            <a:ext cx="1865847" cy="650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Стрелка вправо 35"/>
          <p:cNvSpPr/>
          <p:nvPr/>
        </p:nvSpPr>
        <p:spPr>
          <a:xfrm rot="10800000">
            <a:off x="649346" y="5076774"/>
            <a:ext cx="717487" cy="213387"/>
          </a:xfrm>
          <a:prstGeom prst="rightArrow">
            <a:avLst/>
          </a:prstGeom>
          <a:solidFill>
            <a:srgbClr val="C000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4775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03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2" descr="F:\fpi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250" y="98425"/>
            <a:ext cx="1871663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8" descr="F:\ЮБИЛЕЙ -55 лет\Логотип\логотип -1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260" y="22238"/>
            <a:ext cx="660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Прямоугольник 6"/>
          <p:cNvSpPr>
            <a:spLocks noChangeArrowheads="1"/>
          </p:cNvSpPr>
          <p:nvPr/>
        </p:nvSpPr>
        <p:spPr bwMode="auto">
          <a:xfrm>
            <a:off x="1890316" y="48617"/>
            <a:ext cx="7185222" cy="729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32" tIns="45617" rIns="91232" bIns="45617">
            <a:spAutoFit/>
          </a:bodyPr>
          <a:lstStyle/>
          <a:p>
            <a:pPr algn="ctr" defTabSz="104775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2300" dirty="0">
                <a:solidFill>
                  <a:srgbClr val="002060"/>
                </a:solidFill>
                <a:latin typeface="Impact" pitchFamily="34" charset="0"/>
              </a:rPr>
              <a:t>Проведение стендовых испытаний газогенератора МГТД-125, изготовленного по технологии СЛС</a:t>
            </a:r>
          </a:p>
        </p:txBody>
      </p:sp>
      <p:pic>
        <p:nvPicPr>
          <p:cNvPr id="37" name="Рисунок 36" descr="C:\Users\mazalov_pb\Desktop\IMG-20171227-WA0012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" t="2998" r="6260" b="39015"/>
          <a:stretch/>
        </p:blipFill>
        <p:spPr bwMode="auto">
          <a:xfrm>
            <a:off x="603670" y="1045914"/>
            <a:ext cx="3941445" cy="18955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8" name="TextBox 76"/>
          <p:cNvSpPr txBox="1">
            <a:spLocks noChangeArrowheads="1"/>
          </p:cNvSpPr>
          <p:nvPr/>
        </p:nvSpPr>
        <p:spPr bwMode="auto">
          <a:xfrm>
            <a:off x="603670" y="2941433"/>
            <a:ext cx="3941445" cy="491362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0369" tIns="45185" rIns="90369" bIns="45185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7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477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477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477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477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045534" eaLnBrk="1" hangingPunct="1">
              <a:spcBef>
                <a:spcPct val="0"/>
              </a:spcBef>
              <a:buNone/>
              <a:defRPr/>
            </a:pPr>
            <a:r>
              <a:rPr lang="ru-RU" altLang="ru-RU" sz="1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Двигатель МГТД-125 и его взрыв-схема, состоящая из деталей аддитивного производства</a:t>
            </a:r>
          </a:p>
        </p:txBody>
      </p:sp>
      <p:pic>
        <p:nvPicPr>
          <p:cNvPr id="46" name="Рисунок 45" descr="C:\Users\mazalov_pb\Desktop\IMG-20171228-WA000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25" y="3634754"/>
            <a:ext cx="2181029" cy="29103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7" name="Рисунок 46" descr="D:\Tarasov\ВИАМ\ОКБ Симонова\По запуску\1 (2017-12-28 13'36'00 - 2017-12-28 13'40'00).asf_snapshot_00.00_[2017.12.29_11.40.03]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309" y="3636615"/>
            <a:ext cx="2455352" cy="1379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8" name="Рисунок 47" descr="D:\Tarasov\ВИАМ\ОКБ Симонова\По запуску\IMG_2704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92" b="6278"/>
          <a:stretch/>
        </p:blipFill>
        <p:spPr bwMode="auto">
          <a:xfrm>
            <a:off x="2531309" y="5131415"/>
            <a:ext cx="2455352" cy="14136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2124" y="6655941"/>
            <a:ext cx="4824536" cy="90530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04068" tIns="52034" rIns="104068" bIns="52034">
            <a:spAutoFit/>
          </a:bodyPr>
          <a:lstStyle/>
          <a:p>
            <a:pPr marL="12673" algn="ctr" defTabSz="1029693"/>
            <a:r>
              <a:rPr lang="ru-RU" sz="1300" b="1" dirty="0">
                <a:solidFill>
                  <a:prstClr val="white"/>
                </a:solidFill>
              </a:rPr>
              <a:t>Испытания проводились в Инжиниринговом Центре Силовых Установок АО НПО «ОКБ им. М.П. Симонова» на режиме 50-70% от максимального и на испытательном стенде в КНИТУ-КАИ им. А.Н. Туполева на режиме 100%</a:t>
            </a:r>
          </a:p>
        </p:txBody>
      </p:sp>
      <p:pic>
        <p:nvPicPr>
          <p:cNvPr id="49" name="Picture 2" descr="F:\Камера сгорания\dtxa_image_2018_01_30_15_12_0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667" y="5533190"/>
            <a:ext cx="1532410" cy="12169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76"/>
          <p:cNvSpPr txBox="1">
            <a:spLocks noChangeArrowheads="1"/>
          </p:cNvSpPr>
          <p:nvPr/>
        </p:nvSpPr>
        <p:spPr bwMode="auto">
          <a:xfrm>
            <a:off x="5824407" y="3402034"/>
            <a:ext cx="4682932" cy="480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79197" tIns="39596" rIns="79197" bIns="39596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7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477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477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477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477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03490" eaLnBrk="1" hangingPunct="1">
              <a:spcBef>
                <a:spcPct val="0"/>
              </a:spcBef>
              <a:buNone/>
              <a:defRPr/>
            </a:pPr>
            <a:r>
              <a:rPr lang="ru-RU" altLang="ru-RU" sz="1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Контроль камеры сгорания после проведения испытаний методом томографии</a:t>
            </a:r>
          </a:p>
        </p:txBody>
      </p:sp>
      <p:sp>
        <p:nvSpPr>
          <p:cNvPr id="6" name="Стрелка вправо 5"/>
          <p:cNvSpPr/>
          <p:nvPr/>
        </p:nvSpPr>
        <p:spPr>
          <a:xfrm>
            <a:off x="5202685" y="3996655"/>
            <a:ext cx="432048" cy="54007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ru-RU"/>
          </a:p>
        </p:txBody>
      </p:sp>
      <p:sp>
        <p:nvSpPr>
          <p:cNvPr id="55" name="Стрелка вправо 54"/>
          <p:cNvSpPr/>
          <p:nvPr/>
        </p:nvSpPr>
        <p:spPr>
          <a:xfrm>
            <a:off x="5213365" y="5298172"/>
            <a:ext cx="432048" cy="54007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ru-RU"/>
          </a:p>
        </p:txBody>
      </p:sp>
      <p:sp>
        <p:nvSpPr>
          <p:cNvPr id="56" name="Стрелка вправо 55"/>
          <p:cNvSpPr/>
          <p:nvPr/>
        </p:nvSpPr>
        <p:spPr>
          <a:xfrm>
            <a:off x="5215346" y="6537752"/>
            <a:ext cx="432048" cy="54007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ru-RU"/>
          </a:p>
        </p:txBody>
      </p:sp>
      <p:pic>
        <p:nvPicPr>
          <p:cNvPr id="24578" name="Picture 2" descr="G:\_ФГУП ВИАМ\3 Проект Тантал\_Соисполнители\Тантал-МС\Фото\20180130_13374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492" y="3890932"/>
            <a:ext cx="2042572" cy="15319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G:\_ФГУП ВИАМ\3 Проект Тантал\_Соисполнители\Тантал-МС\Фото\20180130_160922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8" t="30551" r="2649"/>
          <a:stretch/>
        </p:blipFill>
        <p:spPr bwMode="auto">
          <a:xfrm>
            <a:off x="8010995" y="3890932"/>
            <a:ext cx="2496357" cy="15094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826797" y="6840607"/>
            <a:ext cx="4698849" cy="70524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104068" tIns="52034" rIns="104068" bIns="52034">
            <a:spAutoFit/>
          </a:bodyPr>
          <a:lstStyle/>
          <a:p>
            <a:pPr marL="12673" algn="ctr" defTabSz="1029693"/>
            <a:r>
              <a:rPr lang="ru-RU" sz="1300" b="1" dirty="0">
                <a:solidFill>
                  <a:prstClr val="white"/>
                </a:solidFill>
              </a:rPr>
              <a:t>По результатам испытаний запротоколировано решение о целесообразности изготовления жаровой трубы 125Э.300.008 с помощью аддитивных технологий.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5634732" y="975993"/>
            <a:ext cx="4968181" cy="2304528"/>
            <a:chOff x="5634732" y="975993"/>
            <a:chExt cx="4968181" cy="2304528"/>
          </a:xfrm>
        </p:grpSpPr>
        <p:sp>
          <p:nvSpPr>
            <p:cNvPr id="45" name="TextBox 76"/>
            <p:cNvSpPr txBox="1">
              <a:spLocks noChangeArrowheads="1"/>
            </p:cNvSpPr>
            <p:nvPr/>
          </p:nvSpPr>
          <p:spPr bwMode="auto">
            <a:xfrm>
              <a:off x="5647394" y="2800432"/>
              <a:ext cx="4944289" cy="480089"/>
            </a:xfrm>
            <a:prstGeom prst="rect">
              <a:avLst/>
            </a:prstGeom>
            <a:solidFill>
              <a:schemeClr val="bg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79210" tIns="39603" rIns="79210" bIns="39603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7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32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3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3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047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3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047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3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047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3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047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3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defTabSz="903490" eaLnBrk="1" hangingPunct="1">
                <a:spcBef>
                  <a:spcPct val="0"/>
                </a:spcBef>
                <a:buNone/>
                <a:defRPr/>
              </a:pPr>
              <a:r>
                <a:rPr lang="ru-RU" altLang="ru-RU" sz="13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Камера сгорания МГТД-125 после проведения комплексной обработки поверхности</a:t>
              </a:r>
            </a:p>
          </p:txBody>
        </p:sp>
        <p:pic>
          <p:nvPicPr>
            <p:cNvPr id="24" name="Рисунок 23" descr="C:\Users\belyakov_sv\Documents\КС (виброгалтовка) 2.jpg"/>
            <p:cNvPicPr/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4732" y="975993"/>
              <a:ext cx="1520531" cy="147337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5" name="Рисунок 24" descr="C:\Users\belyakov_sv\Documents\КС (виброгалтовка + эл химия).jpeg"/>
            <p:cNvPicPr/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7949" y="975994"/>
              <a:ext cx="1587263" cy="148433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6" name="Рисунок 25" descr="E:\КС\КС (виброгалтовка + эпп) нарушена геометрия.jpg"/>
            <p:cNvPicPr/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87" r="9024"/>
            <a:stretch/>
          </p:blipFill>
          <p:spPr bwMode="auto">
            <a:xfrm>
              <a:off x="9018521" y="975994"/>
              <a:ext cx="1573162" cy="148433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7" name="Рисунок 26" descr="D:\Андрей\Андрей\606\работы по 606 лаб\profile u 1.jpeg"/>
            <p:cNvPicPr/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4733" y="2052439"/>
              <a:ext cx="602264" cy="6022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28" name="Рисунок 27" descr="D:\Андрей\Андрей\606\работы по 606 лаб\profile u 1 pol.jpeg"/>
            <p:cNvPicPr/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7949" y="2052439"/>
              <a:ext cx="602264" cy="6022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29" name="Рисунок 28" descr="D:\Андрей\Андрей\606\работы по 606 лаб\profile u 1 pol 2.2.jpeg"/>
            <p:cNvPicPr/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18521" y="2052439"/>
              <a:ext cx="602264" cy="6022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30" name="TextBox 76"/>
            <p:cNvSpPr txBox="1">
              <a:spLocks noChangeArrowheads="1"/>
            </p:cNvSpPr>
            <p:nvPr/>
          </p:nvSpPr>
          <p:spPr bwMode="auto">
            <a:xfrm>
              <a:off x="6233023" y="2446036"/>
              <a:ext cx="922240" cy="2605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90385" tIns="45193" rIns="90385" bIns="45193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7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32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3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3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047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3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047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3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047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3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047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3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defTabSz="1045534" eaLnBrk="1" hangingPunct="1">
                <a:spcBef>
                  <a:spcPct val="0"/>
                </a:spcBef>
                <a:buNone/>
                <a:defRPr/>
              </a:pPr>
              <a:r>
                <a:rPr lang="en-US" altLang="ru-RU" sz="11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Ra=6 </a:t>
              </a:r>
              <a:r>
                <a:rPr lang="en-US" altLang="ru-RU" sz="11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Rz</a:t>
              </a:r>
              <a:r>
                <a:rPr lang="en-US" altLang="ru-RU" sz="11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=38</a:t>
              </a:r>
              <a:endParaRPr lang="ru-RU" altLang="ru-RU" sz="1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TextBox 76"/>
            <p:cNvSpPr txBox="1">
              <a:spLocks noChangeArrowheads="1"/>
            </p:cNvSpPr>
            <p:nvPr/>
          </p:nvSpPr>
          <p:spPr bwMode="auto">
            <a:xfrm>
              <a:off x="7900212" y="2460331"/>
              <a:ext cx="1031863" cy="2605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90385" tIns="45193" rIns="90385" bIns="45193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7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32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3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3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047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3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047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3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047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3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047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3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defTabSz="1045534" eaLnBrk="1" hangingPunct="1">
                <a:spcBef>
                  <a:spcPct val="0"/>
                </a:spcBef>
                <a:buNone/>
                <a:defRPr/>
              </a:pPr>
              <a:r>
                <a:rPr lang="en-US" altLang="ru-RU" sz="11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Ra=2,5 </a:t>
              </a:r>
              <a:r>
                <a:rPr lang="en-US" altLang="ru-RU" sz="11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Rz</a:t>
              </a:r>
              <a:r>
                <a:rPr lang="en-US" altLang="ru-RU" sz="11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=18</a:t>
              </a:r>
              <a:endParaRPr lang="ru-RU" altLang="ru-RU" sz="1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TextBox 76"/>
            <p:cNvSpPr txBox="1">
              <a:spLocks noChangeArrowheads="1"/>
            </p:cNvSpPr>
            <p:nvPr/>
          </p:nvSpPr>
          <p:spPr bwMode="auto">
            <a:xfrm>
              <a:off x="9620786" y="2460331"/>
              <a:ext cx="982127" cy="2605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90385" tIns="45193" rIns="90385" bIns="45193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7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32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3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3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047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3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047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3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047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3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0477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3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defTabSz="1045534" eaLnBrk="1" hangingPunct="1">
                <a:spcBef>
                  <a:spcPct val="0"/>
                </a:spcBef>
                <a:buNone/>
                <a:defRPr/>
              </a:pPr>
              <a:r>
                <a:rPr lang="en-US" altLang="ru-RU" sz="11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Ra=1,1 </a:t>
              </a:r>
              <a:r>
                <a:rPr lang="en-US" altLang="ru-RU" sz="11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Rz</a:t>
              </a:r>
              <a:r>
                <a:rPr lang="en-US" altLang="ru-RU" sz="11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=8</a:t>
              </a:r>
              <a:endParaRPr lang="ru-RU" altLang="ru-RU" sz="1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762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2496179" y="10285"/>
            <a:ext cx="8179117" cy="936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178" tIns="52089" rIns="104178" bIns="52089">
            <a:spAutoFit/>
          </a:bodyPr>
          <a:lstStyle/>
          <a:p>
            <a:pPr algn="ctr" defTabSz="1047979" eaLnBrk="0" hangingPunct="0"/>
            <a:r>
              <a:rPr lang="ru-RU" sz="1800" dirty="0">
                <a:solidFill>
                  <a:srgbClr val="002060"/>
                </a:solidFill>
                <a:latin typeface="Impact" pitchFamily="34" charset="0"/>
              </a:rPr>
              <a:t>Исследование формирования текстуры и дискретно-направленной </a:t>
            </a:r>
            <a:r>
              <a:rPr lang="ru-RU" sz="1800" dirty="0" err="1">
                <a:solidFill>
                  <a:srgbClr val="002060"/>
                </a:solidFill>
                <a:latin typeface="Impact" pitchFamily="34" charset="0"/>
              </a:rPr>
              <a:t>зеренной</a:t>
            </a:r>
            <a:r>
              <a:rPr lang="ru-RU" sz="1800" dirty="0">
                <a:solidFill>
                  <a:srgbClr val="002060"/>
                </a:solidFill>
                <a:latin typeface="Impact" pitchFamily="34" charset="0"/>
              </a:rPr>
              <a:t> структуры в процессе селективного лазерного сплавления рабочих лопаток газовых турбин из жаропрочных коррозионностойких сплавов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8108" y="972319"/>
            <a:ext cx="10693400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85783" y="1001217"/>
            <a:ext cx="1581641" cy="2596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Изображение 2" descr="Копия 200_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2290" y="4309621"/>
            <a:ext cx="2053952" cy="1462319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114"/>
          <a:stretch/>
        </p:blipFill>
        <p:spPr bwMode="auto">
          <a:xfrm>
            <a:off x="1458268" y="6233652"/>
            <a:ext cx="4823806" cy="12913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pic>
        <p:nvPicPr>
          <p:cNvPr id="10" name="Рисунок 9" descr="C:\Users\shurtakov_sv\Desktop\ВЖЛ12У\09.03.2017\ВЖЛ12У х8-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123408" y="5828388"/>
            <a:ext cx="1336924" cy="9623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pic>
        <p:nvPicPr>
          <p:cNvPr id="12" name="Рисунок 11" descr="\\SERVER1.sokol.viamnet.local\Sokol_Work\Лаборатория_616\Евгенов_А\От Шуртакова\ВЖЛ12У\№3 х16-1-3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38352" y="5816997"/>
            <a:ext cx="1390006" cy="10381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pic>
        <p:nvPicPr>
          <p:cNvPr id="13" name="Picture 2" descr="G:\2х3,2.jpe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8649"/>
          <a:stretch/>
        </p:blipFill>
        <p:spPr bwMode="auto">
          <a:xfrm>
            <a:off x="5783213" y="5350969"/>
            <a:ext cx="1291679" cy="17653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  <a:extLst/>
        </p:spPr>
      </p:pic>
      <p:sp>
        <p:nvSpPr>
          <p:cNvPr id="4" name="TextBox 3"/>
          <p:cNvSpPr txBox="1"/>
          <p:nvPr/>
        </p:nvSpPr>
        <p:spPr bwMode="auto">
          <a:xfrm>
            <a:off x="9618414" y="3399857"/>
            <a:ext cx="749010" cy="29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0" tIns="45680" rIns="91360" bIns="45680" rtlCol="0">
            <a:spAutoFit/>
          </a:bodyPr>
          <a:lstStyle/>
          <a:p>
            <a:pPr algn="ctr" defTabSz="1047979"/>
            <a:r>
              <a:rPr lang="en-US" sz="13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CYR"/>
                <a:cs typeface="Arial CYR"/>
              </a:rPr>
              <a:t>In625</a:t>
            </a:r>
            <a:endParaRPr lang="ru-RU" sz="16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 CYR"/>
              <a:cs typeface="Arial CYR"/>
            </a:endParaRPr>
          </a:p>
        </p:txBody>
      </p:sp>
      <p:sp>
        <p:nvSpPr>
          <p:cNvPr id="14" name="TextBox 13"/>
          <p:cNvSpPr txBox="1"/>
          <p:nvPr/>
        </p:nvSpPr>
        <p:spPr bwMode="auto">
          <a:xfrm>
            <a:off x="9848941" y="5494940"/>
            <a:ext cx="749010" cy="29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0" tIns="45680" rIns="91360" bIns="45680" rtlCol="0">
            <a:spAutoFit/>
          </a:bodyPr>
          <a:lstStyle/>
          <a:p>
            <a:pPr algn="ctr" defTabSz="1047979"/>
            <a:r>
              <a:rPr lang="ru-RU" sz="13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CYR"/>
                <a:cs typeface="Arial CYR"/>
              </a:rPr>
              <a:t>ЖС6К</a:t>
            </a:r>
            <a:endParaRPr lang="ru-RU" sz="16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 CYR"/>
              <a:cs typeface="Arial CYR"/>
            </a:endParaRPr>
          </a:p>
        </p:txBody>
      </p:sp>
      <p:sp>
        <p:nvSpPr>
          <p:cNvPr id="15" name="TextBox 14"/>
          <p:cNvSpPr txBox="1"/>
          <p:nvPr/>
        </p:nvSpPr>
        <p:spPr bwMode="auto">
          <a:xfrm>
            <a:off x="8443044" y="3564607"/>
            <a:ext cx="2232252" cy="834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0" tIns="45680" rIns="91360" bIns="45680" rtlCol="0">
            <a:spAutoFit/>
          </a:bodyPr>
          <a:lstStyle/>
          <a:p>
            <a:pPr algn="ctr" defTabSz="1047979">
              <a:lnSpc>
                <a:spcPct val="80000"/>
              </a:lnSpc>
            </a:pPr>
            <a:r>
              <a:rPr lang="ru-RU" sz="1200" b="1" i="1" dirty="0">
                <a:solidFill>
                  <a:srgbClr val="002060"/>
                </a:solidFill>
                <a:ea typeface="Arial CYR"/>
                <a:cs typeface="Arial CYR"/>
              </a:rPr>
              <a:t>Острая текстура и выраженная анизотропия – известные проблемы синтеза сплавов с карбидным упрочнением границ зерен</a:t>
            </a:r>
          </a:p>
        </p:txBody>
      </p:sp>
      <p:sp>
        <p:nvSpPr>
          <p:cNvPr id="16" name="TextBox 15"/>
          <p:cNvSpPr txBox="1"/>
          <p:nvPr/>
        </p:nvSpPr>
        <p:spPr bwMode="auto">
          <a:xfrm>
            <a:off x="8371036" y="5789813"/>
            <a:ext cx="2196452" cy="498598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 defTabSz="1047979">
              <a:lnSpc>
                <a:spcPct val="90000"/>
              </a:lnSpc>
            </a:pPr>
            <a:r>
              <a:rPr lang="ru-RU" sz="1200" b="1" i="1" dirty="0">
                <a:solidFill>
                  <a:srgbClr val="002060"/>
                </a:solidFill>
                <a:ea typeface="Arial CYR"/>
                <a:cs typeface="Arial CYR"/>
              </a:rPr>
              <a:t>Малый размер зерна после СЛС:</a:t>
            </a:r>
          </a:p>
          <a:p>
            <a:pPr algn="ctr" defTabSz="1047979">
              <a:lnSpc>
                <a:spcPct val="90000"/>
              </a:lnSpc>
            </a:pPr>
            <a:r>
              <a:rPr lang="ru-RU" sz="1200" b="1" i="1" dirty="0">
                <a:solidFill>
                  <a:srgbClr val="002060"/>
                </a:solidFill>
                <a:ea typeface="Arial CYR"/>
                <a:cs typeface="Arial CYR"/>
              </a:rPr>
              <a:t>«+» – высокие </a:t>
            </a:r>
            <a:r>
              <a:rPr lang="ru-RU" sz="1200" b="1" i="1" dirty="0">
                <a:solidFill>
                  <a:srgbClr val="002060"/>
                </a:solidFill>
                <a:ea typeface="Arial CYR"/>
                <a:cs typeface="Arial CYR"/>
                <a:sym typeface="Symbol"/>
              </a:rPr>
              <a:t>в, , МЦУ</a:t>
            </a:r>
            <a:r>
              <a:rPr lang="en-US" sz="1200" b="1" i="1" dirty="0">
                <a:solidFill>
                  <a:srgbClr val="002060"/>
                </a:solidFill>
                <a:ea typeface="Arial CYR"/>
                <a:cs typeface="Arial CYR"/>
                <a:sym typeface="Symbol"/>
              </a:rPr>
              <a:t>, </a:t>
            </a:r>
            <a:r>
              <a:rPr lang="ru-RU" sz="1200" b="1" i="1" dirty="0" err="1">
                <a:solidFill>
                  <a:srgbClr val="002060"/>
                </a:solidFill>
                <a:ea typeface="Arial CYR"/>
                <a:cs typeface="Arial CYR"/>
                <a:sym typeface="Symbol"/>
              </a:rPr>
              <a:t>МнЦУ</a:t>
            </a:r>
            <a:endParaRPr lang="ru-RU" sz="1200" b="1" i="1" dirty="0">
              <a:solidFill>
                <a:srgbClr val="002060"/>
              </a:solidFill>
              <a:ea typeface="Arial CYR"/>
              <a:cs typeface="Arial CYR"/>
            </a:endParaRPr>
          </a:p>
          <a:p>
            <a:pPr algn="ctr" defTabSz="1047979">
              <a:lnSpc>
                <a:spcPct val="90000"/>
              </a:lnSpc>
            </a:pPr>
            <a:r>
              <a:rPr lang="ru-RU" sz="1200" b="1" i="1" dirty="0">
                <a:solidFill>
                  <a:srgbClr val="002060"/>
                </a:solidFill>
                <a:ea typeface="Arial CYR"/>
                <a:cs typeface="Arial CYR"/>
              </a:rPr>
              <a:t>«-» - низкая жаропрочность</a:t>
            </a:r>
          </a:p>
        </p:txBody>
      </p:sp>
      <p:sp>
        <p:nvSpPr>
          <p:cNvPr id="17" name="TextBox 16"/>
          <p:cNvSpPr txBox="1"/>
          <p:nvPr/>
        </p:nvSpPr>
        <p:spPr bwMode="auto">
          <a:xfrm>
            <a:off x="277210" y="6701014"/>
            <a:ext cx="749010" cy="49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0" tIns="45680" rIns="91360" bIns="45680" rtlCol="0">
            <a:spAutoFit/>
          </a:bodyPr>
          <a:lstStyle/>
          <a:p>
            <a:pPr algn="ctr" defTabSz="1047979"/>
            <a:r>
              <a:rPr lang="ru-RU" sz="13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CYR"/>
                <a:cs typeface="Arial CYR"/>
              </a:rPr>
              <a:t>ВЖЛ12У</a:t>
            </a:r>
            <a:endParaRPr lang="ru-RU" sz="16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 CYR"/>
              <a:cs typeface="Arial CYR"/>
            </a:endParaRPr>
          </a:p>
        </p:txBody>
      </p:sp>
      <p:sp>
        <p:nvSpPr>
          <p:cNvPr id="18" name="TextBox 17"/>
          <p:cNvSpPr txBox="1"/>
          <p:nvPr/>
        </p:nvSpPr>
        <p:spPr bwMode="auto">
          <a:xfrm>
            <a:off x="1632372" y="6801107"/>
            <a:ext cx="749010" cy="49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0" tIns="45680" rIns="91360" bIns="45680" rtlCol="0">
            <a:spAutoFit/>
          </a:bodyPr>
          <a:lstStyle/>
          <a:p>
            <a:pPr algn="ctr" defTabSz="1047979"/>
            <a:r>
              <a:rPr lang="ru-RU" sz="13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CYR"/>
                <a:cs typeface="Arial CYR"/>
              </a:rPr>
              <a:t>ВЖЛ12У</a:t>
            </a:r>
            <a:endParaRPr lang="ru-RU" sz="16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 CYR"/>
              <a:cs typeface="Arial CYR"/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6226375" y="6801107"/>
            <a:ext cx="749010" cy="49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0" tIns="45680" rIns="91360" bIns="45680" rtlCol="0">
            <a:spAutoFit/>
          </a:bodyPr>
          <a:lstStyle/>
          <a:p>
            <a:pPr algn="ctr" defTabSz="1047979"/>
            <a:r>
              <a:rPr lang="ru-RU" sz="13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CYR"/>
                <a:cs typeface="Arial CYR"/>
              </a:rPr>
              <a:t>ВЖЛ12У</a:t>
            </a:r>
            <a:endParaRPr lang="ru-RU" sz="16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 CYR"/>
              <a:cs typeface="Arial CYR"/>
            </a:endParaRPr>
          </a:p>
        </p:txBody>
      </p:sp>
      <p:sp>
        <p:nvSpPr>
          <p:cNvPr id="20" name="Стрелка вправо 19"/>
          <p:cNvSpPr/>
          <p:nvPr/>
        </p:nvSpPr>
        <p:spPr>
          <a:xfrm rot="3133629">
            <a:off x="2281996" y="6962884"/>
            <a:ext cx="198771" cy="136430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60" tIns="45680" rIns="91360" bIns="45680" rtlCol="0" anchor="ctr"/>
          <a:lstStyle/>
          <a:p>
            <a:pPr algn="ctr" defTabSz="1047979"/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Стрелка вправо 20"/>
          <p:cNvSpPr/>
          <p:nvPr/>
        </p:nvSpPr>
        <p:spPr>
          <a:xfrm rot="8242103">
            <a:off x="5458158" y="6811135"/>
            <a:ext cx="198770" cy="136430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60" tIns="45680" rIns="91360" bIns="45680" rtlCol="0" anchor="ctr"/>
          <a:lstStyle/>
          <a:p>
            <a:pPr algn="ctr" defTabSz="1047979"/>
            <a:endParaRPr lang="ru-RU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 bwMode="auto">
          <a:xfrm>
            <a:off x="7002884" y="6594282"/>
            <a:ext cx="3653358" cy="757050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360" tIns="45680" rIns="91360" bIns="45680" rtlCol="0">
            <a:spAutoFit/>
          </a:bodyPr>
          <a:lstStyle/>
          <a:p>
            <a:pPr algn="ctr" defTabSz="1047979">
              <a:lnSpc>
                <a:spcPct val="90000"/>
              </a:lnSpc>
            </a:pPr>
            <a:r>
              <a:rPr lang="ru-RU" sz="1600" b="1" i="1" dirty="0">
                <a:solidFill>
                  <a:srgbClr val="000000"/>
                </a:solidFill>
                <a:ea typeface="Arial CYR"/>
                <a:cs typeface="Arial CYR"/>
              </a:rPr>
              <a:t>Управление текстурой -  повышение длительной прочности в  аксиальном направлении </a:t>
            </a:r>
          </a:p>
        </p:txBody>
      </p:sp>
      <p:sp>
        <p:nvSpPr>
          <p:cNvPr id="23" name="TextBox 22"/>
          <p:cNvSpPr txBox="1"/>
          <p:nvPr/>
        </p:nvSpPr>
        <p:spPr bwMode="auto">
          <a:xfrm>
            <a:off x="162126" y="7020992"/>
            <a:ext cx="936105" cy="307696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360" tIns="45680" rIns="91360" bIns="45680" rtlCol="0">
            <a:spAutoFit/>
          </a:bodyPr>
          <a:lstStyle/>
          <a:p>
            <a:pPr algn="ctr" defTabSz="1047979"/>
            <a:r>
              <a:rPr lang="ru-RU" sz="1400" b="1" i="1" dirty="0">
                <a:solidFill>
                  <a:srgbClr val="002060"/>
                </a:solidFill>
                <a:ea typeface="Arial CYR"/>
                <a:cs typeface="Arial CYR"/>
              </a:rPr>
              <a:t>литье</a:t>
            </a:r>
          </a:p>
        </p:txBody>
      </p:sp>
      <p:sp>
        <p:nvSpPr>
          <p:cNvPr id="24" name="TextBox 23"/>
          <p:cNvSpPr txBox="1"/>
          <p:nvPr/>
        </p:nvSpPr>
        <p:spPr bwMode="auto">
          <a:xfrm>
            <a:off x="3428198" y="5885264"/>
            <a:ext cx="936105" cy="307696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360" tIns="45680" rIns="91360" bIns="45680" rtlCol="0">
            <a:spAutoFit/>
          </a:bodyPr>
          <a:lstStyle/>
          <a:p>
            <a:pPr algn="ctr" defTabSz="1047979"/>
            <a:r>
              <a:rPr lang="ru-RU" sz="1400" b="1" i="1" dirty="0">
                <a:solidFill>
                  <a:srgbClr val="002060"/>
                </a:solidFill>
                <a:ea typeface="Arial CYR"/>
                <a:cs typeface="Arial CYR"/>
              </a:rPr>
              <a:t>СЛС</a:t>
            </a:r>
          </a:p>
        </p:txBody>
      </p:sp>
      <p:sp>
        <p:nvSpPr>
          <p:cNvPr id="25" name="Стрелка вправо 24"/>
          <p:cNvSpPr/>
          <p:nvPr/>
        </p:nvSpPr>
        <p:spPr>
          <a:xfrm>
            <a:off x="1063570" y="6308497"/>
            <a:ext cx="198770" cy="136430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60" tIns="45680" rIns="91360" bIns="45680" rtlCol="0" anchor="ctr"/>
          <a:lstStyle/>
          <a:p>
            <a:pPr algn="ctr" defTabSz="1047979"/>
            <a:endParaRPr lang="ru-RU">
              <a:solidFill>
                <a:prstClr val="black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1539" y="1044327"/>
            <a:ext cx="8659537" cy="26507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5400" cap="rnd" cmpd="sng">
            <a:solidFill>
              <a:srgbClr val="C00000"/>
            </a:solidFill>
            <a:bevel/>
          </a:ln>
        </p:spPr>
        <p:txBody>
          <a:bodyPr wrap="square">
            <a:spAutoFit/>
          </a:bodyPr>
          <a:lstStyle/>
          <a:p>
            <a:pPr indent="353700" algn="just" defTabSz="1047979">
              <a:lnSpc>
                <a:spcPct val="115000"/>
              </a:lnSpc>
            </a:pPr>
            <a:r>
              <a:rPr lang="ru-RU" sz="1500" b="1" u="sng" dirty="0">
                <a:solidFill>
                  <a:srgbClr val="291D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задачи : </a:t>
            </a:r>
          </a:p>
          <a:p>
            <a:pPr indent="353700" algn="just" defTabSz="1047979">
              <a:lnSpc>
                <a:spcPct val="90000"/>
              </a:lnSpc>
            </a:pPr>
            <a:r>
              <a:rPr lang="ru-RU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Исследование влияния </a:t>
            </a:r>
            <a:r>
              <a:rPr lang="ru-RU" sz="15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массо</a:t>
            </a:r>
            <a:r>
              <a:rPr lang="ru-RU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-габаритных параметров технологических закладных элементов и энергетических параметров синтеза на формирование текстуры и дискретно-направленной структуры в процессе СЛС элементарных образцов и элементов пера крупногабаритных лопаток с толщиной стенки до 10 мм.</a:t>
            </a:r>
          </a:p>
          <a:p>
            <a:pPr indent="353700" algn="just" defTabSz="1047979">
              <a:lnSpc>
                <a:spcPct val="90000"/>
              </a:lnSpc>
            </a:pPr>
            <a:r>
              <a:rPr lang="ru-RU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Исследование влияния размерных параметров и направленности </a:t>
            </a:r>
            <a:r>
              <a:rPr lang="ru-RU" sz="15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зеренной</a:t>
            </a:r>
            <a:r>
              <a:rPr lang="ru-RU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структуры на механические свойства, в </a:t>
            </a:r>
            <a:r>
              <a:rPr lang="ru-RU" sz="15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т.ч</a:t>
            </a:r>
            <a:r>
              <a:rPr lang="ru-RU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длительную прочность синтезированного материала.</a:t>
            </a:r>
          </a:p>
          <a:p>
            <a:pPr indent="353700" algn="just" defTabSz="1047979">
              <a:lnSpc>
                <a:spcPct val="90000"/>
              </a:lnSpc>
            </a:pPr>
            <a:r>
              <a:rPr lang="ru-RU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Разработка математической модели связи дендритного параметра/параметра формы </a:t>
            </a:r>
            <a:r>
              <a:rPr lang="ru-RU" sz="15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макрозерна</a:t>
            </a:r>
            <a:r>
              <a:rPr lang="ru-RU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 остротой текстуры в синтезированном материале в зависимости от толщины сечения синтезированного материала.</a:t>
            </a:r>
          </a:p>
          <a:p>
            <a:pPr defTabSz="1043056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3887" y="3852639"/>
            <a:ext cx="8235141" cy="178510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5400" cap="rnd" cmpd="sng">
            <a:solidFill>
              <a:srgbClr val="C00000"/>
            </a:solidFill>
            <a:bevel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результаты:</a:t>
            </a:r>
            <a:r>
              <a:rPr lang="en-US" sz="16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b="1" u="sng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данные по приемам управления текстурой и дискретно-направленной </a:t>
            </a:r>
            <a:r>
              <a:rPr lang="ru-RU" sz="1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зеренной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структурой жаропрочных сплавов, полученных методом СЛС;</a:t>
            </a:r>
          </a:p>
          <a:p>
            <a:pPr algn="just"/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математическая модель, описывающая связь дендритного параметра/параметра формы </a:t>
            </a:r>
            <a:r>
              <a:rPr lang="ru-RU" sz="1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макрозерна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 остротой текстуры в синтезированном материале.</a:t>
            </a: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defTabSz="1043056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147632" y="590038"/>
            <a:ext cx="1684756" cy="338554"/>
          </a:xfrm>
          <a:prstGeom prst="rect">
            <a:avLst/>
          </a:prstGeom>
          <a:solidFill>
            <a:srgbClr val="C00000"/>
          </a:solidFill>
        </p:spPr>
        <p:txBody>
          <a:bodyPr wrap="none">
            <a:spAutoFit/>
          </a:bodyPr>
          <a:lstStyle/>
          <a:p>
            <a:pPr algn="ctr" defTabSz="1049274"/>
            <a:r>
              <a:rPr lang="ru-RU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НЕОБХОДИМО</a:t>
            </a:r>
          </a:p>
        </p:txBody>
      </p:sp>
    </p:spTree>
    <p:extLst>
      <p:ext uri="{BB962C8B-B14F-4D97-AF65-F5344CB8AC3E}">
        <p14:creationId xmlns:p14="http://schemas.microsoft.com/office/powerpoint/2010/main" val="375858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74292" y="180231"/>
            <a:ext cx="7128792" cy="573303"/>
          </a:xfrm>
          <a:prstGeom prst="rect">
            <a:avLst/>
          </a:prstGeom>
        </p:spPr>
        <p:txBody>
          <a:bodyPr wrap="square" lIns="80077" tIns="40039" rIns="80077" bIns="40039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dirty="0" smtClean="0">
                <a:solidFill>
                  <a:srgbClr val="291D89"/>
                </a:solidFill>
                <a:latin typeface="Impact" pitchFamily="34" charset="0"/>
                <a:cs typeface="Arial" charset="0"/>
              </a:rPr>
              <a:t>Предложения в проект Решения</a:t>
            </a:r>
            <a:endParaRPr lang="ru-RU" sz="3200" dirty="0">
              <a:solidFill>
                <a:srgbClr val="291D89"/>
              </a:solidFill>
              <a:latin typeface="Impact" pitchFamily="34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7488" y="828303"/>
            <a:ext cx="9907763" cy="4308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200" b="1" dirty="0">
              <a:solidFill>
                <a:prstClr val="white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0519893"/>
              </p:ext>
            </p:extLst>
          </p:nvPr>
        </p:nvGraphicFramePr>
        <p:xfrm>
          <a:off x="107504" y="1988841"/>
          <a:ext cx="10495780" cy="5486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495780"/>
              </a:tblGrid>
              <a:tr h="3312368">
                <a:tc>
                  <a:txBody>
                    <a:bodyPr/>
                    <a:lstStyle/>
                    <a:p>
                      <a:pPr marL="268288" lvl="0" indent="-268288" algn="just">
                        <a:spcAft>
                          <a:spcPts val="600"/>
                        </a:spcAft>
                        <a:buFont typeface="+mj-lt"/>
                        <a:buAutoNum type="arabicPeriod"/>
                      </a:pPr>
                      <a:r>
                        <a:rPr lang="ru-RU" sz="2000" b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Сформировать Национальный проект и определить головную конструкторскую организацию и Генерального конструктора по созданию нового поколения наземных энергетических установок для теплоэнергетики с мощностью более 300 МВт с КПД не менее 60 %, используя потенциал ГНЦ, научных организаций РАН, КБ, предприятий Минпромторга России.</a:t>
                      </a:r>
                    </a:p>
                    <a:p>
                      <a:pPr marL="268288" marR="0" lvl="0" indent="-268288" algn="just" defTabSz="104797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 целью создания фундаментального научно-технического задела в области материалов и технологий нового поколения </a:t>
                      </a:r>
                      <a:r>
                        <a:rPr lang="ru-RU" sz="2000" b="1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интересах создания ГТУ </a:t>
                      </a:r>
                      <a:r>
                        <a:rPr lang="ru-RU" sz="2000" b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 мощностью более 300 МВт с КПД не менее 60 %., поддержать необходимость реализации на базе ФГУП «ВИАМ» начиная с 2019 года первоочередных материаловедческих работ.</a:t>
                      </a:r>
                    </a:p>
                    <a:p>
                      <a:pPr marL="268288" lvl="0" indent="-268288" algn="just">
                        <a:spcAft>
                          <a:spcPts val="1200"/>
                        </a:spcAft>
                        <a:buFont typeface="+mj-lt"/>
                        <a:buAutoNum type="arabicPeriod"/>
                      </a:pPr>
                      <a:r>
                        <a:rPr lang="ru-RU" sz="2000" b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Поддержать мероприятия Комплексного плана мероприятий по развитию и внедрению аддитивных технологий в Российской Федерации на период до 2025 года, согласованного государственными корпорациями «Росатом», «Роскосмос», «</a:t>
                      </a:r>
                      <a:r>
                        <a:rPr lang="ru-RU" sz="2000" b="1" kern="1200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Ростех</a:t>
                      </a:r>
                      <a:r>
                        <a:rPr lang="ru-RU" sz="2000" b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 их интегрированными структурами ПАО «ОАК», АО «Вертолеты России», АО «ОДК»,                         АО «КРЭТ», ведущими ВУЗами страны, Фондом перспективных исследований.</a:t>
                      </a:r>
                    </a:p>
                    <a:p>
                      <a:pPr marL="268288" lvl="0" indent="-268288" algn="just">
                        <a:spcAft>
                          <a:spcPts val="600"/>
                        </a:spcAft>
                        <a:buFont typeface="+mj-lt"/>
                        <a:buAutoNum type="arabicPeriod"/>
                      </a:pPr>
                      <a:r>
                        <a:rPr lang="ru-RU" sz="2000" b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Сформировать на базе Комплексного плана проект государственной программы (подпрограммы) Российской Федерации «Развитие аддитивных технологий и создание цифровых производств».</a:t>
                      </a:r>
                    </a:p>
                  </a:txBody>
                  <a:tcPr marL="48666" marR="4866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7504" y="1087300"/>
            <a:ext cx="2232248" cy="67710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>
                <a:solidFill>
                  <a:prstClr val="whit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ru-RU" sz="800" b="1" i="1" dirty="0" smtClean="0"/>
          </a:p>
          <a:p>
            <a:r>
              <a:rPr lang="ru-RU" sz="2200" b="1" i="1" dirty="0" smtClean="0"/>
              <a:t>РЕШЕНИЕ:</a:t>
            </a:r>
          </a:p>
          <a:p>
            <a:endParaRPr lang="ru-RU" sz="800" b="1" i="1" dirty="0"/>
          </a:p>
        </p:txBody>
      </p:sp>
    </p:spTree>
    <p:extLst>
      <p:ext uri="{BB962C8B-B14F-4D97-AF65-F5344CB8AC3E}">
        <p14:creationId xmlns:p14="http://schemas.microsoft.com/office/powerpoint/2010/main" val="20202980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100"/>
          <p:cNvSpPr>
            <a:spLocks noChangeArrowheads="1"/>
          </p:cNvSpPr>
          <p:nvPr/>
        </p:nvSpPr>
        <p:spPr bwMode="auto">
          <a:xfrm>
            <a:off x="3547759" y="2348897"/>
            <a:ext cx="10693400" cy="428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196" tIns="52098" rIns="104196" bIns="5209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>
              <a:latin typeface="Calibri" pitchFamily="34" charset="0"/>
              <a:cs typeface="Arial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84208" y="2032374"/>
            <a:ext cx="10617957" cy="3256708"/>
            <a:chOff x="72007" y="1843346"/>
            <a:chExt cx="9079488" cy="2953806"/>
          </a:xfrm>
        </p:grpSpPr>
        <p:sp>
          <p:nvSpPr>
            <p:cNvPr id="32770" name="Rectangle 2"/>
            <p:cNvSpPr>
              <a:spLocks noChangeArrowheads="1"/>
            </p:cNvSpPr>
            <p:nvPr/>
          </p:nvSpPr>
          <p:spPr bwMode="auto">
            <a:xfrm>
              <a:off x="72007" y="1953270"/>
              <a:ext cx="8935471" cy="1511300"/>
            </a:xfrm>
            <a:prstGeom prst="rect">
              <a:avLst/>
            </a:prstGeom>
            <a:solidFill>
              <a:srgbClr val="0066CC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7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64517" name="Rectangle 3"/>
            <p:cNvSpPr>
              <a:spLocks noChangeArrowheads="1"/>
            </p:cNvSpPr>
            <p:nvPr/>
          </p:nvSpPr>
          <p:spPr bwMode="auto">
            <a:xfrm>
              <a:off x="72008" y="2344189"/>
              <a:ext cx="5796136" cy="570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85000"/>
                </a:lnSpc>
                <a:defRPr/>
              </a:pPr>
              <a:r>
                <a:rPr lang="ru-RU" sz="41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Спасибо за внимание!</a:t>
              </a:r>
            </a:p>
          </p:txBody>
        </p:sp>
        <p:sp>
          <p:nvSpPr>
            <p:cNvPr id="43014" name="Text Box 6"/>
            <p:cNvSpPr txBox="1">
              <a:spLocks noChangeArrowheads="1"/>
            </p:cNvSpPr>
            <p:nvPr/>
          </p:nvSpPr>
          <p:spPr bwMode="auto">
            <a:xfrm>
              <a:off x="72007" y="3577952"/>
              <a:ext cx="5292082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rIns="1800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ru-RU" altLang="ru-RU" sz="2300" b="1" dirty="0">
                  <a:solidFill>
                    <a:schemeClr val="accent1">
                      <a:lumMod val="50000"/>
                    </a:schemeClr>
                  </a:solidFill>
                  <a:cs typeface="Arial" pitchFamily="34" charset="0"/>
                  <a:sym typeface="Symbol" pitchFamily="18" charset="2"/>
                </a:rPr>
                <a:t>ФГУП «</a:t>
              </a:r>
              <a:r>
                <a:rPr lang="ru-RU" altLang="ru-RU" sz="2300" b="1" dirty="0">
                  <a:solidFill>
                    <a:schemeClr val="accent1">
                      <a:lumMod val="50000"/>
                    </a:schemeClr>
                  </a:solidFill>
                  <a:cs typeface="Arial" pitchFamily="34" charset="0"/>
                </a:rPr>
                <a:t>ВИАМ</a:t>
              </a:r>
              <a:r>
                <a:rPr lang="ru-RU" altLang="ru-RU" sz="2300" b="1" dirty="0">
                  <a:solidFill>
                    <a:schemeClr val="accent1">
                      <a:lumMod val="50000"/>
                    </a:schemeClr>
                  </a:solidFill>
                  <a:cs typeface="Times New Roman" pitchFamily="18" charset="0"/>
                  <a:sym typeface="Symbol" pitchFamily="18" charset="2"/>
                </a:rPr>
                <a:t>»</a:t>
              </a:r>
              <a:r>
                <a:rPr lang="ru-RU" altLang="ru-RU" sz="2300" b="1" dirty="0">
                  <a:solidFill>
                    <a:schemeClr val="accent1">
                      <a:lumMod val="50000"/>
                    </a:schemeClr>
                  </a:solidFill>
                  <a:cs typeface="Arial" pitchFamily="34" charset="0"/>
                  <a:sym typeface="Symbol" pitchFamily="18" charset="2"/>
                </a:rPr>
                <a:t> ГНЦ РФ</a:t>
              </a:r>
              <a:endParaRPr lang="en-US" altLang="ru-RU" sz="2300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  <a:sym typeface="Symbol" pitchFamily="18" charset="2"/>
              </a:endParaRPr>
            </a:p>
            <a:p>
              <a:pPr algn="ctr" eaLnBrk="1" hangingPunct="1"/>
              <a:r>
                <a:rPr lang="ru-RU" altLang="ru-RU" dirty="0">
                  <a:solidFill>
                    <a:schemeClr val="accent1">
                      <a:lumMod val="50000"/>
                    </a:schemeClr>
                  </a:solidFill>
                  <a:cs typeface="Times New Roman" pitchFamily="18" charset="0"/>
                  <a:sym typeface="Symbol" pitchFamily="18" charset="2"/>
                </a:rPr>
                <a:t>105005</a:t>
              </a:r>
              <a:r>
                <a:rPr lang="ru-RU" altLang="ru-RU" dirty="0">
                  <a:solidFill>
                    <a:schemeClr val="accent1">
                      <a:lumMod val="50000"/>
                    </a:schemeClr>
                  </a:solidFill>
                  <a:cs typeface="Arial" pitchFamily="34" charset="0"/>
                  <a:sym typeface="Symbol" pitchFamily="18" charset="2"/>
                </a:rPr>
                <a:t>, ул. Радио, </a:t>
              </a:r>
              <a:r>
                <a:rPr lang="ru-RU" altLang="ru-RU" dirty="0">
                  <a:solidFill>
                    <a:schemeClr val="accent1">
                      <a:lumMod val="50000"/>
                    </a:schemeClr>
                  </a:solidFill>
                  <a:cs typeface="Times New Roman" pitchFamily="18" charset="0"/>
                  <a:sym typeface="Symbol" pitchFamily="18" charset="2"/>
                </a:rPr>
                <a:t>1</a:t>
              </a:r>
              <a:r>
                <a:rPr lang="ru-RU" altLang="ru-RU" dirty="0">
                  <a:solidFill>
                    <a:schemeClr val="accent1">
                      <a:lumMod val="50000"/>
                    </a:schemeClr>
                  </a:solidFill>
                  <a:cs typeface="Arial" pitchFamily="34" charset="0"/>
                  <a:sym typeface="Symbol" pitchFamily="18" charset="2"/>
                </a:rPr>
                <a:t>7</a:t>
              </a:r>
              <a:r>
                <a:rPr lang="ru-RU" altLang="ru-RU" dirty="0">
                  <a:solidFill>
                    <a:schemeClr val="accent1">
                      <a:lumMod val="50000"/>
                    </a:schemeClr>
                  </a:solidFill>
                  <a:cs typeface="Times New Roman" pitchFamily="18" charset="0"/>
                  <a:sym typeface="Symbol" pitchFamily="18" charset="2"/>
                </a:rPr>
                <a:t>, </a:t>
              </a:r>
              <a:r>
                <a:rPr lang="ru-RU" altLang="ru-RU" dirty="0">
                  <a:solidFill>
                    <a:schemeClr val="accent1">
                      <a:lumMod val="50000"/>
                    </a:schemeClr>
                  </a:solidFill>
                  <a:cs typeface="Arial" pitchFamily="34" charset="0"/>
                  <a:sym typeface="Symbol" pitchFamily="18" charset="2"/>
                </a:rPr>
                <a:t>Тел</a:t>
              </a:r>
              <a:r>
                <a:rPr lang="ru-RU" altLang="ru-RU" dirty="0">
                  <a:solidFill>
                    <a:schemeClr val="accent1">
                      <a:lumMod val="50000"/>
                    </a:schemeClr>
                  </a:solidFill>
                  <a:cs typeface="Times New Roman" pitchFamily="18" charset="0"/>
                  <a:sym typeface="Symbol" pitchFamily="18" charset="2"/>
                </a:rPr>
                <a:t>.</a:t>
              </a:r>
              <a:r>
                <a:rPr lang="ru-RU" altLang="ru-RU" dirty="0">
                  <a:solidFill>
                    <a:schemeClr val="accent1">
                      <a:lumMod val="50000"/>
                    </a:schemeClr>
                  </a:solidFill>
                  <a:cs typeface="Arial" pitchFamily="34" charset="0"/>
                  <a:sym typeface="Symbol" pitchFamily="18" charset="2"/>
                </a:rPr>
                <a:t>:</a:t>
              </a:r>
              <a:r>
                <a:rPr lang="ru-RU" altLang="ru-RU" dirty="0">
                  <a:solidFill>
                    <a:schemeClr val="accent1">
                      <a:lumMod val="50000"/>
                    </a:schemeClr>
                  </a:solidFill>
                  <a:cs typeface="Times New Roman" pitchFamily="18" charset="0"/>
                  <a:sym typeface="Symbol" pitchFamily="18" charset="2"/>
                </a:rPr>
                <a:t> (499) 261-8677,</a:t>
              </a:r>
              <a:br>
                <a:rPr lang="ru-RU" altLang="ru-RU" dirty="0">
                  <a:solidFill>
                    <a:schemeClr val="accent1">
                      <a:lumMod val="50000"/>
                    </a:schemeClr>
                  </a:solidFill>
                  <a:cs typeface="Times New Roman" pitchFamily="18" charset="0"/>
                  <a:sym typeface="Symbol" pitchFamily="18" charset="2"/>
                </a:rPr>
              </a:br>
              <a:r>
                <a:rPr lang="ru-RU" altLang="ru-RU" dirty="0">
                  <a:solidFill>
                    <a:schemeClr val="accent1">
                      <a:lumMod val="50000"/>
                    </a:schemeClr>
                  </a:solidFill>
                  <a:cs typeface="Arial" pitchFamily="34" charset="0"/>
                  <a:sym typeface="Symbol" pitchFamily="18" charset="2"/>
                </a:rPr>
                <a:t>Факс</a:t>
              </a:r>
              <a:r>
                <a:rPr lang="ru-RU" altLang="ru-RU" dirty="0">
                  <a:solidFill>
                    <a:schemeClr val="accent1">
                      <a:lumMod val="50000"/>
                    </a:schemeClr>
                  </a:solidFill>
                  <a:cs typeface="Times New Roman" pitchFamily="18" charset="0"/>
                  <a:sym typeface="Symbol" pitchFamily="18" charset="2"/>
                </a:rPr>
                <a:t>: (499) 267-2209, E-</a:t>
              </a:r>
              <a:r>
                <a:rPr lang="ru-RU" altLang="ru-RU" dirty="0" err="1">
                  <a:solidFill>
                    <a:schemeClr val="accent1">
                      <a:lumMod val="50000"/>
                    </a:schemeClr>
                  </a:solidFill>
                  <a:cs typeface="Times New Roman" pitchFamily="18" charset="0"/>
                  <a:sym typeface="Symbol" pitchFamily="18" charset="2"/>
                </a:rPr>
                <a:t>mail</a:t>
              </a:r>
              <a:r>
                <a:rPr lang="ru-RU" altLang="ru-RU" dirty="0">
                  <a:solidFill>
                    <a:schemeClr val="accent1">
                      <a:lumMod val="50000"/>
                    </a:schemeClr>
                  </a:solidFill>
                  <a:cs typeface="Times New Roman" pitchFamily="18" charset="0"/>
                  <a:sym typeface="Symbol" pitchFamily="18" charset="2"/>
                </a:rPr>
                <a:t>: admin@viam.ru</a:t>
              </a:r>
            </a:p>
          </p:txBody>
        </p:sp>
        <p:pic>
          <p:nvPicPr>
            <p:cNvPr id="9" name="Рисунок 3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9" t="9241"/>
            <a:stretch>
              <a:fillRect/>
            </a:stretch>
          </p:blipFill>
          <p:spPr bwMode="auto">
            <a:xfrm>
              <a:off x="5364088" y="1843346"/>
              <a:ext cx="3787407" cy="289085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1388861" y="-30186"/>
            <a:ext cx="9347238" cy="1485078"/>
          </a:xfrm>
          <a:prstGeom prst="rect">
            <a:avLst/>
          </a:prstGeom>
          <a:noFill/>
        </p:spPr>
        <p:txBody>
          <a:bodyPr wrap="square" lIns="104196" tIns="52098" rIns="104196" bIns="52098" rtlCol="0">
            <a:spAutoFit/>
          </a:bodyPr>
          <a:lstStyle/>
          <a:p>
            <a:pPr algn="ctr">
              <a:spcAft>
                <a:spcPts val="684"/>
              </a:spcAft>
            </a:pPr>
            <a:r>
              <a:rPr lang="ru-RU" sz="1800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Федеральное государственное унитарное предприятие</a:t>
            </a:r>
          </a:p>
          <a:p>
            <a:pPr algn="ctr"/>
            <a:r>
              <a:rPr lang="ru-RU" b="1" dirty="0" smtClean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«Всероссийский научно-исследовательский</a:t>
            </a:r>
          </a:p>
          <a:p>
            <a:pPr algn="ctr"/>
            <a:r>
              <a:rPr lang="ru-RU" b="1" dirty="0" smtClean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институт авиационных материалов»</a:t>
            </a:r>
          </a:p>
          <a:p>
            <a:pPr algn="ctr">
              <a:spcBef>
                <a:spcPts val="684"/>
              </a:spcBef>
            </a:pPr>
            <a:r>
              <a:rPr lang="ru-RU" sz="1800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Государственный научный центр Российской Федерации</a:t>
            </a:r>
            <a:endParaRPr lang="ru-RU" dirty="0">
              <a:solidFill>
                <a:srgbClr val="0033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978326" y="1716435"/>
            <a:ext cx="7909202" cy="0"/>
          </a:xfrm>
          <a:prstGeom prst="line">
            <a:avLst/>
          </a:prstGeom>
          <a:ln w="79375" cmpd="thickThin">
            <a:solidFill>
              <a:srgbClr val="0033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780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1746300" y="81435"/>
            <a:ext cx="8886902" cy="96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ru-RU" altLang="ru-RU" sz="2300" b="1" dirty="0">
                <a:solidFill>
                  <a:srgbClr val="002060"/>
                </a:solidFill>
                <a:latin typeface="Impact" pitchFamily="34" charset="0"/>
              </a:rPr>
              <a:t>Жаропрочные литейные коррозионностойкие никелевые сплавы для литья крупногабаритных лопаток ГТУ с монокристаллической, направленной и </a:t>
            </a:r>
            <a:r>
              <a:rPr lang="ru-RU" altLang="ru-RU" sz="2300" b="1" dirty="0" err="1">
                <a:solidFill>
                  <a:srgbClr val="002060"/>
                </a:solidFill>
                <a:latin typeface="Impact" pitchFamily="34" charset="0"/>
              </a:rPr>
              <a:t>равноосной</a:t>
            </a:r>
            <a:r>
              <a:rPr lang="ru-RU" altLang="ru-RU" sz="2300" b="1" dirty="0">
                <a:solidFill>
                  <a:srgbClr val="002060"/>
                </a:solidFill>
                <a:latin typeface="Impact" pitchFamily="34" charset="0"/>
              </a:rPr>
              <a:t> структурами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234132" y="1188343"/>
            <a:ext cx="2071702" cy="566878"/>
          </a:xfrm>
          <a:prstGeom prst="rect">
            <a:avLst/>
          </a:prstGeom>
        </p:spPr>
        <p:txBody>
          <a:bodyPr wrap="square" lIns="104196" tIns="52098" rIns="104196" bIns="52098">
            <a:spAutoFit/>
          </a:bodyPr>
          <a:lstStyle/>
          <a:p>
            <a:pPr algn="ctr"/>
            <a:r>
              <a:rPr lang="ru-RU" sz="1500" b="1" dirty="0">
                <a:solidFill>
                  <a:prstClr val="black"/>
                </a:solidFill>
              </a:rPr>
              <a:t>Рабочие лопатки силовой турбины ГТУ</a:t>
            </a:r>
          </a:p>
        </p:txBody>
      </p:sp>
      <p:pic>
        <p:nvPicPr>
          <p:cNvPr id="19521" name="Picture 6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34637" y="2546294"/>
            <a:ext cx="3545994" cy="186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0" name="Диаграмма 39"/>
          <p:cNvGraphicFramePr/>
          <p:nvPr>
            <p:extLst>
              <p:ext uri="{D42A27DB-BD31-4B8C-83A1-F6EECF244321}">
                <p14:modId xmlns:p14="http://schemas.microsoft.com/office/powerpoint/2010/main" val="2306287625"/>
              </p:ext>
            </p:extLst>
          </p:nvPr>
        </p:nvGraphicFramePr>
        <p:xfrm>
          <a:off x="14908" y="4919645"/>
          <a:ext cx="10631911" cy="2700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2" name="TextBox 41"/>
          <p:cNvSpPr txBox="1"/>
          <p:nvPr/>
        </p:nvSpPr>
        <p:spPr>
          <a:xfrm>
            <a:off x="162124" y="7391576"/>
            <a:ext cx="3186459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1200"/>
              </a:lnSpc>
            </a:pPr>
            <a:r>
              <a:rPr lang="ru-RU" sz="10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при температуре:  </a:t>
            </a:r>
            <a:r>
              <a:rPr lang="en-US" sz="10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-</a:t>
            </a:r>
            <a:r>
              <a:rPr lang="ru-RU" sz="10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870 </a:t>
            </a:r>
            <a:r>
              <a:rPr lang="ru-RU" sz="1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ru-RU" sz="10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С; ** -</a:t>
            </a:r>
            <a:r>
              <a:rPr lang="ru-RU" sz="1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980 °</a:t>
            </a:r>
            <a:r>
              <a:rPr lang="ru-RU" sz="10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endParaRPr lang="ru-RU" sz="105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3" name="Таблица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652079"/>
              </p:ext>
            </p:extLst>
          </p:nvPr>
        </p:nvGraphicFramePr>
        <p:xfrm>
          <a:off x="2305833" y="1116335"/>
          <a:ext cx="8214186" cy="3751058"/>
        </p:xfrm>
        <a:graphic>
          <a:graphicData uri="http://schemas.openxmlformats.org/drawingml/2006/table">
            <a:tbl>
              <a:tblPr/>
              <a:tblGrid>
                <a:gridCol w="1240667"/>
                <a:gridCol w="1434134"/>
                <a:gridCol w="449283"/>
                <a:gridCol w="565279"/>
                <a:gridCol w="597456"/>
                <a:gridCol w="625076"/>
                <a:gridCol w="717218"/>
                <a:gridCol w="846853"/>
                <a:gridCol w="869110"/>
                <a:gridCol w="869110"/>
              </a:tblGrid>
              <a:tr h="10998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Марка сплава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Структура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Т </a:t>
                      </a:r>
                      <a:r>
                        <a:rPr kumimoji="0" lang="en-GB" sz="16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раб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º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</a:t>
                      </a:r>
                      <a:r>
                        <a:rPr kumimoji="0" lang="ru-RU" sz="16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100</a:t>
                      </a:r>
                      <a:r>
                        <a:rPr kumimoji="0" lang="ru-RU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900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МПа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</a:t>
                      </a:r>
                      <a:r>
                        <a:rPr kumimoji="0" lang="ru-RU" sz="16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1</a:t>
                      </a:r>
                      <a:r>
                        <a:rPr kumimoji="0" lang="en-US" sz="16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ru-RU" sz="16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00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r>
                        <a:rPr kumimoji="0" lang="ru-RU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00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МПа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</a:t>
                      </a:r>
                      <a:r>
                        <a:rPr kumimoji="0" lang="en-US" sz="16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1</a:t>
                      </a:r>
                      <a:r>
                        <a:rPr kumimoji="0" lang="ru-RU" sz="16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00 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ru-RU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00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МПа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</a:t>
                      </a:r>
                      <a:r>
                        <a:rPr kumimoji="0" lang="en-US" sz="16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1</a:t>
                      </a:r>
                      <a:r>
                        <a:rPr kumimoji="0" lang="ru-RU" sz="16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0</a:t>
                      </a:r>
                      <a:r>
                        <a:rPr kumimoji="0" lang="ru-RU" sz="16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00 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ru-RU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00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МПа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Особенности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легирования (% масс.)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904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en-US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Cr</a:t>
                      </a:r>
                      <a:endParaRPr kumimoji="0" lang="ru-RU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en-US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Ta</a:t>
                      </a:r>
                      <a:endParaRPr kumimoji="0" lang="ru-RU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en-US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Re</a:t>
                      </a:r>
                      <a:endParaRPr kumimoji="0" lang="ru-RU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256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ЧС-70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Равноосная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16,8</a:t>
                      </a:r>
                      <a:endParaRPr kumimoji="0" lang="ru-RU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endParaRPr kumimoji="0" lang="ru-RU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endParaRPr kumimoji="0" lang="ru-RU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256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ЧС-88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15,8</a:t>
                      </a:r>
                      <a:endParaRPr kumimoji="0" lang="ru-RU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endParaRPr kumimoji="0" lang="ru-RU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endParaRPr kumimoji="0" lang="ru-RU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256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ВЖЛ23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kumimoji="0" lang="en-US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12,4</a:t>
                      </a:r>
                      <a:endParaRPr kumimoji="0" lang="ru-RU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kumimoji="0" lang="en-US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1,8</a:t>
                      </a:r>
                      <a:endParaRPr kumimoji="0" lang="ru-RU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endParaRPr kumimoji="0" lang="ru-RU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256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IN738LC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310*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215*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140**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**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16,5</a:t>
                      </a:r>
                      <a:endParaRPr kumimoji="0" lang="ru-RU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1,75</a:t>
                      </a:r>
                      <a:endParaRPr kumimoji="0" lang="ru-RU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kumimoji="0" lang="en-US" sz="16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endParaRPr kumimoji="0" lang="ru-RU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256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ВЖЛ738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310*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215*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140**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83**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16,5</a:t>
                      </a:r>
                      <a:endParaRPr kumimoji="0" lang="ru-RU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kumimoji="0" lang="en-US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1,75</a:t>
                      </a:r>
                      <a:endParaRPr kumimoji="0" lang="ru-RU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kumimoji="0" lang="en-US" sz="16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endParaRPr kumimoji="0" lang="ru-RU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256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IN7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92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165*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100**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13,0</a:t>
                      </a:r>
                      <a:endParaRPr kumimoji="0" lang="ru-RU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4,15</a:t>
                      </a:r>
                      <a:endParaRPr kumimoji="0" lang="ru-RU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kumimoji="0" lang="en-US" sz="16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endParaRPr kumimoji="0" lang="ru-RU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256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ВЖЛ792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165*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100**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13,0</a:t>
                      </a:r>
                      <a:endParaRPr kumimoji="0" lang="ru-RU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kumimoji="0" lang="en-US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4,15</a:t>
                      </a:r>
                      <a:endParaRPr kumimoji="0" lang="ru-RU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kumimoji="0" lang="en-US" sz="16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endParaRPr kumimoji="0" lang="ru-RU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751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ВЖЛ738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Направленная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350*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250*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16,5</a:t>
                      </a:r>
                      <a:endParaRPr kumimoji="0" lang="ru-RU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kumimoji="0" lang="en-US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1,75</a:t>
                      </a:r>
                      <a:endParaRPr kumimoji="0" lang="ru-RU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kumimoji="0" lang="en-US" sz="1600" b="1" i="0" u="none" strike="noStrike" kern="1200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endParaRPr kumimoji="0" lang="ru-RU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187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ВЖЛ738М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Монокристал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лическая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[001]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60*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275*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160**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16,5</a:t>
                      </a:r>
                      <a:endParaRPr kumimoji="0" lang="ru-RU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kumimoji="0" lang="en-US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1,75</a:t>
                      </a:r>
                      <a:endParaRPr kumimoji="0" lang="ru-RU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kumimoji="0" lang="en-US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endParaRPr kumimoji="0" lang="ru-RU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452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ВЖМ9 </a:t>
                      </a:r>
                      <a:endParaRPr kumimoji="0" lang="en-US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275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135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12,5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2,5</a:t>
                      </a:r>
                      <a:endParaRPr kumimoji="0" lang="ru-RU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1,3</a:t>
                      </a:r>
                      <a:endParaRPr kumimoji="0" lang="ru-RU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227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Экономнолег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сплав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13,5</a:t>
                      </a:r>
                      <a:endParaRPr kumimoji="0" lang="ru-RU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kumimoji="0" lang="en-US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endParaRPr kumimoji="0" lang="ru-RU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kumimoji="0" lang="en-US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endParaRPr kumimoji="0" lang="ru-RU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25620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600" b="1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Условия коррозионной стойкости </a:t>
                      </a:r>
                      <a:r>
                        <a:rPr lang="en-US" altLang="ru-RU" sz="1600" b="1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altLang="ru-RU" sz="1600" b="1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сплава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altLang="ru-RU" sz="16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≥ </a:t>
                      </a:r>
                      <a:r>
                        <a:rPr lang="en-US" altLang="ru-RU" sz="16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altLang="ru-RU" sz="16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ru-RU" sz="16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endParaRPr kumimoji="0" lang="ru-RU" sz="16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endParaRPr kumimoji="0" lang="ru-RU" sz="16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4" name="Правая фигурная скобка 3"/>
          <p:cNvSpPr/>
          <p:nvPr/>
        </p:nvSpPr>
        <p:spPr>
          <a:xfrm rot="5400000">
            <a:off x="2817113" y="4717073"/>
            <a:ext cx="59556" cy="4855602"/>
          </a:xfrm>
          <a:prstGeom prst="rightBrace">
            <a:avLst>
              <a:gd name="adj1" fmla="val 54109"/>
              <a:gd name="adj2" fmla="val 50168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49" name="Правая фигурная скобка 48"/>
          <p:cNvSpPr/>
          <p:nvPr/>
        </p:nvSpPr>
        <p:spPr>
          <a:xfrm rot="5400000">
            <a:off x="8506002" y="5551012"/>
            <a:ext cx="140558" cy="3528392"/>
          </a:xfrm>
          <a:prstGeom prst="rightBrace">
            <a:avLst>
              <a:gd name="adj1" fmla="val 54109"/>
              <a:gd name="adj2" fmla="val 50168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50" name="Правая фигурная скобка 49"/>
          <p:cNvSpPr/>
          <p:nvPr/>
        </p:nvSpPr>
        <p:spPr>
          <a:xfrm rot="5400000">
            <a:off x="5938939" y="6541024"/>
            <a:ext cx="140555" cy="1267253"/>
          </a:xfrm>
          <a:prstGeom prst="rightBrace">
            <a:avLst>
              <a:gd name="adj1" fmla="val 54109"/>
              <a:gd name="adj2" fmla="val 50168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46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2" name="Text Box 14"/>
          <p:cNvSpPr txBox="1">
            <a:spLocks noChangeArrowheads="1"/>
          </p:cNvSpPr>
          <p:nvPr/>
        </p:nvSpPr>
        <p:spPr bwMode="auto">
          <a:xfrm>
            <a:off x="1459669" y="87100"/>
            <a:ext cx="8783575" cy="813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306" tIns="52153" rIns="104306" bIns="5215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ru-RU" sz="2300" b="1" dirty="0">
                <a:solidFill>
                  <a:srgbClr val="002060"/>
                </a:solidFill>
                <a:latin typeface="Impact" pitchFamily="34" charset="0"/>
                <a:cs typeface="+mn-cs"/>
              </a:rPr>
              <a:t>Разработка сплавов-аналогов зарубежных жаропрочных коррозионностойких сплавов</a:t>
            </a:r>
            <a:endParaRPr lang="en-US" sz="2300" b="1" dirty="0">
              <a:solidFill>
                <a:srgbClr val="002060"/>
              </a:solidFill>
              <a:latin typeface="Impact" pitchFamily="34" charset="0"/>
              <a:cs typeface="+mn-cs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9907176"/>
              </p:ext>
            </p:extLst>
          </p:nvPr>
        </p:nvGraphicFramePr>
        <p:xfrm>
          <a:off x="139174" y="1980431"/>
          <a:ext cx="10552369" cy="9308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4425"/>
                <a:gridCol w="1115203"/>
                <a:gridCol w="1115203"/>
                <a:gridCol w="1115203"/>
                <a:gridCol w="561696"/>
                <a:gridCol w="550232"/>
                <a:gridCol w="469991"/>
                <a:gridCol w="550232"/>
                <a:gridCol w="561696"/>
                <a:gridCol w="746744"/>
                <a:gridCol w="746744"/>
                <a:gridCol w="635000"/>
              </a:tblGrid>
              <a:tr h="252042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Технология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11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Содержание примесных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элементов</a:t>
                      </a:r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en-US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% 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масс.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dirty="0" smtClean="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 sz="1600" dirty="0" smtClean="0"/>
                    </a:p>
                  </a:txBody>
                  <a:tcPr marL="0" marR="0" marT="0" marB="0"/>
                </a:tc>
              </a:tr>
              <a:tr h="252042">
                <a:tc vMerge="1">
                  <a:txBody>
                    <a:bodyPr/>
                    <a:lstStyle/>
                    <a:p>
                      <a:pPr marL="0" marR="0" indent="0" algn="l" defTabSz="9196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96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96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96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96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96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Si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96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Fe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96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Mn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96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Cu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96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Pb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96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Bi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96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Zn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3988">
                <a:tc>
                  <a:txBody>
                    <a:bodyPr/>
                    <a:lstStyle/>
                    <a:p>
                      <a:pPr marL="0" marR="0" indent="0" algn="ctr" defTabSz="9196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A52D5B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ВЖЛ73</a:t>
                      </a:r>
                      <a:r>
                        <a:rPr lang="en-US" sz="1400" b="1" dirty="0" smtClean="0">
                          <a:solidFill>
                            <a:srgbClr val="A52D5B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(</a:t>
                      </a:r>
                      <a:r>
                        <a:rPr lang="ru-RU" sz="1400" b="1" dirty="0" smtClean="0">
                          <a:solidFill>
                            <a:srgbClr val="A52D5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ФГУП «ВИАМ»</a:t>
                      </a:r>
                      <a:r>
                        <a:rPr lang="en-US" sz="1400" b="1" dirty="0" smtClean="0">
                          <a:solidFill>
                            <a:srgbClr val="A52D5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A52D5B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96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dirty="0" smtClean="0">
                          <a:solidFill>
                            <a:srgbClr val="A52D5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0,000</a:t>
                      </a:r>
                      <a:r>
                        <a:rPr lang="ru-RU" sz="1400" b="1" i="1" dirty="0" smtClean="0">
                          <a:solidFill>
                            <a:srgbClr val="A52D5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3-0,0007</a:t>
                      </a:r>
                      <a:endParaRPr lang="ru-RU" sz="1400" b="1" i="1" dirty="0">
                        <a:solidFill>
                          <a:srgbClr val="A52D5B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96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dirty="0" smtClean="0">
                          <a:solidFill>
                            <a:srgbClr val="A52D5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0,000</a:t>
                      </a:r>
                      <a:r>
                        <a:rPr lang="ru-RU" sz="1400" b="1" i="1" dirty="0" smtClean="0">
                          <a:solidFill>
                            <a:srgbClr val="A52D5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4-0,0009</a:t>
                      </a:r>
                      <a:endParaRPr lang="ru-RU" sz="1400" b="1" i="1" dirty="0">
                        <a:solidFill>
                          <a:srgbClr val="A52D5B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96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dirty="0" smtClean="0">
                          <a:solidFill>
                            <a:srgbClr val="A52D5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0,000</a:t>
                      </a:r>
                      <a:r>
                        <a:rPr lang="ru-RU" sz="1400" b="1" i="1" dirty="0" smtClean="0">
                          <a:solidFill>
                            <a:srgbClr val="A52D5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2-0,0005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96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A52D5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0,0003</a:t>
                      </a:r>
                      <a:endParaRPr lang="ru-RU" sz="1400" b="1" dirty="0">
                        <a:solidFill>
                          <a:srgbClr val="A52D5B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96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A52D5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0,0096</a:t>
                      </a:r>
                      <a:endParaRPr lang="ru-RU" sz="1400" b="1" dirty="0">
                        <a:solidFill>
                          <a:srgbClr val="A52D5B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96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A52D5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0,014</a:t>
                      </a:r>
                      <a:endParaRPr lang="ru-RU" sz="1400" b="1" dirty="0">
                        <a:solidFill>
                          <a:srgbClr val="A52D5B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96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A52D5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0,0005</a:t>
                      </a:r>
                      <a:endParaRPr lang="ru-RU" sz="1400" b="1" dirty="0">
                        <a:solidFill>
                          <a:srgbClr val="A52D5B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96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A52D5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0,0006</a:t>
                      </a:r>
                      <a:endParaRPr lang="ru-RU" sz="1400" b="1" dirty="0">
                        <a:solidFill>
                          <a:srgbClr val="A52D5B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96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A52D5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&lt;0,00001</a:t>
                      </a:r>
                      <a:endParaRPr lang="ru-RU" sz="1400" b="1" dirty="0">
                        <a:solidFill>
                          <a:srgbClr val="A52D5B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96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A52D5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&lt;0,00001</a:t>
                      </a:r>
                      <a:endParaRPr lang="ru-RU" sz="1400" b="1" dirty="0">
                        <a:solidFill>
                          <a:srgbClr val="A52D5B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96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A52D5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&lt;0,0005</a:t>
                      </a:r>
                      <a:endParaRPr lang="ru-RU" sz="1400" b="1" dirty="0">
                        <a:solidFill>
                          <a:srgbClr val="A52D5B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4455">
                <a:tc>
                  <a:txBody>
                    <a:bodyPr/>
                    <a:lstStyle/>
                    <a:p>
                      <a:pPr marL="0" marR="0" indent="0" algn="ctr" defTabSz="9196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IN738LC (</a:t>
                      </a: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Cannon</a:t>
                      </a: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Muskegon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(США</a:t>
                      </a: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1" dirty="0" smtClean="0">
                          <a:latin typeface="Times New Roman" pitchFamily="18" charset="0"/>
                          <a:cs typeface="Times New Roman" pitchFamily="18" charset="0"/>
                        </a:rPr>
                        <a:t>0,0001-0,0006</a:t>
                      </a:r>
                      <a:endParaRPr lang="ru-RU" sz="1400" b="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1" dirty="0" smtClean="0">
                          <a:latin typeface="Times New Roman" pitchFamily="18" charset="0"/>
                          <a:cs typeface="Times New Roman" pitchFamily="18" charset="0"/>
                        </a:rPr>
                        <a:t>0,0002-0,0007</a:t>
                      </a:r>
                      <a:endParaRPr lang="ru-RU" sz="1400" b="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1" dirty="0" smtClean="0">
                          <a:latin typeface="Times New Roman" pitchFamily="18" charset="0"/>
                          <a:cs typeface="Times New Roman" pitchFamily="18" charset="0"/>
                        </a:rPr>
                        <a:t>0,0003-0,0008</a:t>
                      </a:r>
                      <a:endParaRPr lang="ru-RU" sz="1400" b="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&lt;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0,002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&lt;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0,04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&lt;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0,15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&lt;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0,01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&lt;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0,005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&lt;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0,0002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&lt;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0,00002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&lt;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0,0005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5499984"/>
              </p:ext>
            </p:extLst>
          </p:nvPr>
        </p:nvGraphicFramePr>
        <p:xfrm>
          <a:off x="146485" y="2957853"/>
          <a:ext cx="10559155" cy="6787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2251"/>
                <a:gridCol w="1080120"/>
                <a:gridCol w="1080120"/>
                <a:gridCol w="936104"/>
                <a:gridCol w="720080"/>
                <a:gridCol w="864096"/>
                <a:gridCol w="792088"/>
                <a:gridCol w="936104"/>
                <a:gridCol w="792088"/>
                <a:gridCol w="936104"/>
              </a:tblGrid>
              <a:tr h="252042"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96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As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96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Sn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96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Se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96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Te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96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Tl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In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96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Ag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96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Ga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96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Sb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288">
                <a:tc>
                  <a:txBody>
                    <a:bodyPr/>
                    <a:lstStyle/>
                    <a:p>
                      <a:pPr marL="0" marR="0" indent="0" algn="ctr" defTabSz="9196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A52D5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ВЖЛ73</a:t>
                      </a:r>
                      <a:r>
                        <a:rPr lang="en-US" sz="1400" b="1" dirty="0" smtClean="0">
                          <a:solidFill>
                            <a:srgbClr val="A52D5B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</a:t>
                      </a:r>
                      <a:r>
                        <a:rPr lang="ru-RU" sz="1400" b="1" dirty="0" smtClean="0">
                          <a:solidFill>
                            <a:srgbClr val="A52D5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ФГУП «ВИАМ»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A52D5B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96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A52D5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&lt;0,0005</a:t>
                      </a:r>
                      <a:endParaRPr lang="ru-RU" sz="1400" b="1" dirty="0">
                        <a:solidFill>
                          <a:srgbClr val="A52D5B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96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A52D5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0,00005</a:t>
                      </a:r>
                      <a:endParaRPr lang="ru-RU" sz="1400" b="1" dirty="0">
                        <a:solidFill>
                          <a:srgbClr val="A52D5B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96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A52D5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&lt;0,0001</a:t>
                      </a:r>
                      <a:endParaRPr lang="ru-RU" sz="1400" b="1" dirty="0">
                        <a:solidFill>
                          <a:srgbClr val="A52D5B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96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A52D5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0,00001</a:t>
                      </a:r>
                      <a:endParaRPr lang="ru-RU" sz="1400" b="1" dirty="0">
                        <a:solidFill>
                          <a:srgbClr val="A52D5B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96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A52D5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&lt;0,00001</a:t>
                      </a:r>
                      <a:endParaRPr lang="ru-RU" sz="1400" b="1" dirty="0">
                        <a:solidFill>
                          <a:srgbClr val="A52D5B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A52D5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&lt;0,00001</a:t>
                      </a:r>
                      <a:endParaRPr lang="ru-RU" sz="1400" b="1" dirty="0">
                        <a:solidFill>
                          <a:srgbClr val="A52D5B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96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A52D5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&lt;0,00001</a:t>
                      </a:r>
                      <a:endParaRPr lang="ru-RU" sz="1400" b="1" dirty="0">
                        <a:solidFill>
                          <a:srgbClr val="A52D5B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96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A52D5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0,00002</a:t>
                      </a:r>
                      <a:endParaRPr lang="ru-RU" sz="1400" b="1" dirty="0">
                        <a:solidFill>
                          <a:srgbClr val="A52D5B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96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A52D5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&lt;0,00001</a:t>
                      </a:r>
                      <a:endParaRPr lang="ru-RU" sz="1400" b="1" dirty="0">
                        <a:solidFill>
                          <a:srgbClr val="A52D5B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2670">
                <a:tc>
                  <a:txBody>
                    <a:bodyPr/>
                    <a:lstStyle/>
                    <a:p>
                      <a:pPr marL="0" marR="0" indent="0" algn="ctr" defTabSz="9196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IN738LC (Cannon</a:t>
                      </a:r>
                      <a:r>
                        <a:rPr lang="en-US" sz="1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Muskegon</a:t>
                      </a:r>
                      <a:r>
                        <a:rPr lang="ru-RU" sz="1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(США)</a:t>
                      </a: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&lt;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0,0002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&lt;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0,001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&lt;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0,0003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&lt;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0,00002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&lt;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0,00003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&lt;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0,00002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&lt;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0,0002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&lt;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0,0015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&lt;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0,0002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082026"/>
              </p:ext>
            </p:extLst>
          </p:nvPr>
        </p:nvGraphicFramePr>
        <p:xfrm>
          <a:off x="47172" y="4140671"/>
          <a:ext cx="4286964" cy="1889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7268"/>
                <a:gridCol w="462091"/>
                <a:gridCol w="462091"/>
                <a:gridCol w="502517"/>
                <a:gridCol w="381241"/>
                <a:gridCol w="901756"/>
              </a:tblGrid>
              <a:tr h="278313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Сплав</a:t>
                      </a:r>
                      <a:endParaRPr lang="ru-RU" sz="13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9689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Кратковременное </a:t>
                      </a:r>
                    </a:p>
                    <a:p>
                      <a:pPr marL="0" marR="0" indent="0" algn="ctr" defTabSz="919689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растяжение при </a:t>
                      </a:r>
                      <a:r>
                        <a:rPr lang="ru-RU" sz="1300" b="1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°С</a:t>
                      </a:r>
                      <a:endParaRPr lang="ru-RU" sz="1300" baseline="0" dirty="0"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30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Длительная </a:t>
                      </a: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30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прочность </a:t>
                      </a: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30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 Т=</a:t>
                      </a:r>
                      <a:r>
                        <a:rPr lang="ru-RU" sz="1300" b="1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650°С и </a:t>
                      </a:r>
                      <a:r>
                        <a:rPr lang="ru-RU" sz="130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σ=620 МПа, τ, ч</a:t>
                      </a:r>
                      <a:endParaRPr lang="ru-RU" sz="1300" baseline="0" dirty="0" smtClean="0"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367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σ</a:t>
                      </a:r>
                      <a:r>
                        <a:rPr lang="en-US" sz="1300" baseline="-25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endParaRPr lang="ru-RU" sz="13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МПа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σ</a:t>
                      </a:r>
                      <a:r>
                        <a:rPr lang="en-US" sz="1300" baseline="-25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0.2</a:t>
                      </a: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endParaRPr lang="ru-RU" sz="13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МПа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ψ,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3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rgbClr val="A52D5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ВЖЛ718</a:t>
                      </a:r>
                      <a:endParaRPr lang="ru-RU" sz="1300" b="1" dirty="0">
                        <a:solidFill>
                          <a:srgbClr val="A52D5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A52D5B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940</a:t>
                      </a:r>
                      <a:endParaRPr lang="ru-RU" sz="1300" b="1" dirty="0">
                        <a:solidFill>
                          <a:srgbClr val="A52D5B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A52D5B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830</a:t>
                      </a:r>
                      <a:endParaRPr lang="ru-RU" sz="1300" b="1" dirty="0">
                        <a:solidFill>
                          <a:srgbClr val="A52D5B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A52D5B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15,5</a:t>
                      </a:r>
                      <a:endParaRPr lang="ru-RU" sz="1300" b="1" dirty="0">
                        <a:solidFill>
                          <a:srgbClr val="A52D5B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A52D5B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300" b="1" dirty="0">
                        <a:solidFill>
                          <a:srgbClr val="A52D5B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A52D5B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ru-RU" sz="1300" b="1" dirty="0">
                        <a:solidFill>
                          <a:srgbClr val="A52D5B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3340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IN718</a:t>
                      </a: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3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Спецификация</a:t>
                      </a: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GE </a:t>
                      </a: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r>
                        <a:rPr lang="en-US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r>
                        <a:rPr lang="en-US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TF</a:t>
                      </a: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 </a:t>
                      </a: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менее</a:t>
                      </a:r>
                      <a:r>
                        <a:rPr lang="ru-RU" sz="13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830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640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6" name="Заголовок 1"/>
          <p:cNvSpPr txBox="1">
            <a:spLocks/>
          </p:cNvSpPr>
          <p:nvPr/>
        </p:nvSpPr>
        <p:spPr>
          <a:xfrm>
            <a:off x="1066565" y="3780631"/>
            <a:ext cx="9161268" cy="434479"/>
          </a:xfrm>
          <a:prstGeom prst="rect">
            <a:avLst/>
          </a:prstGeom>
        </p:spPr>
        <p:txBody>
          <a:bodyPr vert="horz" lIns="91424" tIns="45712" rIns="91424" bIns="4571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Свойства сплавов ВЖЛ718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ВЖЛ738, ВЖЛ792 в сравнении с их зарубежными аналогами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9752724"/>
              </p:ext>
            </p:extLst>
          </p:nvPr>
        </p:nvGraphicFramePr>
        <p:xfrm>
          <a:off x="4402211" y="4140671"/>
          <a:ext cx="6214260" cy="18646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73935"/>
                <a:gridCol w="623888"/>
                <a:gridCol w="688975"/>
                <a:gridCol w="312737"/>
                <a:gridCol w="336550"/>
                <a:gridCol w="623888"/>
                <a:gridCol w="688975"/>
                <a:gridCol w="312737"/>
                <a:gridCol w="336550"/>
                <a:gridCol w="1216025"/>
              </a:tblGrid>
              <a:tr h="419769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Сплав</a:t>
                      </a:r>
                      <a:endParaRPr lang="ru-RU" sz="1300" baseline="0" dirty="0"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8">
                  <a:txBody>
                    <a:bodyPr/>
                    <a:lstStyle/>
                    <a:p>
                      <a:pPr marL="0" marR="0" indent="0" algn="ctr" defTabSz="919689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Кратковременное растяжение</a:t>
                      </a:r>
                      <a:endParaRPr lang="ru-RU" sz="1300" baseline="0" dirty="0"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9689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9689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9689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9689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30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Длительная </a:t>
                      </a: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30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прочность </a:t>
                      </a: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30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 Т=</a:t>
                      </a:r>
                      <a:r>
                        <a:rPr lang="ru-RU" sz="1300" b="1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980°С и</a:t>
                      </a: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30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σ=150 МПа, τ, ч</a:t>
                      </a:r>
                      <a:endParaRPr lang="ru-RU" sz="1300" baseline="0" dirty="0"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2453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defTabSz="919689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Т=20 °С</a:t>
                      </a:r>
                      <a:endParaRPr lang="ru-RU" sz="1300" b="1" baseline="0" dirty="0"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9689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9689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9689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Т=650 °С</a:t>
                      </a:r>
                      <a:endParaRPr lang="ru-RU" sz="1300" b="1" baseline="0" dirty="0" smtClean="0"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9689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9689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9689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34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σ</a:t>
                      </a:r>
                      <a:r>
                        <a:rPr lang="en-US" sz="1300" baseline="-25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МПа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σ</a:t>
                      </a:r>
                      <a:r>
                        <a:rPr lang="en-US" sz="1300" baseline="-25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0.2</a:t>
                      </a: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МПа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%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ψ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%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σ</a:t>
                      </a:r>
                      <a:r>
                        <a:rPr lang="en-US" sz="1300" baseline="-25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МПа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σ</a:t>
                      </a:r>
                      <a:r>
                        <a:rPr lang="en-US" sz="1300" baseline="-25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0.2</a:t>
                      </a: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МПа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%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ψ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%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75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rgbClr val="A52D5B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ВЖЛ738</a:t>
                      </a:r>
                      <a:endParaRPr lang="ru-RU" sz="1300" b="1" dirty="0">
                        <a:solidFill>
                          <a:srgbClr val="A52D5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rgbClr val="A52D5B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975</a:t>
                      </a:r>
                      <a:endParaRPr lang="ru-RU" sz="1300" b="1" dirty="0">
                        <a:solidFill>
                          <a:srgbClr val="A52D5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rgbClr val="A52D5B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840</a:t>
                      </a:r>
                      <a:endParaRPr lang="ru-RU" sz="1300" b="1" dirty="0">
                        <a:solidFill>
                          <a:srgbClr val="A52D5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rgbClr val="A52D5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5,7</a:t>
                      </a:r>
                      <a:endParaRPr lang="ru-RU" sz="1300" b="1" dirty="0">
                        <a:solidFill>
                          <a:srgbClr val="A52D5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rgbClr val="A52D5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12,7</a:t>
                      </a:r>
                      <a:endParaRPr lang="ru-RU" sz="1300" b="1" dirty="0">
                        <a:solidFill>
                          <a:srgbClr val="A52D5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rgbClr val="A52D5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1010</a:t>
                      </a:r>
                      <a:endParaRPr lang="ru-RU" sz="1300" b="1" dirty="0">
                        <a:solidFill>
                          <a:srgbClr val="A52D5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rgbClr val="A52D5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740</a:t>
                      </a:r>
                      <a:endParaRPr lang="ru-RU" sz="1300" b="1" dirty="0">
                        <a:solidFill>
                          <a:srgbClr val="A52D5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rgbClr val="A52D5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</a:t>
                      </a:r>
                      <a:endParaRPr lang="ru-RU" sz="1300" b="1" dirty="0">
                        <a:solidFill>
                          <a:srgbClr val="A52D5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rgbClr val="A52D5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21,8</a:t>
                      </a:r>
                      <a:endParaRPr lang="ru-RU" sz="1300" b="1" dirty="0">
                        <a:solidFill>
                          <a:srgbClr val="A52D5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rgbClr val="A52D5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83</a:t>
                      </a:r>
                      <a:endParaRPr lang="ru-RU" sz="1300" b="1" dirty="0">
                        <a:solidFill>
                          <a:srgbClr val="A52D5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7655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IN738LC</a:t>
                      </a:r>
                      <a:endParaRPr lang="ru-RU" sz="13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1048164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SOM6700532RUS</a:t>
                      </a:r>
                      <a:r>
                        <a:rPr lang="ru-RU" sz="13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</a:p>
                    <a:p>
                      <a:pPr marL="0" marR="0" indent="0" algn="ctr" defTabSz="1048164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 менее)</a:t>
                      </a:r>
                    </a:p>
                  </a:txBody>
                  <a:tcPr marL="30784" marR="30784" marT="0" marB="32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815</a:t>
                      </a:r>
                      <a:endParaRPr lang="ru-RU" sz="13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784" marR="30784" marT="0" marB="32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670</a:t>
                      </a:r>
                      <a:endParaRPr lang="ru-RU" sz="13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784" marR="30784" marT="0" marB="32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3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784" marR="30784" marT="0" marB="32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3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784" marR="30784" marT="0" marB="32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805</a:t>
                      </a:r>
                      <a:endParaRPr lang="ru-RU" sz="13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784" marR="30784" marT="0" marB="32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560</a:t>
                      </a:r>
                      <a:endParaRPr lang="ru-RU" sz="13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784" marR="30784" marT="0" marB="32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3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784" marR="30784" marT="0" marB="32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3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784" marR="30784" marT="0" marB="32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lang="ru-RU" sz="13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784" marR="30784" marT="0" marB="32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9163458"/>
              </p:ext>
            </p:extLst>
          </p:nvPr>
        </p:nvGraphicFramePr>
        <p:xfrm>
          <a:off x="527518" y="6095475"/>
          <a:ext cx="9408120" cy="14308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80320"/>
                <a:gridCol w="674687"/>
                <a:gridCol w="742950"/>
                <a:gridCol w="365125"/>
                <a:gridCol w="392113"/>
                <a:gridCol w="674687"/>
                <a:gridCol w="742950"/>
                <a:gridCol w="365125"/>
                <a:gridCol w="392113"/>
                <a:gridCol w="757191"/>
                <a:gridCol w="1420859"/>
              </a:tblGrid>
              <a:tr h="209550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Сплав</a:t>
                      </a:r>
                      <a:endParaRPr lang="ru-RU" sz="1400" baseline="0" dirty="0"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8">
                  <a:txBody>
                    <a:bodyPr/>
                    <a:lstStyle/>
                    <a:p>
                      <a:pPr marL="0" marR="0" indent="0" algn="ctr" defTabSz="919689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Кратковременное растяжение</a:t>
                      </a:r>
                      <a:endParaRPr lang="ru-RU" sz="1400" baseline="0" dirty="0"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9689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9689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9689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9689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Длительная прочность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 Т=</a:t>
                      </a:r>
                      <a:r>
                        <a:rPr lang="ru-RU" sz="1400" b="1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927°С и </a:t>
                      </a:r>
                      <a:r>
                        <a:rPr lang="ru-RU" sz="140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σ=282 МПа</a:t>
                      </a:r>
                      <a:endParaRPr lang="ru-RU" sz="1400" baseline="0" dirty="0"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21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defTabSz="919689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Т=20 °С</a:t>
                      </a:r>
                      <a:endParaRPr lang="ru-RU" sz="1400" b="1" baseline="0" dirty="0"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9689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9689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9689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Т=650 °С</a:t>
                      </a:r>
                      <a:endParaRPr lang="ru-RU" sz="1400" b="1" baseline="0" dirty="0" smtClean="0"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9689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9689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9689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63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σ</a:t>
                      </a:r>
                      <a:r>
                        <a:rPr lang="en-US" sz="1400" baseline="-25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МПа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σ</a:t>
                      </a:r>
                      <a:r>
                        <a:rPr lang="en-US" sz="1400" baseline="-25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0.2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МПа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%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ψ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%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σ</a:t>
                      </a:r>
                      <a:r>
                        <a:rPr lang="en-US" sz="1400" baseline="-25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МПа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σ</a:t>
                      </a:r>
                      <a:r>
                        <a:rPr lang="en-US" sz="1400" baseline="-25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0.2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МПа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%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ψ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%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δ, %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48164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τ, ч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973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A52D5B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ВЖЛ792</a:t>
                      </a:r>
                      <a:endParaRPr lang="ru-RU" sz="1400" b="1" dirty="0">
                        <a:solidFill>
                          <a:srgbClr val="A52D5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A52D5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1060</a:t>
                      </a:r>
                      <a:endParaRPr lang="ru-RU" sz="1400" b="1" dirty="0">
                        <a:solidFill>
                          <a:srgbClr val="A52D5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A52D5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960</a:t>
                      </a:r>
                      <a:endParaRPr lang="ru-RU" sz="1400" b="1" dirty="0">
                        <a:solidFill>
                          <a:srgbClr val="A52D5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A52D5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6,5</a:t>
                      </a:r>
                      <a:endParaRPr lang="ru-RU" sz="1400" b="1" dirty="0">
                        <a:solidFill>
                          <a:srgbClr val="A52D5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A52D5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13</a:t>
                      </a:r>
                      <a:endParaRPr lang="ru-RU" sz="1400" b="1" dirty="0">
                        <a:solidFill>
                          <a:srgbClr val="A52D5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A52D5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1095</a:t>
                      </a:r>
                      <a:endParaRPr lang="ru-RU" sz="1400" b="1" dirty="0">
                        <a:solidFill>
                          <a:srgbClr val="A52D5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A52D5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875</a:t>
                      </a:r>
                      <a:endParaRPr lang="ru-RU" sz="1400" b="1" dirty="0">
                        <a:solidFill>
                          <a:srgbClr val="A52D5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A52D5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  <a:endParaRPr lang="ru-RU" sz="1400" b="1" dirty="0">
                        <a:solidFill>
                          <a:srgbClr val="A52D5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A52D5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14</a:t>
                      </a:r>
                      <a:endParaRPr lang="ru-RU" sz="1400" b="1" dirty="0">
                        <a:solidFill>
                          <a:srgbClr val="A52D5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A52D5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</a:t>
                      </a:r>
                      <a:endParaRPr lang="ru-RU" sz="1400" b="1" dirty="0">
                        <a:solidFill>
                          <a:srgbClr val="A52D5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A52D5B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72</a:t>
                      </a:r>
                      <a:endParaRPr lang="ru-RU" sz="1400" b="1" dirty="0">
                        <a:solidFill>
                          <a:srgbClr val="A52D5B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7305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IN792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(технические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требования завода «Турбодеталь»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не менее)</a:t>
                      </a:r>
                    </a:p>
                  </a:txBody>
                  <a:tcPr marL="30784" marR="30784" marT="32652" marB="32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900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784" marR="30784" marT="32652" marB="32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800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784" marR="30784" marT="32652" marB="32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784" marR="30784" marT="32652" marB="32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784" marR="30784" marT="32652" marB="32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900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784" marR="30784" marT="32652" marB="32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700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784" marR="30784" marT="32652" marB="32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784" marR="30784" marT="32652" marB="32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784" marR="30784" marT="32652" marB="32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784" marR="30784" marT="32652" marB="32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784" marR="30784" marT="32652" marB="32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8455" y="972319"/>
            <a:ext cx="10588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/>
            <a:r>
              <a:rPr lang="ru-RU" sz="1800" b="1" i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ФГУП «ВИАМ» разработаны аналоги сплавов </a:t>
            </a:r>
            <a:r>
              <a:rPr lang="en-US" sz="1800" b="1" i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IN718</a:t>
            </a:r>
            <a:r>
              <a:rPr lang="ru-RU" sz="1800" b="1" i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i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ru-RU" sz="1800" b="1" i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738 и </a:t>
            </a:r>
            <a:r>
              <a:rPr lang="en-US" sz="1800" b="1" i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IN792</a:t>
            </a:r>
            <a:r>
              <a:rPr lang="ru-RU" sz="1800" b="1" i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технологии </a:t>
            </a:r>
            <a:r>
              <a:rPr lang="ru-RU" sz="1800" b="1" i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выплавки</a:t>
            </a:r>
            <a:r>
              <a:rPr lang="ru-RU" sz="1800" b="1" i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позволяющие провести замещение импортных марок для деталей ГТУ</a:t>
            </a:r>
          </a:p>
        </p:txBody>
      </p:sp>
      <p:sp>
        <p:nvSpPr>
          <p:cNvPr id="27" name="Заголовок 1"/>
          <p:cNvSpPr txBox="1">
            <a:spLocks/>
          </p:cNvSpPr>
          <p:nvPr/>
        </p:nvSpPr>
        <p:spPr>
          <a:xfrm>
            <a:off x="745162" y="1618650"/>
            <a:ext cx="9161268" cy="434479"/>
          </a:xfrm>
          <a:prstGeom prst="rect">
            <a:avLst/>
          </a:prstGeom>
        </p:spPr>
        <p:txBody>
          <a:bodyPr vert="horz" lIns="91424" tIns="45712" rIns="91424" bIns="4571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примесей в сплаве ВЖЛ73</a:t>
            </a:r>
            <a:r>
              <a:rPr lang="en-US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сравнении с зарубежным аналогом </a:t>
            </a:r>
            <a:r>
              <a:rPr lang="en-US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IN738LC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70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7503094" y="4377807"/>
            <a:ext cx="3196795" cy="2499168"/>
            <a:chOff x="6427862" y="3033735"/>
            <a:chExt cx="2733601" cy="1717654"/>
          </a:xfrm>
          <a:solidFill>
            <a:schemeClr val="bg1"/>
          </a:solidFill>
        </p:grpSpPr>
        <p:grpSp>
          <p:nvGrpSpPr>
            <p:cNvPr id="3" name="Группа 2"/>
            <p:cNvGrpSpPr/>
            <p:nvPr/>
          </p:nvGrpSpPr>
          <p:grpSpPr>
            <a:xfrm>
              <a:off x="6575425" y="3098801"/>
              <a:ext cx="2586038" cy="1508125"/>
              <a:chOff x="6575425" y="3098801"/>
              <a:chExt cx="2586038" cy="1508125"/>
            </a:xfrm>
            <a:grpFill/>
          </p:grpSpPr>
          <p:pic>
            <p:nvPicPr>
              <p:cNvPr id="19517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75425" y="3098801"/>
                <a:ext cx="2586038" cy="15081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" name="Группа 1"/>
              <p:cNvGrpSpPr/>
              <p:nvPr/>
            </p:nvGrpSpPr>
            <p:grpSpPr>
              <a:xfrm>
                <a:off x="6851650" y="3167954"/>
                <a:ext cx="2079626" cy="1081088"/>
                <a:chOff x="6851650" y="3167062"/>
                <a:chExt cx="2079626" cy="1081088"/>
              </a:xfrm>
              <a:grpFill/>
            </p:grpSpPr>
            <p:sp>
              <p:nvSpPr>
                <p:cNvPr id="19518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8102601" y="3167062"/>
                  <a:ext cx="828675" cy="22542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27427" tIns="22856" rIns="0" bIns="0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ru-RU" altLang="ru-RU" sz="900" b="1" dirty="0">
                      <a:solidFill>
                        <a:srgbClr val="000000"/>
                      </a:solidFill>
                      <a:latin typeface="Arial CYR" pitchFamily="34" charset="0"/>
                      <a:cs typeface="Arial CYR" pitchFamily="34" charset="0"/>
                    </a:rPr>
                    <a:t>Сплавы без </a:t>
                  </a:r>
                  <a:r>
                    <a:rPr lang="en-US" altLang="ru-RU" sz="900" b="1" dirty="0">
                      <a:solidFill>
                        <a:srgbClr val="000000"/>
                      </a:solidFill>
                      <a:latin typeface="Arial CYR" pitchFamily="34" charset="0"/>
                      <a:cs typeface="Arial CYR" pitchFamily="34" charset="0"/>
                    </a:rPr>
                    <a:t>Re</a:t>
                  </a:r>
                  <a:endParaRPr lang="ru-RU" altLang="ru-RU" sz="900" b="1" dirty="0">
                    <a:solidFill>
                      <a:srgbClr val="000000"/>
                    </a:solidFill>
                    <a:latin typeface="Arial CYR" pitchFamily="34" charset="0"/>
                    <a:cs typeface="Arial CYR" pitchFamily="34" charset="0"/>
                  </a:endParaRPr>
                </a:p>
              </p:txBody>
            </p:sp>
            <p:sp>
              <p:nvSpPr>
                <p:cNvPr id="19519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7008814" y="3711576"/>
                  <a:ext cx="479425" cy="24288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27427" tIns="22856" rIns="0" bIns="0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ru-RU" altLang="ru-RU" sz="900" b="1">
                      <a:solidFill>
                        <a:srgbClr val="000000"/>
                      </a:solidFill>
                      <a:latin typeface="Arial CYR" pitchFamily="34" charset="0"/>
                      <a:cs typeface="Arial CYR" pitchFamily="34" charset="0"/>
                    </a:rPr>
                    <a:t>Сплав</a:t>
                  </a:r>
                </a:p>
                <a:p>
                  <a:pPr algn="ctr" eaLnBrk="1" hangingPunct="1"/>
                  <a:r>
                    <a:rPr lang="ru-RU" altLang="ru-RU" sz="900" b="1">
                      <a:solidFill>
                        <a:srgbClr val="000000"/>
                      </a:solidFill>
                      <a:latin typeface="Arial CYR" pitchFamily="34" charset="0"/>
                      <a:cs typeface="Arial CYR" pitchFamily="34" charset="0"/>
                    </a:rPr>
                    <a:t> с 4% Re</a:t>
                  </a:r>
                </a:p>
              </p:txBody>
            </p:sp>
            <p:sp>
              <p:nvSpPr>
                <p:cNvPr id="19520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6851650" y="3954463"/>
                  <a:ext cx="1016000" cy="293687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27427" tIns="22856" rIns="0" bIns="0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ru-RU" altLang="ru-RU" sz="900" b="1">
                      <a:solidFill>
                        <a:srgbClr val="000000"/>
                      </a:solidFill>
                      <a:latin typeface="Arial CYR" pitchFamily="34" charset="0"/>
                      <a:cs typeface="Arial CYR" pitchFamily="34" charset="0"/>
                    </a:rPr>
                    <a:t>Сплав</a:t>
                  </a:r>
                </a:p>
                <a:p>
                  <a:pPr algn="ctr" eaLnBrk="1" hangingPunct="1"/>
                  <a:r>
                    <a:rPr lang="ru-RU" altLang="ru-RU" sz="900" b="1">
                      <a:solidFill>
                        <a:srgbClr val="000000"/>
                      </a:solidFill>
                      <a:latin typeface="Arial CYR" pitchFamily="34" charset="0"/>
                      <a:cs typeface="Arial CYR" pitchFamily="34" charset="0"/>
                    </a:rPr>
                    <a:t>С 6% Re и 4% Ru</a:t>
                  </a:r>
                </a:p>
              </p:txBody>
            </p:sp>
            <p:cxnSp>
              <p:nvCxnSpPr>
                <p:cNvPr id="110" name="Прямая со стрелкой 109"/>
                <p:cNvCxnSpPr/>
                <p:nvPr/>
              </p:nvCxnSpPr>
              <p:spPr>
                <a:xfrm>
                  <a:off x="8543926" y="3279775"/>
                  <a:ext cx="222250" cy="346075"/>
                </a:xfrm>
                <a:prstGeom prst="straightConnector1">
                  <a:avLst/>
                </a:prstGeom>
                <a:grpFill/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Прямая со стрелкой 110"/>
                <p:cNvCxnSpPr/>
                <p:nvPr/>
              </p:nvCxnSpPr>
              <p:spPr>
                <a:xfrm>
                  <a:off x="8543925" y="3271838"/>
                  <a:ext cx="0" cy="188912"/>
                </a:xfrm>
                <a:prstGeom prst="straightConnector1">
                  <a:avLst/>
                </a:prstGeom>
                <a:grpFill/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Прямая со стрелкой 111"/>
                <p:cNvCxnSpPr/>
                <p:nvPr/>
              </p:nvCxnSpPr>
              <p:spPr>
                <a:xfrm flipV="1">
                  <a:off x="7489825" y="3711576"/>
                  <a:ext cx="685800" cy="117475"/>
                </a:xfrm>
                <a:prstGeom prst="straightConnector1">
                  <a:avLst/>
                </a:prstGeom>
                <a:grpFill/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Прямая со стрелкой 112"/>
                <p:cNvCxnSpPr/>
                <p:nvPr/>
              </p:nvCxnSpPr>
              <p:spPr>
                <a:xfrm flipV="1">
                  <a:off x="7685089" y="3878264"/>
                  <a:ext cx="473075" cy="223837"/>
                </a:xfrm>
                <a:prstGeom prst="straightConnector1">
                  <a:avLst/>
                </a:prstGeom>
                <a:grpFill/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14" name="Text Box 8"/>
            <p:cNvSpPr txBox="1">
              <a:spLocks noChangeArrowheads="1"/>
            </p:cNvSpPr>
            <p:nvPr/>
          </p:nvSpPr>
          <p:spPr bwMode="auto">
            <a:xfrm>
              <a:off x="6427862" y="3033735"/>
              <a:ext cx="234097" cy="1717221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 vert="vert270" lIns="36569" tIns="27427" rIns="0" bIns="0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 sz="1000"/>
              </a:pPr>
              <a:r>
                <a:rPr lang="ru-RU" sz="105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Относительная стоимость сплавов, %</a:t>
              </a:r>
            </a:p>
          </p:txBody>
        </p:sp>
        <p:sp>
          <p:nvSpPr>
            <p:cNvPr id="19526" name="Text Box 1026"/>
            <p:cNvSpPr txBox="1">
              <a:spLocks noChangeArrowheads="1"/>
            </p:cNvSpPr>
            <p:nvPr/>
          </p:nvSpPr>
          <p:spPr bwMode="auto">
            <a:xfrm>
              <a:off x="6851651" y="4606926"/>
              <a:ext cx="2286001" cy="1444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12" tIns="31998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ru-RU" altLang="ru-RU" sz="12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Количество вводимых отходов, %</a:t>
              </a:r>
            </a:p>
          </p:txBody>
        </p:sp>
      </p:grpSp>
      <p:sp>
        <p:nvSpPr>
          <p:cNvPr id="35" name="Заголовок 1"/>
          <p:cNvSpPr txBox="1">
            <a:spLocks/>
          </p:cNvSpPr>
          <p:nvPr/>
        </p:nvSpPr>
        <p:spPr bwMode="auto">
          <a:xfrm>
            <a:off x="1304651" y="-14819"/>
            <a:ext cx="8926192" cy="843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160" tIns="52080" rIns="104160" bIns="5208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buSzPct val="45000"/>
              <a:defRPr/>
            </a:pPr>
            <a:r>
              <a:rPr lang="ru-RU" altLang="ru-RU" sz="2300" b="1" dirty="0">
                <a:solidFill>
                  <a:srgbClr val="002060"/>
                </a:solidFill>
                <a:latin typeface="Impact" pitchFamily="34" charset="0"/>
                <a:ea typeface="+mn-ea"/>
                <a:cs typeface="+mn-cs"/>
              </a:rPr>
              <a:t>Малотоннажное производство шихтовых заготовок из литейных жаропрочных сплавов нового поколения во ФГУП «ВИАМ»</a:t>
            </a:r>
          </a:p>
        </p:txBody>
      </p:sp>
      <p:sp>
        <p:nvSpPr>
          <p:cNvPr id="30" name="TextBox 19"/>
          <p:cNvSpPr txBox="1">
            <a:spLocks noChangeArrowheads="1"/>
          </p:cNvSpPr>
          <p:nvPr/>
        </p:nvSpPr>
        <p:spPr bwMode="auto">
          <a:xfrm>
            <a:off x="865246" y="7021980"/>
            <a:ext cx="9738038" cy="5030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1017" tIns="20501" rIns="41017" bIns="2050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1047795" eaLnBrk="1" hangingPunct="1">
              <a:defRPr/>
            </a:pPr>
            <a:r>
              <a:rPr lang="ru-RU" altLang="ru-RU" sz="15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РЕАЛИЗАЦИЯ:</a:t>
            </a:r>
            <a:r>
              <a:rPr lang="ru-RU" altLang="ru-RU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altLang="ru-RU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altLang="ru-RU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altLang="ru-RU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ru-RU" altLang="ru-RU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году изготовлено </a:t>
            </a:r>
            <a:r>
              <a:rPr lang="en-US" altLang="ru-RU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130</a:t>
            </a:r>
            <a:r>
              <a:rPr lang="ru-RU" altLang="ru-RU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5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тонн </a:t>
            </a:r>
            <a:r>
              <a:rPr lang="ru-RU" altLang="ru-RU" sz="15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сплавов; план </a:t>
            </a:r>
            <a:r>
              <a:rPr lang="ru-RU" altLang="ru-RU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altLang="ru-RU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US" altLang="ru-RU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ru-RU" altLang="ru-RU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год: более </a:t>
            </a:r>
            <a:r>
              <a:rPr lang="en-US" altLang="ru-RU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ru-RU" altLang="ru-RU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тонн </a:t>
            </a:r>
            <a:r>
              <a:rPr lang="ru-RU" altLang="ru-RU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сплавов.</a:t>
            </a:r>
          </a:p>
          <a:p>
            <a:pPr defTabSz="1047795" eaLnBrk="1" hangingPunct="1">
              <a:defRPr/>
            </a:pPr>
            <a:r>
              <a:rPr lang="ru-RU" altLang="ru-RU" sz="15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ПРОИЗВОДСТВЕННАЯ МОЩНОСТЬ:</a:t>
            </a:r>
            <a:r>
              <a:rPr lang="ru-RU" altLang="ru-RU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5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</a:t>
            </a:r>
            <a:r>
              <a:rPr lang="ru-RU" altLang="ru-RU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5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 тонн в год.</a:t>
            </a:r>
            <a:endParaRPr lang="ru-RU" altLang="ru-RU" sz="1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35"/>
          <p:cNvSpPr txBox="1">
            <a:spLocks noChangeArrowheads="1"/>
          </p:cNvSpPr>
          <p:nvPr/>
        </p:nvSpPr>
        <p:spPr bwMode="auto">
          <a:xfrm>
            <a:off x="4256429" y="763729"/>
            <a:ext cx="3073631" cy="403563"/>
          </a:xfrm>
          <a:prstGeom prst="rect">
            <a:avLst/>
          </a:prstGeom>
          <a:noFill/>
          <a:ln w="3175"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36000" tIns="36000" rIns="36000" bIns="36000">
            <a:spAutoFit/>
          </a:bodyPr>
          <a:lstStyle/>
          <a:p>
            <a:pPr algn="ctr" defTabSz="919527">
              <a:defRPr/>
            </a:pPr>
            <a:r>
              <a:rPr lang="ru-RU" sz="105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Влияние </a:t>
            </a:r>
            <a:r>
              <a:rPr lang="en-US" sz="105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ru-RU" sz="105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долговечность </a:t>
            </a:r>
            <a:r>
              <a:rPr lang="el-GR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ru-RU" sz="105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при испытании на длительную прочность </a:t>
            </a:r>
            <a:endParaRPr lang="ru-RU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Picture 4" descr="C:\Users\kramer_vv\Desktop\Безымянный122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524" y="1103861"/>
            <a:ext cx="3830358" cy="1882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C:\Users\kramer_vv\Desktop\23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692" y="1152574"/>
            <a:ext cx="901126" cy="879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Прямоугольник 34"/>
          <p:cNvSpPr>
            <a:spLocks noChangeArrowheads="1"/>
          </p:cNvSpPr>
          <p:nvPr/>
        </p:nvSpPr>
        <p:spPr bwMode="auto">
          <a:xfrm>
            <a:off x="7629959" y="4105410"/>
            <a:ext cx="3117341" cy="5578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104178" tIns="52089" rIns="104178" bIns="52089">
            <a:spAutoFit/>
          </a:bodyPr>
          <a:lstStyle/>
          <a:p>
            <a:pPr algn="ctr">
              <a:lnSpc>
                <a:spcPts val="1711"/>
              </a:lnSpc>
              <a:defRPr/>
            </a:pPr>
            <a:r>
              <a:rPr lang="ru-RU" altLang="ru-RU" sz="1400" b="1" dirty="0">
                <a:solidFill>
                  <a:prstClr val="black"/>
                </a:solidFill>
              </a:rPr>
              <a:t>Экономический эффект использования отходов</a:t>
            </a:r>
          </a:p>
        </p:txBody>
      </p:sp>
      <p:grpSp>
        <p:nvGrpSpPr>
          <p:cNvPr id="48" name="Группа 47"/>
          <p:cNvGrpSpPr/>
          <p:nvPr/>
        </p:nvGrpSpPr>
        <p:grpSpPr>
          <a:xfrm>
            <a:off x="3618508" y="3073879"/>
            <a:ext cx="3789342" cy="1892861"/>
            <a:chOff x="5627229" y="3046067"/>
            <a:chExt cx="3392220" cy="1694490"/>
          </a:xfrm>
        </p:grpSpPr>
        <p:pic>
          <p:nvPicPr>
            <p:cNvPr id="49" name="Picture 3" descr="C:\Users\kramer_vv\Desktop\Безымянный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7229" y="3046067"/>
              <a:ext cx="3392220" cy="1694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6" descr="C:\Users\kramer_vv\Desktop\Безымянный6874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5863" y="3284984"/>
              <a:ext cx="1049208" cy="864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1" name="Прямая со стрелкой 50"/>
            <p:cNvCxnSpPr/>
            <p:nvPr/>
          </p:nvCxnSpPr>
          <p:spPr>
            <a:xfrm>
              <a:off x="7291391" y="3351375"/>
              <a:ext cx="0" cy="550819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 стрелкой 51"/>
            <p:cNvCxnSpPr/>
            <p:nvPr/>
          </p:nvCxnSpPr>
          <p:spPr>
            <a:xfrm>
              <a:off x="8604448" y="3717032"/>
              <a:ext cx="0" cy="478353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TextBox 35"/>
          <p:cNvSpPr txBox="1">
            <a:spLocks noChangeArrowheads="1"/>
          </p:cNvSpPr>
          <p:nvPr/>
        </p:nvSpPr>
        <p:spPr bwMode="auto">
          <a:xfrm>
            <a:off x="3906540" y="2944897"/>
            <a:ext cx="3047354" cy="395869"/>
          </a:xfrm>
          <a:prstGeom prst="rect">
            <a:avLst/>
          </a:prstGeom>
          <a:noFill/>
          <a:ln w="3175"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36000" tIns="36000" rIns="36000" bIns="36000">
            <a:spAutoFit/>
          </a:bodyPr>
          <a:lstStyle/>
          <a:p>
            <a:pPr algn="ctr" defTabSz="919527">
              <a:defRPr/>
            </a:pPr>
            <a:r>
              <a:rPr lang="ru-RU" sz="105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Влияние присадки </a:t>
            </a:r>
            <a:r>
              <a:rPr lang="en-US" sz="105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lang="ru-RU" sz="105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фильтрации на </a:t>
            </a:r>
            <a:r>
              <a:rPr lang="ru-RU" sz="105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десульфурацию</a:t>
            </a:r>
            <a:r>
              <a:rPr lang="ru-RU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5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расплава</a:t>
            </a:r>
            <a:endParaRPr lang="ru-RU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7" name="Группа 56"/>
          <p:cNvGrpSpPr/>
          <p:nvPr/>
        </p:nvGrpSpPr>
        <p:grpSpPr>
          <a:xfrm>
            <a:off x="18108" y="4428703"/>
            <a:ext cx="3488280" cy="2124446"/>
            <a:chOff x="6243093" y="1128001"/>
            <a:chExt cx="2376265" cy="1753379"/>
          </a:xfrm>
        </p:grpSpPr>
        <p:pic>
          <p:nvPicPr>
            <p:cNvPr id="58" name="Picture 8" descr="C:\Users\kramer_vv\Desktop\Безымянный122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3093" y="1182008"/>
              <a:ext cx="2376265" cy="1699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9" name="Прямая со стрелкой 58"/>
            <p:cNvCxnSpPr/>
            <p:nvPr/>
          </p:nvCxnSpPr>
          <p:spPr>
            <a:xfrm flipV="1">
              <a:off x="6876256" y="2025025"/>
              <a:ext cx="209286" cy="107834"/>
            </a:xfrm>
            <a:prstGeom prst="straightConnector1">
              <a:avLst/>
            </a:prstGeom>
            <a:ln w="6350"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Прямая со стрелкой 59"/>
            <p:cNvCxnSpPr/>
            <p:nvPr/>
          </p:nvCxnSpPr>
          <p:spPr>
            <a:xfrm flipV="1">
              <a:off x="6651153" y="2420888"/>
              <a:ext cx="144016" cy="165645"/>
            </a:xfrm>
            <a:prstGeom prst="straightConnector1">
              <a:avLst/>
            </a:prstGeom>
            <a:ln w="6350"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Прямоугольник 60"/>
            <p:cNvSpPr/>
            <p:nvPr/>
          </p:nvSpPr>
          <p:spPr>
            <a:xfrm>
              <a:off x="7065430" y="1955428"/>
              <a:ext cx="439825" cy="1080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9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Т=1530°С</a:t>
              </a:r>
              <a:endParaRPr lang="ru-RU" sz="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Прямоугольник 61"/>
            <p:cNvSpPr/>
            <p:nvPr/>
          </p:nvSpPr>
          <p:spPr>
            <a:xfrm>
              <a:off x="6730652" y="2348880"/>
              <a:ext cx="439825" cy="1080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9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Т=1650°С</a:t>
              </a:r>
              <a:endParaRPr lang="ru-RU" sz="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Прямоугольник 62"/>
            <p:cNvSpPr/>
            <p:nvPr/>
          </p:nvSpPr>
          <p:spPr>
            <a:xfrm>
              <a:off x="6243093" y="1128001"/>
              <a:ext cx="489146" cy="1080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7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</a:t>
              </a:r>
              <a:r>
                <a:rPr lang="en-US" sz="70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Pb</a:t>
              </a:r>
              <a:r>
                <a:rPr lang="en-US" sz="7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]</a:t>
              </a:r>
              <a:r>
                <a:rPr lang="ru-RU" sz="7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% </a:t>
              </a:r>
              <a:r>
                <a:rPr lang="ru-RU" sz="9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масс</a:t>
              </a:r>
              <a:r>
                <a:rPr lang="ru-RU" sz="7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sz="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4" name="TextBox 35"/>
          <p:cNvSpPr txBox="1">
            <a:spLocks noChangeArrowheads="1"/>
          </p:cNvSpPr>
          <p:nvPr/>
        </p:nvSpPr>
        <p:spPr bwMode="auto">
          <a:xfrm>
            <a:off x="18108" y="3960826"/>
            <a:ext cx="3341049" cy="395869"/>
          </a:xfrm>
          <a:prstGeom prst="rect">
            <a:avLst/>
          </a:prstGeom>
          <a:noFill/>
          <a:ln w="3175"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36000" tIns="36000" rIns="36000" bIns="36000">
            <a:spAutoFit/>
          </a:bodyPr>
          <a:lstStyle/>
          <a:p>
            <a:pPr algn="ctr" defTabSz="919527">
              <a:defRPr/>
            </a:pPr>
            <a:r>
              <a:rPr lang="ru-RU" sz="105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Высокотемпературное рафинирование расплава в вакууме от примесей азота и свинца </a:t>
            </a:r>
            <a:endParaRPr lang="ru-RU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407850" y="1620391"/>
            <a:ext cx="3285549" cy="25235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232" tIns="45617" rIns="91232" bIns="45617">
            <a:spAutoFit/>
          </a:bodyPr>
          <a:lstStyle>
            <a:defPPr>
              <a:defRPr lang="ru-RU"/>
            </a:defPPr>
            <a:lvl1pPr algn="ctr" defTabSz="913432">
              <a:defRPr sz="12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95367" indent="-195367" algn="just">
              <a:buFont typeface="Wingdings" panose="05000000000000000000" pitchFamily="2" charset="2"/>
              <a:buChar char="q"/>
            </a:pPr>
            <a:r>
              <a:rPr lang="ru-RU" sz="1100" dirty="0"/>
              <a:t>Повышение степени рафинирования сплавов от примесей и газов в 2-3 раза в сравнении с серийным металлом (</a:t>
            </a:r>
            <a:r>
              <a:rPr lang="en-US" sz="1100" dirty="0"/>
              <a:t>[O], [N], [S] ≤ 0,001% </a:t>
            </a:r>
            <a:r>
              <a:rPr lang="ru-RU" sz="1100" dirty="0"/>
              <a:t>каждого);</a:t>
            </a:r>
          </a:p>
          <a:p>
            <a:pPr marL="195367" indent="-195367">
              <a:buFont typeface="Wingdings" panose="05000000000000000000" pitchFamily="2" charset="2"/>
              <a:buChar char="q"/>
            </a:pPr>
            <a:endParaRPr lang="ru-RU" sz="500" dirty="0"/>
          </a:p>
          <a:p>
            <a:pPr marL="195367" indent="-195367" algn="just">
              <a:buFont typeface="Wingdings" panose="05000000000000000000" pitchFamily="2" charset="2"/>
              <a:buChar char="q"/>
            </a:pPr>
            <a:r>
              <a:rPr lang="ru-RU" sz="1100" dirty="0"/>
              <a:t>Получение химического состава в узких  интервалах легирования </a:t>
            </a:r>
            <a:r>
              <a:rPr lang="ru-RU" sz="1100" dirty="0" smtClean="0"/>
              <a:t>   (± 0,2-0,3 </a:t>
            </a:r>
            <a:r>
              <a:rPr lang="ru-RU" sz="1100" dirty="0"/>
              <a:t>%);</a:t>
            </a:r>
          </a:p>
          <a:p>
            <a:pPr marL="195367" indent="-195367">
              <a:buFont typeface="Wingdings" panose="05000000000000000000" pitchFamily="2" charset="2"/>
              <a:buChar char="q"/>
            </a:pPr>
            <a:endParaRPr lang="ru-RU" sz="500" dirty="0"/>
          </a:p>
          <a:p>
            <a:pPr marL="195367" indent="-195367" algn="just">
              <a:buFont typeface="Wingdings" panose="05000000000000000000" pitchFamily="2" charset="2"/>
              <a:buChar char="q"/>
            </a:pPr>
            <a:r>
              <a:rPr lang="ru-RU" sz="1100" dirty="0"/>
              <a:t>Повышение жаропрочности и жаростойкости новых сплавов в 2-3 раза;</a:t>
            </a:r>
          </a:p>
          <a:p>
            <a:pPr marL="195367" indent="-195367">
              <a:buFont typeface="Wingdings" panose="05000000000000000000" pitchFamily="2" charset="2"/>
              <a:buChar char="q"/>
            </a:pPr>
            <a:endParaRPr lang="ru-RU" sz="500" dirty="0"/>
          </a:p>
          <a:p>
            <a:pPr marL="195367" indent="-195367" algn="just">
              <a:buFont typeface="Wingdings" panose="05000000000000000000" pitchFamily="2" charset="2"/>
              <a:buChar char="q"/>
            </a:pPr>
            <a:r>
              <a:rPr lang="ru-RU" sz="1100" dirty="0"/>
              <a:t>Снижение стоимости сплавов и обеспечение экономии легирующих металлов за счет использования отходов.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7425314" y="873559"/>
            <a:ext cx="3268086" cy="73845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91232" tIns="45617" rIns="91232" bIns="45617">
            <a:spAutoFit/>
          </a:bodyPr>
          <a:lstStyle/>
          <a:p>
            <a:pPr algn="ctr" defTabSz="1040850"/>
            <a:r>
              <a:rPr lang="ru-RU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Технология обеспечивает качество сплавов на уровне требований мировых стандартов</a:t>
            </a:r>
          </a:p>
        </p:txBody>
      </p:sp>
      <p:pic>
        <p:nvPicPr>
          <p:cNvPr id="42" name="Picture 2" descr="E:\DSC03186.JPG"/>
          <p:cNvPicPr>
            <a:picLocks noChangeAspect="1" noChangeArrowheads="1"/>
          </p:cNvPicPr>
          <p:nvPr/>
        </p:nvPicPr>
        <p:blipFill rotWithShape="1">
          <a:blip r:embed="rId9"/>
          <a:srcRect l="-717" r="122"/>
          <a:stretch/>
        </p:blipFill>
        <p:spPr bwMode="auto">
          <a:xfrm>
            <a:off x="-4868" y="1454694"/>
            <a:ext cx="3623376" cy="23259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  <a:extLst/>
        </p:spPr>
      </p:pic>
      <p:pic>
        <p:nvPicPr>
          <p:cNvPr id="43" name="Picture 65" descr="C:\Documents and Settings\Пользователь\Рабочий стол\технологии 21 век\IMG_0863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0" b="20255"/>
          <a:stretch>
            <a:fillRect/>
          </a:stretch>
        </p:blipFill>
        <p:spPr bwMode="auto">
          <a:xfrm>
            <a:off x="1804232" y="3108397"/>
            <a:ext cx="1617871" cy="77590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19"/>
          <p:cNvSpPr txBox="1">
            <a:spLocks noChangeArrowheads="1"/>
          </p:cNvSpPr>
          <p:nvPr/>
        </p:nvSpPr>
        <p:spPr bwMode="auto">
          <a:xfrm>
            <a:off x="46629" y="972319"/>
            <a:ext cx="3616364" cy="416244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1009" tIns="41009" rIns="41009" bIns="4100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defTabSz="1047610" eaLnBrk="1" hangingPunct="1">
              <a:lnSpc>
                <a:spcPts val="1255"/>
              </a:lnSpc>
              <a:defRPr/>
            </a:pPr>
            <a:r>
              <a:rPr lang="ru-RU" altLang="ru-RU" sz="11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Вакуумная индукционная печь </a:t>
            </a:r>
            <a:r>
              <a:rPr lang="en-US" altLang="ru-RU" sz="11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VIM150</a:t>
            </a:r>
            <a:r>
              <a:rPr lang="ru-RU" altLang="ru-RU" sz="11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1047610" eaLnBrk="1" hangingPunct="1">
              <a:lnSpc>
                <a:spcPts val="1255"/>
              </a:lnSpc>
              <a:defRPr/>
            </a:pPr>
            <a:r>
              <a:rPr lang="ru-RU" altLang="ru-RU" sz="11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(емкость тиглей: </a:t>
            </a:r>
            <a:r>
              <a:rPr lang="en-US" altLang="ru-RU" sz="11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altLang="ru-RU" sz="11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и </a:t>
            </a:r>
            <a:r>
              <a:rPr lang="ru-RU" altLang="ru-RU" sz="1100" b="1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 </a:t>
            </a:r>
            <a:r>
              <a:rPr lang="ru-RU" altLang="ru-RU" sz="11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кг)</a:t>
            </a:r>
            <a:endParaRPr lang="ru-RU" altLang="ru-RU" sz="1100" b="1" dirty="0">
              <a:solidFill>
                <a:prstClr val="black">
                  <a:lumMod val="95000"/>
                  <a:lumOff val="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19"/>
          <p:cNvSpPr txBox="1">
            <a:spLocks noChangeArrowheads="1"/>
          </p:cNvSpPr>
          <p:nvPr/>
        </p:nvSpPr>
        <p:spPr bwMode="auto">
          <a:xfrm>
            <a:off x="3506387" y="4932759"/>
            <a:ext cx="3990933" cy="19833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/>
            <a:tailEnd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17981" tIns="35949" rIns="17981" bIns="35949">
            <a:spAutoFit/>
          </a:bodyPr>
          <a:lstStyle>
            <a:defPPr>
              <a:defRPr lang="ru-RU"/>
            </a:defPPr>
            <a:lvl1pPr marL="195573" indent="-195573">
              <a:buFontTx/>
              <a:buChar char="-"/>
              <a:defRPr sz="1300" b="1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defRPr>
            </a:lvl1pPr>
          </a:lstStyle>
          <a:p>
            <a:pPr marL="0" indent="0" algn="ctr">
              <a:lnSpc>
                <a:spcPts val="1300"/>
              </a:lnSpc>
              <a:spcAft>
                <a:spcPts val="600"/>
              </a:spcAft>
              <a:buFontTx/>
              <a:buNone/>
            </a:pPr>
            <a:r>
              <a:rPr lang="ru-RU" altLang="ru-RU" sz="1400" dirty="0" smtClean="0">
                <a:solidFill>
                  <a:srgbClr val="A52D5B"/>
                </a:solidFill>
              </a:rPr>
              <a:t>Организовано </a:t>
            </a:r>
            <a:r>
              <a:rPr lang="ru-RU" altLang="ru-RU" sz="1400" dirty="0">
                <a:solidFill>
                  <a:srgbClr val="A52D5B"/>
                </a:solidFill>
              </a:rPr>
              <a:t>производство ЛПЗ</a:t>
            </a:r>
            <a:r>
              <a:rPr lang="ru-RU" altLang="ru-RU" sz="1400" dirty="0" smtClean="0">
                <a:solidFill>
                  <a:srgbClr val="A52D5B"/>
                </a:solidFill>
              </a:rPr>
              <a:t>:</a:t>
            </a:r>
            <a:endParaRPr lang="en-US" altLang="ru-RU" sz="1400" dirty="0" smtClean="0">
              <a:solidFill>
                <a:srgbClr val="A52D5B"/>
              </a:solidFill>
            </a:endParaRPr>
          </a:p>
          <a:p>
            <a:pPr marL="0" indent="0" algn="ctr">
              <a:lnSpc>
                <a:spcPts val="1300"/>
              </a:lnSpc>
              <a:buFontTx/>
              <a:buNone/>
            </a:pPr>
            <a:r>
              <a:rPr lang="en-US" altLang="ru-RU" sz="1400" dirty="0" smtClean="0">
                <a:solidFill>
                  <a:srgbClr val="A52D5B"/>
                </a:solidFill>
              </a:rPr>
              <a:t>- </a:t>
            </a:r>
            <a:r>
              <a:rPr lang="ru-RU" altLang="ru-RU" sz="1400" dirty="0" smtClean="0">
                <a:solidFill>
                  <a:srgbClr val="A52D5B"/>
                </a:solidFill>
              </a:rPr>
              <a:t>новых высокожаропрочных никелевых и интерметаллидных сплавов: ВЖМ4, ВЖМ5, ВКНА1В, ВКНА1ВР и др.</a:t>
            </a:r>
            <a:endParaRPr lang="ru-RU" altLang="ru-RU" sz="1400" dirty="0">
              <a:solidFill>
                <a:srgbClr val="A52D5B"/>
              </a:solidFill>
            </a:endParaRPr>
          </a:p>
          <a:p>
            <a:pPr marL="0" indent="0" algn="ctr">
              <a:lnSpc>
                <a:spcPts val="1300"/>
              </a:lnSpc>
              <a:buFontTx/>
              <a:buNone/>
            </a:pPr>
            <a:r>
              <a:rPr lang="ru-RU" sz="1400" dirty="0" smtClean="0">
                <a:solidFill>
                  <a:srgbClr val="A52D5B"/>
                </a:solidFill>
              </a:rPr>
              <a:t>- коррозионностойких </a:t>
            </a:r>
            <a:r>
              <a:rPr lang="ru-RU" sz="1400" dirty="0">
                <a:solidFill>
                  <a:srgbClr val="A52D5B"/>
                </a:solidFill>
              </a:rPr>
              <a:t>жаропрочных </a:t>
            </a:r>
            <a:r>
              <a:rPr lang="ru-RU" sz="1400" dirty="0" smtClean="0">
                <a:solidFill>
                  <a:srgbClr val="A52D5B"/>
                </a:solidFill>
              </a:rPr>
              <a:t>сплавов</a:t>
            </a:r>
            <a:r>
              <a:rPr lang="ru-RU" sz="1400" dirty="0">
                <a:solidFill>
                  <a:srgbClr val="A52D5B"/>
                </a:solidFill>
              </a:rPr>
              <a:t>: </a:t>
            </a:r>
            <a:r>
              <a:rPr lang="en-US" sz="1400" dirty="0">
                <a:solidFill>
                  <a:srgbClr val="A52D5B"/>
                </a:solidFill>
              </a:rPr>
              <a:t>IN713LC, IN738LC, </a:t>
            </a:r>
            <a:r>
              <a:rPr lang="ru-RU" sz="1400" dirty="0" smtClean="0">
                <a:solidFill>
                  <a:srgbClr val="A52D5B"/>
                </a:solidFill>
              </a:rPr>
              <a:t>ВЖЛ718, ВЖЛ738, </a:t>
            </a:r>
            <a:r>
              <a:rPr lang="ru-RU" sz="1400" dirty="0">
                <a:solidFill>
                  <a:srgbClr val="A52D5B"/>
                </a:solidFill>
              </a:rPr>
              <a:t>ВЖЛ792,</a:t>
            </a:r>
            <a:r>
              <a:rPr lang="ru-RU" sz="1400" dirty="0" smtClean="0">
                <a:solidFill>
                  <a:srgbClr val="A52D5B"/>
                </a:solidFill>
              </a:rPr>
              <a:t> </a:t>
            </a:r>
            <a:r>
              <a:rPr lang="ru-RU" sz="1400" dirty="0">
                <a:solidFill>
                  <a:srgbClr val="A52D5B"/>
                </a:solidFill>
              </a:rPr>
              <a:t>ЧС88У</a:t>
            </a:r>
            <a:r>
              <a:rPr lang="ru-RU" sz="1400" dirty="0" smtClean="0">
                <a:solidFill>
                  <a:srgbClr val="A52D5B"/>
                </a:solidFill>
              </a:rPr>
              <a:t>, ЧС104</a:t>
            </a:r>
            <a:r>
              <a:rPr lang="en-US" sz="1400" dirty="0">
                <a:solidFill>
                  <a:srgbClr val="A52D5B"/>
                </a:solidFill>
              </a:rPr>
              <a:t>,</a:t>
            </a:r>
            <a:r>
              <a:rPr lang="ru-RU" sz="1400" dirty="0" smtClean="0">
                <a:solidFill>
                  <a:srgbClr val="A52D5B"/>
                </a:solidFill>
              </a:rPr>
              <a:t> ВХ4Л, ВЖ98Л и др.</a:t>
            </a:r>
          </a:p>
          <a:p>
            <a:pPr marL="0" indent="0" algn="ctr">
              <a:lnSpc>
                <a:spcPts val="1300"/>
              </a:lnSpc>
              <a:buFontTx/>
              <a:buNone/>
            </a:pPr>
            <a:r>
              <a:rPr lang="ru-RU" altLang="ru-RU" sz="1400" dirty="0" smtClean="0">
                <a:solidFill>
                  <a:srgbClr val="A52D5B"/>
                </a:solidFill>
              </a:rPr>
              <a:t>- серийных жаропрочных сплавов ЖС32, ЖС26, ЖС6У, ЖС6К, ВЖЛ12У и др. с применением до 100% отходов.</a:t>
            </a:r>
            <a:endParaRPr lang="ru-RU" altLang="ru-RU" sz="1400" dirty="0">
              <a:solidFill>
                <a:srgbClr val="A52D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96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336212" y="3066265"/>
            <a:ext cx="1496333" cy="1092182"/>
            <a:chOff x="3413" y="1914"/>
            <a:chExt cx="806" cy="624"/>
          </a:xfrm>
        </p:grpSpPr>
        <p:sp>
          <p:nvSpPr>
            <p:cNvPr id="3" name="Line 3"/>
            <p:cNvSpPr>
              <a:spLocks noChangeShapeType="1"/>
            </p:cNvSpPr>
            <p:nvPr/>
          </p:nvSpPr>
          <p:spPr bwMode="auto">
            <a:xfrm>
              <a:off x="3427" y="1914"/>
              <a:ext cx="0" cy="617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" name="Line 4"/>
            <p:cNvSpPr>
              <a:spLocks noChangeShapeType="1"/>
            </p:cNvSpPr>
            <p:nvPr/>
          </p:nvSpPr>
          <p:spPr bwMode="auto">
            <a:xfrm>
              <a:off x="3413" y="2538"/>
              <a:ext cx="806" cy="0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" name="Line 5"/>
            <p:cNvSpPr>
              <a:spLocks noChangeShapeType="1"/>
            </p:cNvSpPr>
            <p:nvPr/>
          </p:nvSpPr>
          <p:spPr bwMode="auto">
            <a:xfrm>
              <a:off x="4203" y="1917"/>
              <a:ext cx="0" cy="617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3444" y="1946"/>
              <a:ext cx="742" cy="576"/>
            </a:xfrm>
            <a:prstGeom prst="rect">
              <a:avLst/>
            </a:prstGeom>
            <a:solidFill>
              <a:srgbClr val="66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altLang="ru-RU">
                <a:solidFill>
                  <a:prstClr val="black"/>
                </a:solidFill>
              </a:endParaRPr>
            </a:p>
          </p:txBody>
        </p:sp>
        <p:sp>
          <p:nvSpPr>
            <p:cNvPr id="7" name="Line 7"/>
            <p:cNvSpPr>
              <a:spLocks noChangeShapeType="1"/>
            </p:cNvSpPr>
            <p:nvPr/>
          </p:nvSpPr>
          <p:spPr bwMode="auto">
            <a:xfrm>
              <a:off x="3444" y="1948"/>
              <a:ext cx="73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>
              <a:off x="3540" y="1965"/>
              <a:ext cx="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>
              <a:off x="3848" y="1965"/>
              <a:ext cx="12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>
              <a:off x="3654" y="1965"/>
              <a:ext cx="12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>
              <a:off x="4042" y="1965"/>
              <a:ext cx="4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>
              <a:off x="3462" y="1994"/>
              <a:ext cx="1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>
              <a:off x="3705" y="1994"/>
              <a:ext cx="1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>
              <a:off x="3456" y="2044"/>
              <a:ext cx="10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3613" y="2044"/>
              <a:ext cx="10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>
              <a:off x="3769" y="2044"/>
              <a:ext cx="10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" name="Line 17"/>
            <p:cNvSpPr>
              <a:spLocks noChangeShapeType="1"/>
            </p:cNvSpPr>
            <p:nvPr/>
          </p:nvSpPr>
          <p:spPr bwMode="auto">
            <a:xfrm>
              <a:off x="3926" y="2044"/>
              <a:ext cx="10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" name="Line 18"/>
            <p:cNvSpPr>
              <a:spLocks noChangeShapeType="1"/>
            </p:cNvSpPr>
            <p:nvPr/>
          </p:nvSpPr>
          <p:spPr bwMode="auto">
            <a:xfrm>
              <a:off x="4082" y="2044"/>
              <a:ext cx="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" name="Line 19"/>
            <p:cNvSpPr>
              <a:spLocks noChangeShapeType="1"/>
            </p:cNvSpPr>
            <p:nvPr/>
          </p:nvSpPr>
          <p:spPr bwMode="auto">
            <a:xfrm>
              <a:off x="3466" y="2145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" name="Line 20"/>
            <p:cNvSpPr>
              <a:spLocks noChangeShapeType="1"/>
            </p:cNvSpPr>
            <p:nvPr/>
          </p:nvSpPr>
          <p:spPr bwMode="auto">
            <a:xfrm>
              <a:off x="3804" y="2142"/>
              <a:ext cx="26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1" name="Line 21"/>
            <p:cNvSpPr>
              <a:spLocks noChangeShapeType="1"/>
            </p:cNvSpPr>
            <p:nvPr/>
          </p:nvSpPr>
          <p:spPr bwMode="auto">
            <a:xfrm>
              <a:off x="3739" y="2238"/>
              <a:ext cx="42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" name="Line 22"/>
            <p:cNvSpPr>
              <a:spLocks noChangeShapeType="1"/>
            </p:cNvSpPr>
            <p:nvPr/>
          </p:nvSpPr>
          <p:spPr bwMode="auto">
            <a:xfrm>
              <a:off x="3590" y="2334"/>
              <a:ext cx="50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</p:grpSp>
      <p:sp>
        <p:nvSpPr>
          <p:cNvPr id="23" name="Freeform 23"/>
          <p:cNvSpPr>
            <a:spLocks/>
          </p:cNvSpPr>
          <p:nvPr/>
        </p:nvSpPr>
        <p:spPr bwMode="auto">
          <a:xfrm>
            <a:off x="3454934" y="2114682"/>
            <a:ext cx="660912" cy="890899"/>
          </a:xfrm>
          <a:custGeom>
            <a:avLst/>
            <a:gdLst>
              <a:gd name="T0" fmla="*/ 0 w 300"/>
              <a:gd name="T1" fmla="*/ 0 h 430"/>
              <a:gd name="T2" fmla="*/ 2147483647 w 300"/>
              <a:gd name="T3" fmla="*/ 0 h 430"/>
              <a:gd name="T4" fmla="*/ 2147483647 w 300"/>
              <a:gd name="T5" fmla="*/ 2147483647 h 430"/>
              <a:gd name="T6" fmla="*/ 2147483647 w 300"/>
              <a:gd name="T7" fmla="*/ 2147483647 h 430"/>
              <a:gd name="T8" fmla="*/ 2147483647 w 300"/>
              <a:gd name="T9" fmla="*/ 2147483647 h 430"/>
              <a:gd name="T10" fmla="*/ 2147483647 w 300"/>
              <a:gd name="T11" fmla="*/ 2147483647 h 430"/>
              <a:gd name="T12" fmla="*/ 2147483647 w 300"/>
              <a:gd name="T13" fmla="*/ 2147483647 h 430"/>
              <a:gd name="T14" fmla="*/ 2147483647 w 300"/>
              <a:gd name="T15" fmla="*/ 2147483647 h 430"/>
              <a:gd name="T16" fmla="*/ 2147483647 w 300"/>
              <a:gd name="T17" fmla="*/ 2147483647 h 430"/>
              <a:gd name="T18" fmla="*/ 2147483647 w 300"/>
              <a:gd name="T19" fmla="*/ 2147483647 h 430"/>
              <a:gd name="T20" fmla="*/ 2147483647 w 300"/>
              <a:gd name="T21" fmla="*/ 2147483647 h 430"/>
              <a:gd name="T22" fmla="*/ 2147483647 w 300"/>
              <a:gd name="T23" fmla="*/ 2147483647 h 430"/>
              <a:gd name="T24" fmla="*/ 0 w 300"/>
              <a:gd name="T25" fmla="*/ 0 h 43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00"/>
              <a:gd name="T40" fmla="*/ 0 h 430"/>
              <a:gd name="T41" fmla="*/ 300 w 300"/>
              <a:gd name="T42" fmla="*/ 430 h 43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00" h="430">
                <a:moveTo>
                  <a:pt x="0" y="0"/>
                </a:moveTo>
                <a:lnTo>
                  <a:pt x="300" y="0"/>
                </a:lnTo>
                <a:lnTo>
                  <a:pt x="254" y="104"/>
                </a:lnTo>
                <a:lnTo>
                  <a:pt x="288" y="106"/>
                </a:lnTo>
                <a:lnTo>
                  <a:pt x="288" y="132"/>
                </a:lnTo>
                <a:lnTo>
                  <a:pt x="268" y="130"/>
                </a:lnTo>
                <a:lnTo>
                  <a:pt x="224" y="430"/>
                </a:lnTo>
                <a:lnTo>
                  <a:pt x="80" y="430"/>
                </a:lnTo>
                <a:lnTo>
                  <a:pt x="40" y="130"/>
                </a:lnTo>
                <a:lnTo>
                  <a:pt x="8" y="132"/>
                </a:lnTo>
                <a:lnTo>
                  <a:pt x="4" y="104"/>
                </a:lnTo>
                <a:lnTo>
                  <a:pt x="46" y="104"/>
                </a:lnTo>
                <a:lnTo>
                  <a:pt x="0" y="0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lIns="104306" tIns="52153" rIns="104306" bIns="52153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4" name="Freeform 24" descr="Уголки"/>
          <p:cNvSpPr>
            <a:spLocks/>
          </p:cNvSpPr>
          <p:nvPr/>
        </p:nvSpPr>
        <p:spPr bwMode="auto">
          <a:xfrm>
            <a:off x="3300845" y="2048171"/>
            <a:ext cx="969089" cy="1053676"/>
          </a:xfrm>
          <a:custGeom>
            <a:avLst/>
            <a:gdLst>
              <a:gd name="T0" fmla="*/ 2147483647 w 671"/>
              <a:gd name="T1" fmla="*/ 2147483647 h 882"/>
              <a:gd name="T2" fmla="*/ 0 w 671"/>
              <a:gd name="T3" fmla="*/ 2147483647 h 882"/>
              <a:gd name="T4" fmla="*/ 2147483647 w 671"/>
              <a:gd name="T5" fmla="*/ 2147483647 h 882"/>
              <a:gd name="T6" fmla="*/ 2147483647 w 671"/>
              <a:gd name="T7" fmla="*/ 2147483647 h 882"/>
              <a:gd name="T8" fmla="*/ 2147483647 w 671"/>
              <a:gd name="T9" fmla="*/ 2147483647 h 882"/>
              <a:gd name="T10" fmla="*/ 2147483647 w 671"/>
              <a:gd name="T11" fmla="*/ 2147483647 h 882"/>
              <a:gd name="T12" fmla="*/ 2147483647 w 671"/>
              <a:gd name="T13" fmla="*/ 2147483647 h 882"/>
              <a:gd name="T14" fmla="*/ 2147483647 w 671"/>
              <a:gd name="T15" fmla="*/ 2147483647 h 882"/>
              <a:gd name="T16" fmla="*/ 2147483647 w 671"/>
              <a:gd name="T17" fmla="*/ 2147483647 h 882"/>
              <a:gd name="T18" fmla="*/ 2147483647 w 671"/>
              <a:gd name="T19" fmla="*/ 2147483647 h 882"/>
              <a:gd name="T20" fmla="*/ 2147483647 w 671"/>
              <a:gd name="T21" fmla="*/ 2147483647 h 882"/>
              <a:gd name="T22" fmla="*/ 2147483647 w 671"/>
              <a:gd name="T23" fmla="*/ 2147483647 h 882"/>
              <a:gd name="T24" fmla="*/ 2147483647 w 671"/>
              <a:gd name="T25" fmla="*/ 2147483647 h 882"/>
              <a:gd name="T26" fmla="*/ 2147483647 w 671"/>
              <a:gd name="T27" fmla="*/ 0 h 882"/>
              <a:gd name="T28" fmla="*/ 2147483647 w 671"/>
              <a:gd name="T29" fmla="*/ 2147483647 h 882"/>
              <a:gd name="T30" fmla="*/ 2147483647 w 671"/>
              <a:gd name="T31" fmla="*/ 2147483647 h 882"/>
              <a:gd name="T32" fmla="*/ 2147483647 w 671"/>
              <a:gd name="T33" fmla="*/ 2147483647 h 882"/>
              <a:gd name="T34" fmla="*/ 2147483647 w 671"/>
              <a:gd name="T35" fmla="*/ 2147483647 h 882"/>
              <a:gd name="T36" fmla="*/ 2147483647 w 671"/>
              <a:gd name="T37" fmla="*/ 2147483647 h 882"/>
              <a:gd name="T38" fmla="*/ 2147483647 w 671"/>
              <a:gd name="T39" fmla="*/ 2147483647 h 882"/>
              <a:gd name="T40" fmla="*/ 2147483647 w 671"/>
              <a:gd name="T41" fmla="*/ 2147483647 h 882"/>
              <a:gd name="T42" fmla="*/ 2147483647 w 671"/>
              <a:gd name="T43" fmla="*/ 2147483647 h 882"/>
              <a:gd name="T44" fmla="*/ 2147483647 w 671"/>
              <a:gd name="T45" fmla="*/ 2147483647 h 882"/>
              <a:gd name="T46" fmla="*/ 2147483647 w 671"/>
              <a:gd name="T47" fmla="*/ 2147483647 h 882"/>
              <a:gd name="T48" fmla="*/ 2147483647 w 671"/>
              <a:gd name="T49" fmla="*/ 2147483647 h 88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671"/>
              <a:gd name="T76" fmla="*/ 0 h 882"/>
              <a:gd name="T77" fmla="*/ 671 w 671"/>
              <a:gd name="T78" fmla="*/ 882 h 88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671" h="882">
                <a:moveTo>
                  <a:pt x="86" y="10"/>
                </a:moveTo>
                <a:lnTo>
                  <a:pt x="0" y="10"/>
                </a:lnTo>
                <a:lnTo>
                  <a:pt x="83" y="217"/>
                </a:lnTo>
                <a:lnTo>
                  <a:pt x="49" y="217"/>
                </a:lnTo>
                <a:lnTo>
                  <a:pt x="47" y="304"/>
                </a:lnTo>
                <a:lnTo>
                  <a:pt x="72" y="304"/>
                </a:lnTo>
                <a:lnTo>
                  <a:pt x="142" y="880"/>
                </a:lnTo>
                <a:lnTo>
                  <a:pt x="528" y="882"/>
                </a:lnTo>
                <a:lnTo>
                  <a:pt x="600" y="304"/>
                </a:lnTo>
                <a:lnTo>
                  <a:pt x="621" y="304"/>
                </a:lnTo>
                <a:lnTo>
                  <a:pt x="621" y="217"/>
                </a:lnTo>
                <a:lnTo>
                  <a:pt x="590" y="214"/>
                </a:lnTo>
                <a:lnTo>
                  <a:pt x="671" y="7"/>
                </a:lnTo>
                <a:lnTo>
                  <a:pt x="585" y="0"/>
                </a:lnTo>
                <a:lnTo>
                  <a:pt x="498" y="238"/>
                </a:lnTo>
                <a:lnTo>
                  <a:pt x="548" y="238"/>
                </a:lnTo>
                <a:lnTo>
                  <a:pt x="548" y="286"/>
                </a:lnTo>
                <a:lnTo>
                  <a:pt x="512" y="286"/>
                </a:lnTo>
                <a:lnTo>
                  <a:pt x="447" y="806"/>
                </a:lnTo>
                <a:lnTo>
                  <a:pt x="227" y="806"/>
                </a:lnTo>
                <a:lnTo>
                  <a:pt x="164" y="289"/>
                </a:lnTo>
                <a:lnTo>
                  <a:pt x="117" y="286"/>
                </a:lnTo>
                <a:lnTo>
                  <a:pt x="114" y="235"/>
                </a:lnTo>
                <a:lnTo>
                  <a:pt x="173" y="235"/>
                </a:lnTo>
                <a:lnTo>
                  <a:pt x="86" y="10"/>
                </a:lnTo>
                <a:close/>
              </a:path>
            </a:pathLst>
          </a:custGeom>
          <a:pattFill prst="divot">
            <a:fgClr>
              <a:schemeClr val="tx2"/>
            </a:fgClr>
            <a:bgClr>
              <a:srgbClr val="FFFFCC"/>
            </a:bgClr>
          </a:pattFill>
          <a:ln w="9525">
            <a:solidFill>
              <a:srgbClr val="808000"/>
            </a:solidFill>
            <a:prstDash val="solid"/>
            <a:round/>
            <a:headEnd/>
            <a:tailEnd/>
          </a:ln>
        </p:spPr>
        <p:txBody>
          <a:bodyPr lIns="104306" tIns="52153" rIns="104306" bIns="52153"/>
          <a:lstStyle/>
          <a:p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25" name="Group 25"/>
          <p:cNvGrpSpPr>
            <a:grpSpLocks/>
          </p:cNvGrpSpPr>
          <p:nvPr/>
        </p:nvGrpSpPr>
        <p:grpSpPr bwMode="auto">
          <a:xfrm>
            <a:off x="2981528" y="1705113"/>
            <a:ext cx="323030" cy="1205952"/>
            <a:chOff x="373" y="494"/>
            <a:chExt cx="110" cy="431"/>
          </a:xfrm>
        </p:grpSpPr>
        <p:sp>
          <p:nvSpPr>
            <p:cNvPr id="26" name="Rectangle 26"/>
            <p:cNvSpPr>
              <a:spLocks noChangeArrowheads="1"/>
            </p:cNvSpPr>
            <p:nvPr/>
          </p:nvSpPr>
          <p:spPr bwMode="auto">
            <a:xfrm>
              <a:off x="374" y="494"/>
              <a:ext cx="60" cy="40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altLang="ru-RU">
                <a:solidFill>
                  <a:prstClr val="black"/>
                </a:solidFill>
              </a:endParaRPr>
            </a:p>
          </p:txBody>
        </p:sp>
        <p:sp>
          <p:nvSpPr>
            <p:cNvPr id="27" name="Rectangle 27"/>
            <p:cNvSpPr>
              <a:spLocks noChangeArrowheads="1"/>
            </p:cNvSpPr>
            <p:nvPr/>
          </p:nvSpPr>
          <p:spPr bwMode="auto">
            <a:xfrm>
              <a:off x="373" y="907"/>
              <a:ext cx="110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alt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28" name="Group 28"/>
          <p:cNvGrpSpPr>
            <a:grpSpLocks/>
          </p:cNvGrpSpPr>
          <p:nvPr/>
        </p:nvGrpSpPr>
        <p:grpSpPr bwMode="auto">
          <a:xfrm>
            <a:off x="4269934" y="1705113"/>
            <a:ext cx="326743" cy="1205952"/>
            <a:chOff x="811" y="494"/>
            <a:chExt cx="111" cy="431"/>
          </a:xfrm>
        </p:grpSpPr>
        <p:sp>
          <p:nvSpPr>
            <p:cNvPr id="29" name="Rectangle 29"/>
            <p:cNvSpPr>
              <a:spLocks noChangeArrowheads="1"/>
            </p:cNvSpPr>
            <p:nvPr/>
          </p:nvSpPr>
          <p:spPr bwMode="auto">
            <a:xfrm>
              <a:off x="860" y="494"/>
              <a:ext cx="60" cy="40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altLang="ru-RU">
                <a:solidFill>
                  <a:prstClr val="black"/>
                </a:solidFill>
              </a:endParaRPr>
            </a:p>
          </p:txBody>
        </p:sp>
        <p:sp>
          <p:nvSpPr>
            <p:cNvPr id="30" name="Rectangle 30"/>
            <p:cNvSpPr>
              <a:spLocks noChangeArrowheads="1"/>
            </p:cNvSpPr>
            <p:nvPr/>
          </p:nvSpPr>
          <p:spPr bwMode="auto">
            <a:xfrm>
              <a:off x="811" y="907"/>
              <a:ext cx="111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altLang="ru-RU">
                <a:solidFill>
                  <a:prstClr val="black"/>
                </a:solidFill>
              </a:endParaRPr>
            </a:p>
          </p:txBody>
        </p:sp>
      </p:grpSp>
      <p:sp>
        <p:nvSpPr>
          <p:cNvPr id="31" name="Rectangle 31"/>
          <p:cNvSpPr>
            <a:spLocks noChangeArrowheads="1"/>
          </p:cNvSpPr>
          <p:nvPr/>
        </p:nvSpPr>
        <p:spPr bwMode="auto">
          <a:xfrm>
            <a:off x="2981528" y="1594846"/>
            <a:ext cx="634921" cy="98016"/>
          </a:xfrm>
          <a:prstGeom prst="rect">
            <a:avLst/>
          </a:prstGeom>
          <a:solidFill>
            <a:srgbClr val="CC9900"/>
          </a:solidFill>
          <a:ln w="9525">
            <a:solidFill>
              <a:srgbClr val="CC9900"/>
            </a:solidFill>
            <a:miter lim="800000"/>
            <a:headEnd/>
            <a:tailEnd/>
          </a:ln>
        </p:spPr>
        <p:txBody>
          <a:bodyPr wrap="none" lIns="104306" tIns="52153" rIns="104306" bIns="52153" anchor="ctr"/>
          <a:lstStyle/>
          <a:p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32" name="Rectangle 32"/>
          <p:cNvSpPr>
            <a:spLocks noChangeArrowheads="1"/>
          </p:cNvSpPr>
          <p:nvPr/>
        </p:nvSpPr>
        <p:spPr bwMode="auto">
          <a:xfrm>
            <a:off x="3963614" y="1594846"/>
            <a:ext cx="633064" cy="98016"/>
          </a:xfrm>
          <a:prstGeom prst="rect">
            <a:avLst/>
          </a:prstGeom>
          <a:solidFill>
            <a:srgbClr val="CC9900"/>
          </a:solidFill>
          <a:ln w="9525">
            <a:solidFill>
              <a:srgbClr val="CC9900"/>
            </a:solidFill>
            <a:miter lim="800000"/>
            <a:headEnd/>
            <a:tailEnd/>
          </a:ln>
        </p:spPr>
        <p:txBody>
          <a:bodyPr wrap="none" lIns="104306" tIns="52153" rIns="104306" bIns="52153" anchor="ctr"/>
          <a:lstStyle/>
          <a:p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33" name="Line 33"/>
          <p:cNvSpPr>
            <a:spLocks noChangeShapeType="1"/>
          </p:cNvSpPr>
          <p:nvPr/>
        </p:nvSpPr>
        <p:spPr bwMode="auto">
          <a:xfrm>
            <a:off x="2981528" y="1692862"/>
            <a:ext cx="640491" cy="7001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04306" tIns="52153" rIns="104306" bIns="52153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4" name="Line 34"/>
          <p:cNvSpPr>
            <a:spLocks noChangeShapeType="1"/>
          </p:cNvSpPr>
          <p:nvPr/>
        </p:nvSpPr>
        <p:spPr bwMode="auto">
          <a:xfrm>
            <a:off x="3958043" y="1687611"/>
            <a:ext cx="640491" cy="5251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04306" tIns="52153" rIns="104306" bIns="52153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5" name="Line 35"/>
          <p:cNvSpPr>
            <a:spLocks noChangeShapeType="1"/>
          </p:cNvSpPr>
          <p:nvPr/>
        </p:nvSpPr>
        <p:spPr bwMode="auto">
          <a:xfrm>
            <a:off x="4605960" y="1594846"/>
            <a:ext cx="0" cy="1310968"/>
          </a:xfrm>
          <a:prstGeom prst="line">
            <a:avLst/>
          </a:prstGeom>
          <a:noFill/>
          <a:ln w="3810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04306" tIns="52153" rIns="104306" bIns="52153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6" name="Line 36"/>
          <p:cNvSpPr>
            <a:spLocks noChangeShapeType="1"/>
          </p:cNvSpPr>
          <p:nvPr/>
        </p:nvSpPr>
        <p:spPr bwMode="auto">
          <a:xfrm>
            <a:off x="2968533" y="1587844"/>
            <a:ext cx="0" cy="1323221"/>
          </a:xfrm>
          <a:prstGeom prst="line">
            <a:avLst/>
          </a:prstGeom>
          <a:noFill/>
          <a:ln w="3810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04306" tIns="52153" rIns="104306" bIns="52153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7" name="Freeform 37"/>
          <p:cNvSpPr>
            <a:spLocks/>
          </p:cNvSpPr>
          <p:nvPr/>
        </p:nvSpPr>
        <p:spPr bwMode="auto">
          <a:xfrm>
            <a:off x="3417804" y="3121101"/>
            <a:ext cx="735171" cy="276546"/>
          </a:xfrm>
          <a:custGeom>
            <a:avLst/>
            <a:gdLst>
              <a:gd name="T0" fmla="*/ 0 w 396"/>
              <a:gd name="T1" fmla="*/ 2147483647 h 158"/>
              <a:gd name="T2" fmla="*/ 0 w 396"/>
              <a:gd name="T3" fmla="*/ 0 h 158"/>
              <a:gd name="T4" fmla="*/ 2147483647 w 396"/>
              <a:gd name="T5" fmla="*/ 0 h 158"/>
              <a:gd name="T6" fmla="*/ 2147483647 w 396"/>
              <a:gd name="T7" fmla="*/ 2147483647 h 158"/>
              <a:gd name="T8" fmla="*/ 2147483647 w 396"/>
              <a:gd name="T9" fmla="*/ 2147483647 h 158"/>
              <a:gd name="T10" fmla="*/ 2147483647 w 396"/>
              <a:gd name="T11" fmla="*/ 2147483647 h 158"/>
              <a:gd name="T12" fmla="*/ 2147483647 w 396"/>
              <a:gd name="T13" fmla="*/ 2147483647 h 158"/>
              <a:gd name="T14" fmla="*/ 2147483647 w 396"/>
              <a:gd name="T15" fmla="*/ 2147483647 h 158"/>
              <a:gd name="T16" fmla="*/ 0 w 396"/>
              <a:gd name="T17" fmla="*/ 2147483647 h 15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96"/>
              <a:gd name="T28" fmla="*/ 0 h 158"/>
              <a:gd name="T29" fmla="*/ 396 w 396"/>
              <a:gd name="T30" fmla="*/ 158 h 15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96" h="158">
                <a:moveTo>
                  <a:pt x="0" y="50"/>
                </a:moveTo>
                <a:lnTo>
                  <a:pt x="0" y="0"/>
                </a:lnTo>
                <a:lnTo>
                  <a:pt x="396" y="0"/>
                </a:lnTo>
                <a:lnTo>
                  <a:pt x="396" y="54"/>
                </a:lnTo>
                <a:lnTo>
                  <a:pt x="248" y="54"/>
                </a:lnTo>
                <a:lnTo>
                  <a:pt x="248" y="158"/>
                </a:lnTo>
                <a:lnTo>
                  <a:pt x="146" y="158"/>
                </a:lnTo>
                <a:lnTo>
                  <a:pt x="146" y="50"/>
                </a:lnTo>
                <a:lnTo>
                  <a:pt x="0" y="50"/>
                </a:lnTo>
                <a:close/>
              </a:path>
            </a:pathLst>
          </a:custGeom>
          <a:solidFill>
            <a:srgbClr val="33CCFF"/>
          </a:solidFill>
          <a:ln w="28575" cmpd="sng">
            <a:solidFill>
              <a:srgbClr val="FF9933"/>
            </a:solidFill>
            <a:round/>
            <a:headEnd/>
            <a:tailEnd/>
          </a:ln>
        </p:spPr>
        <p:txBody>
          <a:bodyPr wrap="none" lIns="104306" tIns="52153" rIns="104306" bIns="52153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8" name="Freeform 38"/>
          <p:cNvSpPr>
            <a:spLocks/>
          </p:cNvSpPr>
          <p:nvPr/>
        </p:nvSpPr>
        <p:spPr bwMode="auto">
          <a:xfrm>
            <a:off x="6713079" y="2259381"/>
            <a:ext cx="660912" cy="890898"/>
          </a:xfrm>
          <a:custGeom>
            <a:avLst/>
            <a:gdLst>
              <a:gd name="T0" fmla="*/ 0 w 300"/>
              <a:gd name="T1" fmla="*/ 0 h 430"/>
              <a:gd name="T2" fmla="*/ 2147483647 w 300"/>
              <a:gd name="T3" fmla="*/ 0 h 430"/>
              <a:gd name="T4" fmla="*/ 2147483647 w 300"/>
              <a:gd name="T5" fmla="*/ 2147483647 h 430"/>
              <a:gd name="T6" fmla="*/ 2147483647 w 300"/>
              <a:gd name="T7" fmla="*/ 2147483647 h 430"/>
              <a:gd name="T8" fmla="*/ 2147483647 w 300"/>
              <a:gd name="T9" fmla="*/ 2147483647 h 430"/>
              <a:gd name="T10" fmla="*/ 2147483647 w 300"/>
              <a:gd name="T11" fmla="*/ 2147483647 h 430"/>
              <a:gd name="T12" fmla="*/ 2147483647 w 300"/>
              <a:gd name="T13" fmla="*/ 2147483647 h 430"/>
              <a:gd name="T14" fmla="*/ 2147483647 w 300"/>
              <a:gd name="T15" fmla="*/ 2147483647 h 430"/>
              <a:gd name="T16" fmla="*/ 2147483647 w 300"/>
              <a:gd name="T17" fmla="*/ 2147483647 h 430"/>
              <a:gd name="T18" fmla="*/ 2147483647 w 300"/>
              <a:gd name="T19" fmla="*/ 2147483647 h 430"/>
              <a:gd name="T20" fmla="*/ 2147483647 w 300"/>
              <a:gd name="T21" fmla="*/ 2147483647 h 430"/>
              <a:gd name="T22" fmla="*/ 2147483647 w 300"/>
              <a:gd name="T23" fmla="*/ 2147483647 h 430"/>
              <a:gd name="T24" fmla="*/ 0 w 300"/>
              <a:gd name="T25" fmla="*/ 0 h 43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00"/>
              <a:gd name="T40" fmla="*/ 0 h 430"/>
              <a:gd name="T41" fmla="*/ 300 w 300"/>
              <a:gd name="T42" fmla="*/ 430 h 43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00" h="430">
                <a:moveTo>
                  <a:pt x="0" y="0"/>
                </a:moveTo>
                <a:lnTo>
                  <a:pt x="300" y="0"/>
                </a:lnTo>
                <a:lnTo>
                  <a:pt x="254" y="104"/>
                </a:lnTo>
                <a:lnTo>
                  <a:pt x="288" y="106"/>
                </a:lnTo>
                <a:lnTo>
                  <a:pt x="288" y="132"/>
                </a:lnTo>
                <a:lnTo>
                  <a:pt x="268" y="130"/>
                </a:lnTo>
                <a:lnTo>
                  <a:pt x="224" y="430"/>
                </a:lnTo>
                <a:lnTo>
                  <a:pt x="80" y="430"/>
                </a:lnTo>
                <a:lnTo>
                  <a:pt x="40" y="130"/>
                </a:lnTo>
                <a:lnTo>
                  <a:pt x="8" y="132"/>
                </a:lnTo>
                <a:lnTo>
                  <a:pt x="4" y="104"/>
                </a:lnTo>
                <a:lnTo>
                  <a:pt x="46" y="104"/>
                </a:lnTo>
                <a:lnTo>
                  <a:pt x="0" y="0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lIns="104306" tIns="52153" rIns="104306" bIns="52153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9" name="Line 39"/>
          <p:cNvSpPr>
            <a:spLocks noChangeShapeType="1"/>
          </p:cNvSpPr>
          <p:nvPr/>
        </p:nvSpPr>
        <p:spPr bwMode="auto">
          <a:xfrm>
            <a:off x="7288592" y="3199287"/>
            <a:ext cx="24505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04306" tIns="52153" rIns="104306" bIns="52153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0" name="Text Box 40"/>
          <p:cNvSpPr txBox="1">
            <a:spLocks noChangeArrowheads="1"/>
          </p:cNvSpPr>
          <p:nvPr/>
        </p:nvSpPr>
        <p:spPr bwMode="auto">
          <a:xfrm>
            <a:off x="742142" y="992644"/>
            <a:ext cx="3760339" cy="382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306" tIns="52153" rIns="104306" bIns="52153">
            <a:spAutoFit/>
          </a:bodyPr>
          <a:lstStyle/>
          <a:p>
            <a:pPr algn="ctr" eaLnBrk="0" hangingPunct="0"/>
            <a:r>
              <a:rPr lang="ru-RU" altLang="ru-RU" sz="1800" b="1" dirty="0" smtClean="0">
                <a:solidFill>
                  <a:prstClr val="black"/>
                </a:solidFill>
                <a:latin typeface="Times New Roman" pitchFamily="18" charset="0"/>
              </a:rPr>
              <a:t>США - Радиационное </a:t>
            </a:r>
            <a:r>
              <a:rPr lang="ru-RU" altLang="ru-RU" sz="1800" b="1" dirty="0">
                <a:solidFill>
                  <a:prstClr val="black"/>
                </a:solidFill>
                <a:latin typeface="Times New Roman" pitchFamily="18" charset="0"/>
              </a:rPr>
              <a:t>охлаждение</a:t>
            </a:r>
          </a:p>
        </p:txBody>
      </p:sp>
      <p:sp>
        <p:nvSpPr>
          <p:cNvPr id="41" name="Text Box 41"/>
          <p:cNvSpPr txBox="1">
            <a:spLocks noChangeArrowheads="1"/>
          </p:cNvSpPr>
          <p:nvPr/>
        </p:nvSpPr>
        <p:spPr bwMode="auto">
          <a:xfrm>
            <a:off x="6195758" y="756295"/>
            <a:ext cx="4063895" cy="65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306" tIns="52153" rIns="104306" bIns="52153">
            <a:spAutoFit/>
          </a:bodyPr>
          <a:lstStyle/>
          <a:p>
            <a:pPr algn="ctr" eaLnBrk="0" hangingPunct="0"/>
            <a:r>
              <a:rPr lang="ru-RU" altLang="ru-RU" sz="1800" b="1" dirty="0" smtClean="0">
                <a:solidFill>
                  <a:prstClr val="black"/>
                </a:solidFill>
                <a:latin typeface="Times New Roman" pitchFamily="18" charset="0"/>
              </a:rPr>
              <a:t>Россия - ФГУП «ВИАМ»</a:t>
            </a:r>
            <a:endParaRPr lang="ru-RU" altLang="ru-RU" sz="18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algn="ctr" eaLnBrk="0" hangingPunct="0"/>
            <a:r>
              <a:rPr lang="ru-RU" altLang="ru-RU" sz="1800" b="1" dirty="0">
                <a:solidFill>
                  <a:prstClr val="black"/>
                </a:solidFill>
                <a:latin typeface="Times New Roman" pitchFamily="18" charset="0"/>
              </a:rPr>
              <a:t>Жидкометаллическое охлаждение</a:t>
            </a:r>
          </a:p>
        </p:txBody>
      </p:sp>
      <p:sp>
        <p:nvSpPr>
          <p:cNvPr id="42" name="Text Box 42"/>
          <p:cNvSpPr txBox="1">
            <a:spLocks noChangeArrowheads="1"/>
          </p:cNvSpPr>
          <p:nvPr/>
        </p:nvSpPr>
        <p:spPr bwMode="auto">
          <a:xfrm>
            <a:off x="1386260" y="-35793"/>
            <a:ext cx="9078386" cy="813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233" tIns="52116" rIns="104233" bIns="52116">
            <a:spAutoFit/>
          </a:bodyPr>
          <a:lstStyle>
            <a:defPPr>
              <a:defRPr lang="ru-RU"/>
            </a:defPPr>
            <a:lvl1pPr algn="ctr" defTabSz="1041246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 sz="2000" b="1">
                <a:solidFill>
                  <a:srgbClr val="002060"/>
                </a:solidFill>
                <a:latin typeface="Times New Roman" pitchFamily="18" charset="0"/>
                <a:ea typeface="Arial CYR" pitchFamily="34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500"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9pPr>
          </a:lstStyle>
          <a:p>
            <a:r>
              <a:rPr lang="ru-RU" altLang="ru-RU" sz="2300" dirty="0" smtClean="0">
                <a:latin typeface="Impact" pitchFamily="34" charset="0"/>
                <a:ea typeface="+mn-ea"/>
                <a:cs typeface="+mn-cs"/>
              </a:rPr>
              <a:t>Изготовление </a:t>
            </a:r>
            <a:r>
              <a:rPr lang="ru-RU" altLang="ru-RU" sz="2300" dirty="0">
                <a:latin typeface="Impact" pitchFamily="34" charset="0"/>
                <a:ea typeface="+mn-ea"/>
                <a:cs typeface="+mn-cs"/>
              </a:rPr>
              <a:t>монокристаллических турбинных лопаток из жаропрочных никелевых сплавов </a:t>
            </a:r>
          </a:p>
        </p:txBody>
      </p:sp>
      <p:sp>
        <p:nvSpPr>
          <p:cNvPr id="43" name="Freeform 43" descr="Уголки"/>
          <p:cNvSpPr>
            <a:spLocks/>
          </p:cNvSpPr>
          <p:nvPr/>
        </p:nvSpPr>
        <p:spPr bwMode="auto">
          <a:xfrm>
            <a:off x="6558991" y="2198120"/>
            <a:ext cx="969089" cy="1053676"/>
          </a:xfrm>
          <a:custGeom>
            <a:avLst/>
            <a:gdLst>
              <a:gd name="T0" fmla="*/ 2147483647 w 671"/>
              <a:gd name="T1" fmla="*/ 2147483647 h 882"/>
              <a:gd name="T2" fmla="*/ 0 w 671"/>
              <a:gd name="T3" fmla="*/ 2147483647 h 882"/>
              <a:gd name="T4" fmla="*/ 2147483647 w 671"/>
              <a:gd name="T5" fmla="*/ 2147483647 h 882"/>
              <a:gd name="T6" fmla="*/ 2147483647 w 671"/>
              <a:gd name="T7" fmla="*/ 2147483647 h 882"/>
              <a:gd name="T8" fmla="*/ 2147483647 w 671"/>
              <a:gd name="T9" fmla="*/ 2147483647 h 882"/>
              <a:gd name="T10" fmla="*/ 2147483647 w 671"/>
              <a:gd name="T11" fmla="*/ 2147483647 h 882"/>
              <a:gd name="T12" fmla="*/ 2147483647 w 671"/>
              <a:gd name="T13" fmla="*/ 2147483647 h 882"/>
              <a:gd name="T14" fmla="*/ 2147483647 w 671"/>
              <a:gd name="T15" fmla="*/ 2147483647 h 882"/>
              <a:gd name="T16" fmla="*/ 2147483647 w 671"/>
              <a:gd name="T17" fmla="*/ 2147483647 h 882"/>
              <a:gd name="T18" fmla="*/ 2147483647 w 671"/>
              <a:gd name="T19" fmla="*/ 2147483647 h 882"/>
              <a:gd name="T20" fmla="*/ 2147483647 w 671"/>
              <a:gd name="T21" fmla="*/ 2147483647 h 882"/>
              <a:gd name="T22" fmla="*/ 2147483647 w 671"/>
              <a:gd name="T23" fmla="*/ 2147483647 h 882"/>
              <a:gd name="T24" fmla="*/ 2147483647 w 671"/>
              <a:gd name="T25" fmla="*/ 2147483647 h 882"/>
              <a:gd name="T26" fmla="*/ 2147483647 w 671"/>
              <a:gd name="T27" fmla="*/ 0 h 882"/>
              <a:gd name="T28" fmla="*/ 2147483647 w 671"/>
              <a:gd name="T29" fmla="*/ 2147483647 h 882"/>
              <a:gd name="T30" fmla="*/ 2147483647 w 671"/>
              <a:gd name="T31" fmla="*/ 2147483647 h 882"/>
              <a:gd name="T32" fmla="*/ 2147483647 w 671"/>
              <a:gd name="T33" fmla="*/ 2147483647 h 882"/>
              <a:gd name="T34" fmla="*/ 2147483647 w 671"/>
              <a:gd name="T35" fmla="*/ 2147483647 h 882"/>
              <a:gd name="T36" fmla="*/ 2147483647 w 671"/>
              <a:gd name="T37" fmla="*/ 2147483647 h 882"/>
              <a:gd name="T38" fmla="*/ 2147483647 w 671"/>
              <a:gd name="T39" fmla="*/ 2147483647 h 882"/>
              <a:gd name="T40" fmla="*/ 2147483647 w 671"/>
              <a:gd name="T41" fmla="*/ 2147483647 h 882"/>
              <a:gd name="T42" fmla="*/ 2147483647 w 671"/>
              <a:gd name="T43" fmla="*/ 2147483647 h 882"/>
              <a:gd name="T44" fmla="*/ 2147483647 w 671"/>
              <a:gd name="T45" fmla="*/ 2147483647 h 882"/>
              <a:gd name="T46" fmla="*/ 2147483647 w 671"/>
              <a:gd name="T47" fmla="*/ 2147483647 h 882"/>
              <a:gd name="T48" fmla="*/ 2147483647 w 671"/>
              <a:gd name="T49" fmla="*/ 2147483647 h 88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671"/>
              <a:gd name="T76" fmla="*/ 0 h 882"/>
              <a:gd name="T77" fmla="*/ 671 w 671"/>
              <a:gd name="T78" fmla="*/ 882 h 88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671" h="882">
                <a:moveTo>
                  <a:pt x="86" y="10"/>
                </a:moveTo>
                <a:lnTo>
                  <a:pt x="0" y="10"/>
                </a:lnTo>
                <a:lnTo>
                  <a:pt x="83" y="217"/>
                </a:lnTo>
                <a:lnTo>
                  <a:pt x="49" y="217"/>
                </a:lnTo>
                <a:lnTo>
                  <a:pt x="47" y="304"/>
                </a:lnTo>
                <a:lnTo>
                  <a:pt x="72" y="304"/>
                </a:lnTo>
                <a:lnTo>
                  <a:pt x="142" y="880"/>
                </a:lnTo>
                <a:lnTo>
                  <a:pt x="528" y="882"/>
                </a:lnTo>
                <a:lnTo>
                  <a:pt x="600" y="304"/>
                </a:lnTo>
                <a:lnTo>
                  <a:pt x="621" y="304"/>
                </a:lnTo>
                <a:lnTo>
                  <a:pt x="621" y="217"/>
                </a:lnTo>
                <a:lnTo>
                  <a:pt x="590" y="214"/>
                </a:lnTo>
                <a:lnTo>
                  <a:pt x="671" y="7"/>
                </a:lnTo>
                <a:lnTo>
                  <a:pt x="585" y="0"/>
                </a:lnTo>
                <a:lnTo>
                  <a:pt x="498" y="238"/>
                </a:lnTo>
                <a:lnTo>
                  <a:pt x="548" y="238"/>
                </a:lnTo>
                <a:lnTo>
                  <a:pt x="548" y="286"/>
                </a:lnTo>
                <a:lnTo>
                  <a:pt x="512" y="286"/>
                </a:lnTo>
                <a:lnTo>
                  <a:pt x="447" y="806"/>
                </a:lnTo>
                <a:lnTo>
                  <a:pt x="227" y="806"/>
                </a:lnTo>
                <a:lnTo>
                  <a:pt x="164" y="289"/>
                </a:lnTo>
                <a:lnTo>
                  <a:pt x="117" y="286"/>
                </a:lnTo>
                <a:lnTo>
                  <a:pt x="114" y="235"/>
                </a:lnTo>
                <a:lnTo>
                  <a:pt x="173" y="235"/>
                </a:lnTo>
                <a:lnTo>
                  <a:pt x="86" y="10"/>
                </a:lnTo>
                <a:close/>
              </a:path>
            </a:pathLst>
          </a:custGeom>
          <a:pattFill prst="divot">
            <a:fgClr>
              <a:schemeClr val="tx2"/>
            </a:fgClr>
            <a:bgClr>
              <a:srgbClr val="FFFFCC"/>
            </a:bgClr>
          </a:pattFill>
          <a:ln w="9525">
            <a:solidFill>
              <a:srgbClr val="808000"/>
            </a:solidFill>
            <a:prstDash val="solid"/>
            <a:round/>
            <a:headEnd/>
            <a:tailEnd/>
          </a:ln>
        </p:spPr>
        <p:txBody>
          <a:bodyPr lIns="104306" tIns="52153" rIns="104306" bIns="52153"/>
          <a:lstStyle/>
          <a:p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44" name="Group 44"/>
          <p:cNvGrpSpPr>
            <a:grpSpLocks/>
          </p:cNvGrpSpPr>
          <p:nvPr/>
        </p:nvGrpSpPr>
        <p:grpSpPr bwMode="auto">
          <a:xfrm>
            <a:off x="3493920" y="3383560"/>
            <a:ext cx="3844798" cy="213536"/>
            <a:chOff x="1882" y="2013"/>
            <a:chExt cx="2071" cy="122"/>
          </a:xfrm>
        </p:grpSpPr>
        <p:grpSp>
          <p:nvGrpSpPr>
            <p:cNvPr id="45" name="Group 45"/>
            <p:cNvGrpSpPr>
              <a:grpSpLocks/>
            </p:cNvGrpSpPr>
            <p:nvPr/>
          </p:nvGrpSpPr>
          <p:grpSpPr bwMode="auto">
            <a:xfrm>
              <a:off x="1882" y="2015"/>
              <a:ext cx="316" cy="65"/>
              <a:chOff x="1882" y="2015"/>
              <a:chExt cx="316" cy="65"/>
            </a:xfrm>
          </p:grpSpPr>
          <p:sp>
            <p:nvSpPr>
              <p:cNvPr id="50" name="AutoShape 46"/>
              <p:cNvSpPr>
                <a:spLocks noChangeArrowheads="1"/>
              </p:cNvSpPr>
              <p:nvPr/>
            </p:nvSpPr>
            <p:spPr bwMode="auto">
              <a:xfrm>
                <a:off x="1997" y="2015"/>
                <a:ext cx="86" cy="64"/>
              </a:xfrm>
              <a:prstGeom prst="downArrow">
                <a:avLst>
                  <a:gd name="adj1" fmla="val 50000"/>
                  <a:gd name="adj2" fmla="val 25000"/>
                </a:avLst>
              </a:prstGeom>
              <a:gradFill rotWithShape="0">
                <a:gsLst>
                  <a:gs pos="0">
                    <a:srgbClr val="FF0000"/>
                  </a:gs>
                  <a:gs pos="100000">
                    <a:srgbClr val="CCFF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alt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AutoShape 47"/>
              <p:cNvSpPr>
                <a:spLocks noChangeArrowheads="1"/>
              </p:cNvSpPr>
              <p:nvPr/>
            </p:nvSpPr>
            <p:spPr bwMode="auto">
              <a:xfrm>
                <a:off x="2112" y="2016"/>
                <a:ext cx="86" cy="64"/>
              </a:xfrm>
              <a:prstGeom prst="downArrow">
                <a:avLst>
                  <a:gd name="adj1" fmla="val 50000"/>
                  <a:gd name="adj2" fmla="val 25000"/>
                </a:avLst>
              </a:prstGeom>
              <a:gradFill rotWithShape="0">
                <a:gsLst>
                  <a:gs pos="0">
                    <a:srgbClr val="FF0000"/>
                  </a:gs>
                  <a:gs pos="100000">
                    <a:srgbClr val="CCFF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alt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AutoShape 48"/>
              <p:cNvSpPr>
                <a:spLocks noChangeArrowheads="1"/>
              </p:cNvSpPr>
              <p:nvPr/>
            </p:nvSpPr>
            <p:spPr bwMode="auto">
              <a:xfrm>
                <a:off x="1882" y="2016"/>
                <a:ext cx="86" cy="64"/>
              </a:xfrm>
              <a:prstGeom prst="downArrow">
                <a:avLst>
                  <a:gd name="adj1" fmla="val 50000"/>
                  <a:gd name="adj2" fmla="val 25000"/>
                </a:avLst>
              </a:prstGeom>
              <a:gradFill rotWithShape="0">
                <a:gsLst>
                  <a:gs pos="0">
                    <a:srgbClr val="FF0000"/>
                  </a:gs>
                  <a:gs pos="100000">
                    <a:srgbClr val="CCFF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altLang="ru-RU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6" name="Group 49"/>
            <p:cNvGrpSpPr>
              <a:grpSpLocks/>
            </p:cNvGrpSpPr>
            <p:nvPr/>
          </p:nvGrpSpPr>
          <p:grpSpPr bwMode="auto">
            <a:xfrm>
              <a:off x="3637" y="2013"/>
              <a:ext cx="316" cy="122"/>
              <a:chOff x="3637" y="1941"/>
              <a:chExt cx="316" cy="64"/>
            </a:xfrm>
          </p:grpSpPr>
          <p:sp>
            <p:nvSpPr>
              <p:cNvPr id="47" name="AutoShape 50"/>
              <p:cNvSpPr>
                <a:spLocks noChangeArrowheads="1"/>
              </p:cNvSpPr>
              <p:nvPr/>
            </p:nvSpPr>
            <p:spPr bwMode="auto">
              <a:xfrm>
                <a:off x="3637" y="1941"/>
                <a:ext cx="86" cy="64"/>
              </a:xfrm>
              <a:prstGeom prst="downArrow">
                <a:avLst>
                  <a:gd name="adj1" fmla="val 50000"/>
                  <a:gd name="adj2" fmla="val 25000"/>
                </a:avLst>
              </a:prstGeom>
              <a:gradFill rotWithShape="0">
                <a:gsLst>
                  <a:gs pos="0">
                    <a:srgbClr val="FF0000"/>
                  </a:gs>
                  <a:gs pos="100000">
                    <a:srgbClr val="CCFF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alt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AutoShape 51"/>
              <p:cNvSpPr>
                <a:spLocks noChangeArrowheads="1"/>
              </p:cNvSpPr>
              <p:nvPr/>
            </p:nvSpPr>
            <p:spPr bwMode="auto">
              <a:xfrm>
                <a:off x="3752" y="1941"/>
                <a:ext cx="86" cy="64"/>
              </a:xfrm>
              <a:prstGeom prst="downArrow">
                <a:avLst>
                  <a:gd name="adj1" fmla="val 50000"/>
                  <a:gd name="adj2" fmla="val 25000"/>
                </a:avLst>
              </a:prstGeom>
              <a:gradFill rotWithShape="0">
                <a:gsLst>
                  <a:gs pos="0">
                    <a:srgbClr val="FF0000"/>
                  </a:gs>
                  <a:gs pos="100000">
                    <a:srgbClr val="CCFF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alt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AutoShape 52"/>
              <p:cNvSpPr>
                <a:spLocks noChangeArrowheads="1"/>
              </p:cNvSpPr>
              <p:nvPr/>
            </p:nvSpPr>
            <p:spPr bwMode="auto">
              <a:xfrm>
                <a:off x="3867" y="1941"/>
                <a:ext cx="86" cy="64"/>
              </a:xfrm>
              <a:prstGeom prst="downArrow">
                <a:avLst>
                  <a:gd name="adj1" fmla="val 50000"/>
                  <a:gd name="adj2" fmla="val 25000"/>
                </a:avLst>
              </a:prstGeom>
              <a:gradFill rotWithShape="0">
                <a:gsLst>
                  <a:gs pos="0">
                    <a:srgbClr val="FF0000"/>
                  </a:gs>
                  <a:gs pos="100000">
                    <a:srgbClr val="CCFF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altLang="ru-RU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53" name="Group 53"/>
          <p:cNvGrpSpPr>
            <a:grpSpLocks/>
          </p:cNvGrpSpPr>
          <p:nvPr/>
        </p:nvGrpSpPr>
        <p:grpSpPr bwMode="auto">
          <a:xfrm>
            <a:off x="6260095" y="1849812"/>
            <a:ext cx="323030" cy="1205951"/>
            <a:chOff x="373" y="494"/>
            <a:chExt cx="110" cy="431"/>
          </a:xfrm>
        </p:grpSpPr>
        <p:sp>
          <p:nvSpPr>
            <p:cNvPr id="54" name="Rectangle 54"/>
            <p:cNvSpPr>
              <a:spLocks noChangeArrowheads="1"/>
            </p:cNvSpPr>
            <p:nvPr/>
          </p:nvSpPr>
          <p:spPr bwMode="auto">
            <a:xfrm>
              <a:off x="374" y="494"/>
              <a:ext cx="60" cy="40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altLang="ru-RU">
                <a:solidFill>
                  <a:prstClr val="black"/>
                </a:solidFill>
              </a:endParaRPr>
            </a:p>
          </p:txBody>
        </p:sp>
        <p:sp>
          <p:nvSpPr>
            <p:cNvPr id="55" name="Rectangle 55"/>
            <p:cNvSpPr>
              <a:spLocks noChangeArrowheads="1"/>
            </p:cNvSpPr>
            <p:nvPr/>
          </p:nvSpPr>
          <p:spPr bwMode="auto">
            <a:xfrm>
              <a:off x="373" y="907"/>
              <a:ext cx="110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alt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56" name="Group 56"/>
          <p:cNvGrpSpPr>
            <a:grpSpLocks/>
          </p:cNvGrpSpPr>
          <p:nvPr/>
        </p:nvGrpSpPr>
        <p:grpSpPr bwMode="auto">
          <a:xfrm>
            <a:off x="7548501" y="1849812"/>
            <a:ext cx="326743" cy="1205951"/>
            <a:chOff x="811" y="494"/>
            <a:chExt cx="111" cy="431"/>
          </a:xfrm>
        </p:grpSpPr>
        <p:sp>
          <p:nvSpPr>
            <p:cNvPr id="57" name="Rectangle 57"/>
            <p:cNvSpPr>
              <a:spLocks noChangeArrowheads="1"/>
            </p:cNvSpPr>
            <p:nvPr/>
          </p:nvSpPr>
          <p:spPr bwMode="auto">
            <a:xfrm>
              <a:off x="860" y="494"/>
              <a:ext cx="60" cy="40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altLang="ru-RU">
                <a:solidFill>
                  <a:prstClr val="black"/>
                </a:solidFill>
              </a:endParaRPr>
            </a:p>
          </p:txBody>
        </p:sp>
        <p:sp>
          <p:nvSpPr>
            <p:cNvPr id="58" name="Rectangle 58"/>
            <p:cNvSpPr>
              <a:spLocks noChangeArrowheads="1"/>
            </p:cNvSpPr>
            <p:nvPr/>
          </p:nvSpPr>
          <p:spPr bwMode="auto">
            <a:xfrm>
              <a:off x="811" y="907"/>
              <a:ext cx="111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altLang="ru-RU">
                <a:solidFill>
                  <a:prstClr val="black"/>
                </a:solidFill>
              </a:endParaRPr>
            </a:p>
          </p:txBody>
        </p:sp>
      </p:grpSp>
      <p:sp>
        <p:nvSpPr>
          <p:cNvPr id="59" name="Rectangle 59"/>
          <p:cNvSpPr>
            <a:spLocks noChangeArrowheads="1"/>
          </p:cNvSpPr>
          <p:nvPr/>
        </p:nvSpPr>
        <p:spPr bwMode="auto">
          <a:xfrm>
            <a:off x="6260095" y="1739543"/>
            <a:ext cx="634921" cy="98016"/>
          </a:xfrm>
          <a:prstGeom prst="rect">
            <a:avLst/>
          </a:prstGeom>
          <a:solidFill>
            <a:srgbClr val="CC9900"/>
          </a:solidFill>
          <a:ln w="9525">
            <a:solidFill>
              <a:srgbClr val="CC9900"/>
            </a:solidFill>
            <a:miter lim="800000"/>
            <a:headEnd/>
            <a:tailEnd/>
          </a:ln>
        </p:spPr>
        <p:txBody>
          <a:bodyPr wrap="none" lIns="104306" tIns="52153" rIns="104306" bIns="52153" anchor="ctr"/>
          <a:lstStyle/>
          <a:p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60" name="Rectangle 60"/>
          <p:cNvSpPr>
            <a:spLocks noChangeArrowheads="1"/>
          </p:cNvSpPr>
          <p:nvPr/>
        </p:nvSpPr>
        <p:spPr bwMode="auto">
          <a:xfrm>
            <a:off x="7242180" y="1739543"/>
            <a:ext cx="633064" cy="98016"/>
          </a:xfrm>
          <a:prstGeom prst="rect">
            <a:avLst/>
          </a:prstGeom>
          <a:solidFill>
            <a:srgbClr val="CC9900"/>
          </a:solidFill>
          <a:ln w="9525">
            <a:solidFill>
              <a:srgbClr val="CC9900"/>
            </a:solidFill>
            <a:miter lim="800000"/>
            <a:headEnd/>
            <a:tailEnd/>
          </a:ln>
        </p:spPr>
        <p:txBody>
          <a:bodyPr wrap="none" lIns="104306" tIns="52153" rIns="104306" bIns="52153" anchor="ctr"/>
          <a:lstStyle/>
          <a:p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61" name="Line 61"/>
          <p:cNvSpPr>
            <a:spLocks noChangeShapeType="1"/>
          </p:cNvSpPr>
          <p:nvPr/>
        </p:nvSpPr>
        <p:spPr bwMode="auto">
          <a:xfrm>
            <a:off x="6260094" y="1837559"/>
            <a:ext cx="640491" cy="7001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04306" tIns="52153" rIns="104306" bIns="52153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2" name="Line 62"/>
          <p:cNvSpPr>
            <a:spLocks noChangeShapeType="1"/>
          </p:cNvSpPr>
          <p:nvPr/>
        </p:nvSpPr>
        <p:spPr bwMode="auto">
          <a:xfrm>
            <a:off x="7236610" y="1832309"/>
            <a:ext cx="640491" cy="525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04306" tIns="52153" rIns="104306" bIns="52153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3" name="Line 63"/>
          <p:cNvSpPr>
            <a:spLocks noChangeShapeType="1"/>
          </p:cNvSpPr>
          <p:nvPr/>
        </p:nvSpPr>
        <p:spPr bwMode="auto">
          <a:xfrm>
            <a:off x="7884527" y="1739543"/>
            <a:ext cx="0" cy="1303968"/>
          </a:xfrm>
          <a:prstGeom prst="line">
            <a:avLst/>
          </a:prstGeom>
          <a:noFill/>
          <a:ln w="3810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04306" tIns="52153" rIns="104306" bIns="52153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4" name="Line 64"/>
          <p:cNvSpPr>
            <a:spLocks noChangeShapeType="1"/>
          </p:cNvSpPr>
          <p:nvPr/>
        </p:nvSpPr>
        <p:spPr bwMode="auto">
          <a:xfrm>
            <a:off x="6247100" y="1736043"/>
            <a:ext cx="0" cy="1319720"/>
          </a:xfrm>
          <a:prstGeom prst="line">
            <a:avLst/>
          </a:prstGeom>
          <a:noFill/>
          <a:ln w="3810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04306" tIns="52153" rIns="104306" bIns="52153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65" name="Group 65"/>
          <p:cNvGrpSpPr>
            <a:grpSpLocks/>
          </p:cNvGrpSpPr>
          <p:nvPr/>
        </p:nvGrpSpPr>
        <p:grpSpPr bwMode="auto">
          <a:xfrm>
            <a:off x="3612735" y="3136768"/>
            <a:ext cx="3610880" cy="168028"/>
            <a:chOff x="1946" y="1872"/>
            <a:chExt cx="1945" cy="96"/>
          </a:xfrm>
        </p:grpSpPr>
        <p:grpSp>
          <p:nvGrpSpPr>
            <p:cNvPr id="66" name="Group 66"/>
            <p:cNvGrpSpPr>
              <a:grpSpLocks/>
            </p:cNvGrpSpPr>
            <p:nvPr/>
          </p:nvGrpSpPr>
          <p:grpSpPr bwMode="auto">
            <a:xfrm>
              <a:off x="1946" y="1872"/>
              <a:ext cx="190" cy="96"/>
              <a:chOff x="1946" y="1835"/>
              <a:chExt cx="190" cy="81"/>
            </a:xfrm>
          </p:grpSpPr>
          <p:sp>
            <p:nvSpPr>
              <p:cNvPr id="75" name="Freeform 67" descr="Мелкая шашечная доска"/>
              <p:cNvSpPr>
                <a:spLocks/>
              </p:cNvSpPr>
              <p:nvPr/>
            </p:nvSpPr>
            <p:spPr bwMode="auto">
              <a:xfrm>
                <a:off x="1946" y="1836"/>
                <a:ext cx="190" cy="80"/>
              </a:xfrm>
              <a:custGeom>
                <a:avLst/>
                <a:gdLst>
                  <a:gd name="T0" fmla="*/ 9 w 190"/>
                  <a:gd name="T1" fmla="*/ 78 h 80"/>
                  <a:gd name="T2" fmla="*/ 0 w 190"/>
                  <a:gd name="T3" fmla="*/ 0 h 80"/>
                  <a:gd name="T4" fmla="*/ 190 w 190"/>
                  <a:gd name="T5" fmla="*/ 0 h 80"/>
                  <a:gd name="T6" fmla="*/ 177 w 190"/>
                  <a:gd name="T7" fmla="*/ 80 h 80"/>
                  <a:gd name="T8" fmla="*/ 9 w 190"/>
                  <a:gd name="T9" fmla="*/ 78 h 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0"/>
                  <a:gd name="T16" fmla="*/ 0 h 80"/>
                  <a:gd name="T17" fmla="*/ 190 w 190"/>
                  <a:gd name="T18" fmla="*/ 80 h 8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0" h="80">
                    <a:moveTo>
                      <a:pt x="9" y="78"/>
                    </a:moveTo>
                    <a:lnTo>
                      <a:pt x="0" y="0"/>
                    </a:lnTo>
                    <a:lnTo>
                      <a:pt x="190" y="0"/>
                    </a:lnTo>
                    <a:lnTo>
                      <a:pt x="177" y="80"/>
                    </a:lnTo>
                    <a:lnTo>
                      <a:pt x="9" y="78"/>
                    </a:lnTo>
                    <a:close/>
                  </a:path>
                </a:pathLst>
              </a:custGeom>
              <a:pattFill prst="smCheck">
                <a:fgClr>
                  <a:srgbClr val="66FFFF"/>
                </a:fgClr>
                <a:bgClr>
                  <a:srgbClr val="FFFFFF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Line 68"/>
              <p:cNvSpPr>
                <a:spLocks noChangeShapeType="1"/>
              </p:cNvSpPr>
              <p:nvPr/>
            </p:nvSpPr>
            <p:spPr bwMode="auto">
              <a:xfrm>
                <a:off x="1956" y="1835"/>
                <a:ext cx="0" cy="8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77" name="Line 69"/>
              <p:cNvSpPr>
                <a:spLocks noChangeShapeType="1"/>
              </p:cNvSpPr>
              <p:nvPr/>
            </p:nvSpPr>
            <p:spPr bwMode="auto">
              <a:xfrm>
                <a:off x="1989" y="1835"/>
                <a:ext cx="0" cy="8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Line 70"/>
              <p:cNvSpPr>
                <a:spLocks noChangeShapeType="1"/>
              </p:cNvSpPr>
              <p:nvPr/>
            </p:nvSpPr>
            <p:spPr bwMode="auto">
              <a:xfrm>
                <a:off x="2088" y="1835"/>
                <a:ext cx="0" cy="8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79" name="Line 71"/>
              <p:cNvSpPr>
                <a:spLocks noChangeShapeType="1"/>
              </p:cNvSpPr>
              <p:nvPr/>
            </p:nvSpPr>
            <p:spPr bwMode="auto">
              <a:xfrm>
                <a:off x="2121" y="1835"/>
                <a:ext cx="0" cy="8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80" name="Line 72"/>
              <p:cNvSpPr>
                <a:spLocks noChangeShapeType="1"/>
              </p:cNvSpPr>
              <p:nvPr/>
            </p:nvSpPr>
            <p:spPr bwMode="auto">
              <a:xfrm>
                <a:off x="2022" y="1835"/>
                <a:ext cx="0" cy="8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81" name="Line 73"/>
              <p:cNvSpPr>
                <a:spLocks noChangeShapeType="1"/>
              </p:cNvSpPr>
              <p:nvPr/>
            </p:nvSpPr>
            <p:spPr bwMode="auto">
              <a:xfrm>
                <a:off x="2055" y="1835"/>
                <a:ext cx="0" cy="8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7" name="Group 74"/>
            <p:cNvGrpSpPr>
              <a:grpSpLocks/>
            </p:cNvGrpSpPr>
            <p:nvPr/>
          </p:nvGrpSpPr>
          <p:grpSpPr bwMode="auto">
            <a:xfrm>
              <a:off x="3701" y="1886"/>
              <a:ext cx="190" cy="81"/>
              <a:chOff x="1946" y="1835"/>
              <a:chExt cx="190" cy="81"/>
            </a:xfrm>
          </p:grpSpPr>
          <p:sp>
            <p:nvSpPr>
              <p:cNvPr id="68" name="Freeform 75" descr="Мелкая шашечная доска"/>
              <p:cNvSpPr>
                <a:spLocks/>
              </p:cNvSpPr>
              <p:nvPr/>
            </p:nvSpPr>
            <p:spPr bwMode="auto">
              <a:xfrm>
                <a:off x="1946" y="1836"/>
                <a:ext cx="190" cy="80"/>
              </a:xfrm>
              <a:custGeom>
                <a:avLst/>
                <a:gdLst>
                  <a:gd name="T0" fmla="*/ 9 w 190"/>
                  <a:gd name="T1" fmla="*/ 78 h 80"/>
                  <a:gd name="T2" fmla="*/ 0 w 190"/>
                  <a:gd name="T3" fmla="*/ 0 h 80"/>
                  <a:gd name="T4" fmla="*/ 190 w 190"/>
                  <a:gd name="T5" fmla="*/ 0 h 80"/>
                  <a:gd name="T6" fmla="*/ 177 w 190"/>
                  <a:gd name="T7" fmla="*/ 80 h 80"/>
                  <a:gd name="T8" fmla="*/ 9 w 190"/>
                  <a:gd name="T9" fmla="*/ 78 h 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0"/>
                  <a:gd name="T16" fmla="*/ 0 h 80"/>
                  <a:gd name="T17" fmla="*/ 190 w 190"/>
                  <a:gd name="T18" fmla="*/ 80 h 8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0" h="80">
                    <a:moveTo>
                      <a:pt x="9" y="78"/>
                    </a:moveTo>
                    <a:lnTo>
                      <a:pt x="0" y="0"/>
                    </a:lnTo>
                    <a:lnTo>
                      <a:pt x="190" y="0"/>
                    </a:lnTo>
                    <a:lnTo>
                      <a:pt x="177" y="80"/>
                    </a:lnTo>
                    <a:lnTo>
                      <a:pt x="9" y="78"/>
                    </a:lnTo>
                    <a:close/>
                  </a:path>
                </a:pathLst>
              </a:custGeom>
              <a:pattFill prst="smCheck">
                <a:fgClr>
                  <a:srgbClr val="66FFFF"/>
                </a:fgClr>
                <a:bgClr>
                  <a:srgbClr val="FFFFFF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Line 76"/>
              <p:cNvSpPr>
                <a:spLocks noChangeShapeType="1"/>
              </p:cNvSpPr>
              <p:nvPr/>
            </p:nvSpPr>
            <p:spPr bwMode="auto">
              <a:xfrm>
                <a:off x="1956" y="1835"/>
                <a:ext cx="0" cy="8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Line 77"/>
              <p:cNvSpPr>
                <a:spLocks noChangeShapeType="1"/>
              </p:cNvSpPr>
              <p:nvPr/>
            </p:nvSpPr>
            <p:spPr bwMode="auto">
              <a:xfrm>
                <a:off x="1989" y="1835"/>
                <a:ext cx="0" cy="8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Line 78"/>
              <p:cNvSpPr>
                <a:spLocks noChangeShapeType="1"/>
              </p:cNvSpPr>
              <p:nvPr/>
            </p:nvSpPr>
            <p:spPr bwMode="auto">
              <a:xfrm>
                <a:off x="2088" y="1835"/>
                <a:ext cx="0" cy="8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Line 79"/>
              <p:cNvSpPr>
                <a:spLocks noChangeShapeType="1"/>
              </p:cNvSpPr>
              <p:nvPr/>
            </p:nvSpPr>
            <p:spPr bwMode="auto">
              <a:xfrm>
                <a:off x="2121" y="1835"/>
                <a:ext cx="0" cy="8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73" name="Line 80"/>
              <p:cNvSpPr>
                <a:spLocks noChangeShapeType="1"/>
              </p:cNvSpPr>
              <p:nvPr/>
            </p:nvSpPr>
            <p:spPr bwMode="auto">
              <a:xfrm>
                <a:off x="2022" y="1835"/>
                <a:ext cx="0" cy="8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Line 81"/>
              <p:cNvSpPr>
                <a:spLocks noChangeShapeType="1"/>
              </p:cNvSpPr>
              <p:nvPr/>
            </p:nvSpPr>
            <p:spPr bwMode="auto">
              <a:xfrm>
                <a:off x="2055" y="1835"/>
                <a:ext cx="0" cy="8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82" name="Group 82"/>
          <p:cNvGrpSpPr>
            <a:grpSpLocks/>
          </p:cNvGrpSpPr>
          <p:nvPr/>
        </p:nvGrpSpPr>
        <p:grpSpPr bwMode="auto">
          <a:xfrm>
            <a:off x="6858868" y="2861481"/>
            <a:ext cx="3881192" cy="3428822"/>
            <a:chOff x="3729" y="1812"/>
            <a:chExt cx="1742" cy="1959"/>
          </a:xfrm>
        </p:grpSpPr>
        <p:grpSp>
          <p:nvGrpSpPr>
            <p:cNvPr id="83" name="Group 83"/>
            <p:cNvGrpSpPr>
              <a:grpSpLocks/>
            </p:cNvGrpSpPr>
            <p:nvPr/>
          </p:nvGrpSpPr>
          <p:grpSpPr bwMode="auto">
            <a:xfrm>
              <a:off x="4466" y="2323"/>
              <a:ext cx="1005" cy="1448"/>
              <a:chOff x="4466" y="2323"/>
              <a:chExt cx="1005" cy="1448"/>
            </a:xfrm>
          </p:grpSpPr>
          <p:grpSp>
            <p:nvGrpSpPr>
              <p:cNvPr id="90" name="Group 84"/>
              <p:cNvGrpSpPr>
                <a:grpSpLocks/>
              </p:cNvGrpSpPr>
              <p:nvPr/>
            </p:nvGrpSpPr>
            <p:grpSpPr bwMode="auto">
              <a:xfrm>
                <a:off x="4466" y="2583"/>
                <a:ext cx="967" cy="1188"/>
                <a:chOff x="4466" y="2583"/>
                <a:chExt cx="967" cy="1188"/>
              </a:xfrm>
            </p:grpSpPr>
            <p:graphicFrame>
              <p:nvGraphicFramePr>
                <p:cNvPr id="92" name="Object 34"/>
                <p:cNvGraphicFramePr>
                  <a:graphicFrameLocks noChangeAspect="1"/>
                </p:cNvGraphicFramePr>
                <p:nvPr/>
              </p:nvGraphicFramePr>
              <p:xfrm>
                <a:off x="4466" y="2859"/>
                <a:ext cx="967" cy="721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090" name="Документ" r:id="rId3" imgW="1545336" imgH="1228344" progId="Word.Document.8">
                        <p:embed/>
                      </p:oleObj>
                    </mc:Choice>
                    <mc:Fallback>
                      <p:oleObj name="Документ" r:id="rId3" imgW="1545336" imgH="1228344" progId="Word.Document.8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466" y="2859"/>
                              <a:ext cx="967" cy="721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pSp>
              <p:nvGrpSpPr>
                <p:cNvPr id="93" name="Group 86"/>
                <p:cNvGrpSpPr>
                  <a:grpSpLocks/>
                </p:cNvGrpSpPr>
                <p:nvPr/>
              </p:nvGrpSpPr>
              <p:grpSpPr bwMode="auto">
                <a:xfrm>
                  <a:off x="4991" y="2583"/>
                  <a:ext cx="321" cy="417"/>
                  <a:chOff x="1718" y="1096"/>
                  <a:chExt cx="296" cy="395"/>
                </a:xfrm>
              </p:grpSpPr>
              <p:sp>
                <p:nvSpPr>
                  <p:cNvPr id="95" name="Line 8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10" y="1200"/>
                    <a:ext cx="0" cy="253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" name="Line 8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20" y="1200"/>
                    <a:ext cx="0" cy="291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1920" y="1226"/>
                    <a:ext cx="9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" name="Line 9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718" y="1226"/>
                    <a:ext cx="202" cy="0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" name="Oval 91"/>
                  <p:cNvSpPr>
                    <a:spLocks noChangeArrowheads="1"/>
                  </p:cNvSpPr>
                  <p:nvPr/>
                </p:nvSpPr>
                <p:spPr bwMode="auto">
                  <a:xfrm>
                    <a:off x="2007" y="1222"/>
                    <a:ext cx="7" cy="7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 alt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" name="Oval 92"/>
                  <p:cNvSpPr>
                    <a:spLocks noChangeArrowheads="1"/>
                  </p:cNvSpPr>
                  <p:nvPr/>
                </p:nvSpPr>
                <p:spPr bwMode="auto">
                  <a:xfrm>
                    <a:off x="1917" y="1222"/>
                    <a:ext cx="7" cy="7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 altLang="ru-RU">
                      <a:solidFill>
                        <a:prstClr val="black"/>
                      </a:solidFill>
                    </a:endParaRPr>
                  </a:p>
                </p:txBody>
              </p:sp>
              <p:graphicFrame>
                <p:nvGraphicFramePr>
                  <p:cNvPr id="101" name="Object 35"/>
                  <p:cNvGraphicFramePr>
                    <a:graphicFrameLocks noChangeAspect="1"/>
                  </p:cNvGraphicFramePr>
                  <p:nvPr/>
                </p:nvGraphicFramePr>
                <p:xfrm>
                  <a:off x="1745" y="1096"/>
                  <a:ext cx="119" cy="149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2091" name="Equation" r:id="rId5" imgW="139579" imgH="177646" progId="Equation.3">
                          <p:embed/>
                        </p:oleObj>
                      </mc:Choice>
                      <mc:Fallback>
                        <p:oleObj name="Equation" r:id="rId5" imgW="139579" imgH="177646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6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1745" y="1096"/>
                                <a:ext cx="119" cy="149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  <p:graphicFrame>
              <p:nvGraphicFramePr>
                <p:cNvPr id="94" name="Object 36"/>
                <p:cNvGraphicFramePr>
                  <a:graphicFrameLocks noChangeAspect="1"/>
                </p:cNvGraphicFramePr>
                <p:nvPr/>
              </p:nvGraphicFramePr>
              <p:xfrm>
                <a:off x="4697" y="3612"/>
                <a:ext cx="658" cy="159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092" name="Microsoft Equation 3.0" r:id="rId7" imgW="710891" imgH="203112" progId="Equation.3">
                        <p:embed/>
                      </p:oleObj>
                    </mc:Choice>
                    <mc:Fallback>
                      <p:oleObj name="Microsoft Equation 3.0" r:id="rId7" imgW="710891" imgH="203112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97" y="3612"/>
                              <a:ext cx="658" cy="159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91" name="Text Box 95"/>
              <p:cNvSpPr txBox="1">
                <a:spLocks noChangeArrowheads="1"/>
              </p:cNvSpPr>
              <p:nvPr/>
            </p:nvSpPr>
            <p:spPr bwMode="auto">
              <a:xfrm>
                <a:off x="4558" y="2323"/>
                <a:ext cx="913" cy="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r>
                  <a:rPr lang="en-US" altLang="ru-RU" sz="1800" b="1" noProof="1" smtClean="0">
                    <a:solidFill>
                      <a:srgbClr val="FF0066"/>
                    </a:solidFill>
                    <a:latin typeface="Times New Roman" pitchFamily="18" charset="0"/>
                  </a:rPr>
                  <a:t>G=</a:t>
                </a:r>
                <a:r>
                  <a:rPr lang="ru-RU" altLang="ru-RU" sz="1800" b="1" noProof="1" smtClean="0">
                    <a:solidFill>
                      <a:srgbClr val="FF0066"/>
                    </a:solidFill>
                    <a:latin typeface="Times New Roman" pitchFamily="18" charset="0"/>
                  </a:rPr>
                  <a:t>150-</a:t>
                </a:r>
                <a:r>
                  <a:rPr lang="en-US" altLang="ru-RU" sz="1800" b="1" noProof="1" smtClean="0">
                    <a:solidFill>
                      <a:srgbClr val="FF0066"/>
                    </a:solidFill>
                    <a:latin typeface="Times New Roman" pitchFamily="18" charset="0"/>
                  </a:rPr>
                  <a:t>200</a:t>
                </a:r>
                <a:r>
                  <a:rPr lang="ru-RU" altLang="ru-RU" sz="1800" b="1" noProof="1" smtClean="0">
                    <a:solidFill>
                      <a:srgbClr val="FF0066"/>
                    </a:solidFill>
                    <a:latin typeface="Times New Roman" pitchFamily="18" charset="0"/>
                  </a:rPr>
                  <a:t> </a:t>
                </a:r>
                <a:r>
                  <a:rPr lang="en-US" altLang="ru-RU" sz="1800" b="1" baseline="30000" noProof="1" smtClean="0">
                    <a:solidFill>
                      <a:srgbClr val="FF0066"/>
                    </a:solidFill>
                    <a:latin typeface="Times New Roman" pitchFamily="18" charset="0"/>
                  </a:rPr>
                  <a:t>0</a:t>
                </a:r>
                <a:r>
                  <a:rPr lang="en-US" altLang="ru-RU" sz="1800" b="1" noProof="1" smtClean="0">
                    <a:solidFill>
                      <a:srgbClr val="FF0066"/>
                    </a:solidFill>
                    <a:latin typeface="Times New Roman" pitchFamily="18" charset="0"/>
                  </a:rPr>
                  <a:t>C/c</a:t>
                </a:r>
                <a:r>
                  <a:rPr lang="ru-RU" altLang="ru-RU" sz="1800" b="1" noProof="1" smtClean="0">
                    <a:solidFill>
                      <a:srgbClr val="FF0066"/>
                    </a:solidFill>
                    <a:latin typeface="Times New Roman" pitchFamily="18" charset="0"/>
                  </a:rPr>
                  <a:t>м</a:t>
                </a:r>
                <a:endParaRPr lang="ru-RU" altLang="ru-RU" sz="1800" dirty="0">
                  <a:solidFill>
                    <a:srgbClr val="FF66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84" name="Group 97"/>
            <p:cNvGrpSpPr>
              <a:grpSpLocks/>
            </p:cNvGrpSpPr>
            <p:nvPr/>
          </p:nvGrpSpPr>
          <p:grpSpPr bwMode="auto">
            <a:xfrm flipH="1">
              <a:off x="4422" y="3211"/>
              <a:ext cx="501" cy="304"/>
              <a:chOff x="971" y="3243"/>
              <a:chExt cx="501" cy="304"/>
            </a:xfrm>
          </p:grpSpPr>
          <p:sp>
            <p:nvSpPr>
              <p:cNvPr id="88" name="Oval 98"/>
              <p:cNvSpPr>
                <a:spLocks noChangeArrowheads="1"/>
              </p:cNvSpPr>
              <p:nvPr/>
            </p:nvSpPr>
            <p:spPr bwMode="auto">
              <a:xfrm>
                <a:off x="971" y="3243"/>
                <a:ext cx="176" cy="160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ru-RU" altLang="ru-RU" sz="2700">
                  <a:solidFill>
                    <a:srgbClr val="FF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9" name="Line 99"/>
              <p:cNvSpPr>
                <a:spLocks noChangeShapeType="1"/>
              </p:cNvSpPr>
              <p:nvPr/>
            </p:nvSpPr>
            <p:spPr bwMode="auto">
              <a:xfrm>
                <a:off x="1157" y="3365"/>
                <a:ext cx="315" cy="18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5" name="Group 100"/>
            <p:cNvGrpSpPr>
              <a:grpSpLocks/>
            </p:cNvGrpSpPr>
            <p:nvPr/>
          </p:nvGrpSpPr>
          <p:grpSpPr bwMode="auto">
            <a:xfrm>
              <a:off x="3729" y="1812"/>
              <a:ext cx="1135" cy="817"/>
              <a:chOff x="3729" y="1812"/>
              <a:chExt cx="1135" cy="817"/>
            </a:xfrm>
          </p:grpSpPr>
          <p:sp>
            <p:nvSpPr>
              <p:cNvPr id="86" name="Line 101"/>
              <p:cNvSpPr>
                <a:spLocks noChangeShapeType="1"/>
              </p:cNvSpPr>
              <p:nvPr/>
            </p:nvSpPr>
            <p:spPr bwMode="auto">
              <a:xfrm>
                <a:off x="3840" y="1920"/>
                <a:ext cx="1024" cy="709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87" name="Oval 102"/>
              <p:cNvSpPr>
                <a:spLocks noChangeArrowheads="1"/>
              </p:cNvSpPr>
              <p:nvPr/>
            </p:nvSpPr>
            <p:spPr bwMode="auto">
              <a:xfrm>
                <a:off x="3729" y="1812"/>
                <a:ext cx="135" cy="126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ru-RU" altLang="ru-RU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02" name="Group 127"/>
          <p:cNvGrpSpPr>
            <a:grpSpLocks/>
          </p:cNvGrpSpPr>
          <p:nvPr/>
        </p:nvGrpSpPr>
        <p:grpSpPr bwMode="auto">
          <a:xfrm>
            <a:off x="395433" y="2758790"/>
            <a:ext cx="3525480" cy="3407820"/>
            <a:chOff x="213" y="1824"/>
            <a:chExt cx="1899" cy="1947"/>
          </a:xfrm>
        </p:grpSpPr>
        <p:grpSp>
          <p:nvGrpSpPr>
            <p:cNvPr id="103" name="Group 128"/>
            <p:cNvGrpSpPr>
              <a:grpSpLocks/>
            </p:cNvGrpSpPr>
            <p:nvPr/>
          </p:nvGrpSpPr>
          <p:grpSpPr bwMode="auto">
            <a:xfrm>
              <a:off x="213" y="2204"/>
              <a:ext cx="1292" cy="1567"/>
              <a:chOff x="213" y="2204"/>
              <a:chExt cx="1292" cy="1567"/>
            </a:xfrm>
          </p:grpSpPr>
          <p:grpSp>
            <p:nvGrpSpPr>
              <p:cNvPr id="110" name="Group 129"/>
              <p:cNvGrpSpPr>
                <a:grpSpLocks/>
              </p:cNvGrpSpPr>
              <p:nvPr/>
            </p:nvGrpSpPr>
            <p:grpSpPr bwMode="auto">
              <a:xfrm>
                <a:off x="213" y="2481"/>
                <a:ext cx="1292" cy="1107"/>
                <a:chOff x="80" y="1041"/>
                <a:chExt cx="1292" cy="1107"/>
              </a:xfrm>
            </p:grpSpPr>
            <p:graphicFrame>
              <p:nvGraphicFramePr>
                <p:cNvPr id="113" name="Object 37"/>
                <p:cNvGraphicFramePr>
                  <a:graphicFrameLocks noChangeAspect="1"/>
                </p:cNvGraphicFramePr>
                <p:nvPr/>
              </p:nvGraphicFramePr>
              <p:xfrm>
                <a:off x="80" y="1042"/>
                <a:ext cx="1051" cy="110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093" name="Документ" r:id="rId9" imgW="1679448" imgH="1886712" progId="Word.Document.8">
                        <p:embed/>
                      </p:oleObj>
                    </mc:Choice>
                    <mc:Fallback>
                      <p:oleObj name="Документ" r:id="rId9" imgW="1679448" imgH="1886712" progId="Word.Document.8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80" y="1042"/>
                              <a:ext cx="1051" cy="110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pSp>
              <p:nvGrpSpPr>
                <p:cNvPr id="114" name="Group 131"/>
                <p:cNvGrpSpPr>
                  <a:grpSpLocks/>
                </p:cNvGrpSpPr>
                <p:nvPr/>
              </p:nvGrpSpPr>
              <p:grpSpPr bwMode="auto">
                <a:xfrm>
                  <a:off x="1089" y="1041"/>
                  <a:ext cx="283" cy="708"/>
                  <a:chOff x="1088" y="1218"/>
                  <a:chExt cx="262" cy="671"/>
                </a:xfrm>
              </p:grpSpPr>
              <p:sp>
                <p:nvSpPr>
                  <p:cNvPr id="115" name="Line 132"/>
                  <p:cNvSpPr>
                    <a:spLocks noChangeShapeType="1"/>
                  </p:cNvSpPr>
                  <p:nvPr/>
                </p:nvSpPr>
                <p:spPr bwMode="auto">
                  <a:xfrm>
                    <a:off x="1127" y="1377"/>
                    <a:ext cx="163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 type="none" w="sm" len="lg"/>
                    <a:tailEnd type="none" w="sm" len="lg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grpSp>
                <p:nvGrpSpPr>
                  <p:cNvPr id="116" name="Group 133"/>
                  <p:cNvGrpSpPr>
                    <a:grpSpLocks/>
                  </p:cNvGrpSpPr>
                  <p:nvPr/>
                </p:nvGrpSpPr>
                <p:grpSpPr bwMode="auto">
                  <a:xfrm>
                    <a:off x="1088" y="1218"/>
                    <a:ext cx="262" cy="671"/>
                    <a:chOff x="1363" y="1218"/>
                    <a:chExt cx="262" cy="671"/>
                  </a:xfrm>
                </p:grpSpPr>
                <p:sp>
                  <p:nvSpPr>
                    <p:cNvPr id="117" name="Line 1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63" y="1218"/>
                      <a:ext cx="225" cy="0"/>
                    </a:xfrm>
                    <a:prstGeom prst="line">
                      <a:avLst/>
                    </a:prstGeom>
                    <a:noFill/>
                    <a:ln w="3175">
                      <a:solidFill>
                        <a:srgbClr val="000000"/>
                      </a:solidFill>
                      <a:round/>
                      <a:headEnd type="none" w="sm" len="lg"/>
                      <a:tailEnd type="none" w="sm" len="lg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ru-RU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118" name="Line 13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386" y="1884"/>
                      <a:ext cx="195" cy="1"/>
                    </a:xfrm>
                    <a:prstGeom prst="line">
                      <a:avLst/>
                    </a:prstGeom>
                    <a:noFill/>
                    <a:ln w="3175">
                      <a:solidFill>
                        <a:srgbClr val="000000"/>
                      </a:solidFill>
                      <a:round/>
                      <a:headEnd type="none" w="sm" len="lg"/>
                      <a:tailEnd type="none" w="sm" len="lg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ru-RU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119" name="Line 13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83" y="1218"/>
                      <a:ext cx="0" cy="670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 type="stealth" w="sm" len="med"/>
                      <a:tailEnd type="stealth" w="sm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ru-RU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120" name="Rectangle 1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19" y="1489"/>
                      <a:ext cx="106" cy="9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700" tIns="12700" rIns="12700" bIns="12700"/>
                    <a:lstStyle/>
                    <a:p>
                      <a:pPr eaLnBrk="0" hangingPunct="0"/>
                      <a:r>
                        <a:rPr lang="en-US" altLang="ru-RU" sz="1100" i="1">
                          <a:solidFill>
                            <a:prstClr val="black"/>
                          </a:solidFill>
                          <a:latin typeface="Times New Roman" pitchFamily="18" charset="0"/>
                        </a:rPr>
                        <a:t>X</a:t>
                      </a:r>
                      <a:endParaRPr lang="ru-RU" altLang="ru-RU" sz="1100" i="1">
                        <a:solidFill>
                          <a:prstClr val="black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21" name="Rectangle 1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03" y="1566"/>
                      <a:ext cx="110" cy="1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700" tIns="12700" rIns="12700" bIns="12700"/>
                    <a:lstStyle/>
                    <a:p>
                      <a:pPr eaLnBrk="0" hangingPunct="0"/>
                      <a:r>
                        <a:rPr lang="en-US" altLang="ru-RU" sz="1100" i="1">
                          <a:solidFill>
                            <a:prstClr val="black"/>
                          </a:solidFill>
                          <a:latin typeface="Times New Roman" pitchFamily="18" charset="0"/>
                        </a:rPr>
                        <a:t>  L</a:t>
                      </a:r>
                      <a:endParaRPr lang="ru-RU" altLang="ru-RU" sz="1100" i="1">
                        <a:solidFill>
                          <a:prstClr val="black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22" name="Line 1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00" y="1376"/>
                      <a:ext cx="0" cy="513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 type="stealth" w="sm" len="med"/>
                      <a:tailEnd type="stealth" w="sm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ru-RU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111" name="Rectangle 140"/>
              <p:cNvSpPr>
                <a:spLocks noChangeArrowheads="1"/>
              </p:cNvSpPr>
              <p:nvPr/>
            </p:nvSpPr>
            <p:spPr bwMode="auto">
              <a:xfrm>
                <a:off x="635" y="2204"/>
                <a:ext cx="728" cy="2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altLang="ru-RU" sz="1800" b="1" noProof="1">
                    <a:solidFill>
                      <a:srgbClr val="FF6600"/>
                    </a:solidFill>
                    <a:latin typeface="Times New Roman" pitchFamily="18" charset="0"/>
                  </a:rPr>
                  <a:t>G=20 </a:t>
                </a:r>
                <a:r>
                  <a:rPr lang="en-US" altLang="ru-RU" sz="1800" b="1" baseline="30000" noProof="1" smtClean="0">
                    <a:solidFill>
                      <a:srgbClr val="FF6600"/>
                    </a:solidFill>
                    <a:latin typeface="Times New Roman" pitchFamily="18" charset="0"/>
                  </a:rPr>
                  <a:t>0</a:t>
                </a:r>
                <a:r>
                  <a:rPr lang="en-US" altLang="ru-RU" sz="1800" b="1" noProof="1" smtClean="0">
                    <a:solidFill>
                      <a:srgbClr val="FF6600"/>
                    </a:solidFill>
                    <a:latin typeface="Times New Roman" pitchFamily="18" charset="0"/>
                  </a:rPr>
                  <a:t>C/c</a:t>
                </a:r>
                <a:r>
                  <a:rPr lang="ru-RU" altLang="ru-RU" sz="1800" b="1" noProof="1" smtClean="0">
                    <a:solidFill>
                      <a:srgbClr val="FF6600"/>
                    </a:solidFill>
                    <a:latin typeface="Times New Roman" pitchFamily="18" charset="0"/>
                  </a:rPr>
                  <a:t>м</a:t>
                </a:r>
                <a:endParaRPr lang="ru-RU" altLang="ru-RU" sz="1800" b="1" dirty="0">
                  <a:solidFill>
                    <a:srgbClr val="FF6600"/>
                  </a:solidFill>
                  <a:latin typeface="Times New Roman" pitchFamily="18" charset="0"/>
                </a:endParaRPr>
              </a:p>
            </p:txBody>
          </p:sp>
          <p:graphicFrame>
            <p:nvGraphicFramePr>
              <p:cNvPr id="112" name="Object 38"/>
              <p:cNvGraphicFramePr>
                <a:graphicFrameLocks noChangeAspect="1"/>
              </p:cNvGraphicFramePr>
              <p:nvPr/>
            </p:nvGraphicFramePr>
            <p:xfrm>
              <a:off x="558" y="3612"/>
              <a:ext cx="667" cy="15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94" name="Equation" r:id="rId11" imgW="723586" imgH="203112" progId="Equation.3">
                      <p:embed/>
                    </p:oleObj>
                  </mc:Choice>
                  <mc:Fallback>
                    <p:oleObj name="Equation" r:id="rId11" imgW="723586" imgH="203112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58" y="3612"/>
                            <a:ext cx="667" cy="15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04" name="Group 143"/>
            <p:cNvGrpSpPr>
              <a:grpSpLocks/>
            </p:cNvGrpSpPr>
            <p:nvPr/>
          </p:nvGrpSpPr>
          <p:grpSpPr bwMode="auto">
            <a:xfrm>
              <a:off x="971" y="3243"/>
              <a:ext cx="501" cy="304"/>
              <a:chOff x="971" y="3243"/>
              <a:chExt cx="501" cy="304"/>
            </a:xfrm>
          </p:grpSpPr>
          <p:sp>
            <p:nvSpPr>
              <p:cNvPr id="108" name="Oval 144"/>
              <p:cNvSpPr>
                <a:spLocks noChangeArrowheads="1"/>
              </p:cNvSpPr>
              <p:nvPr/>
            </p:nvSpPr>
            <p:spPr bwMode="auto">
              <a:xfrm>
                <a:off x="971" y="3243"/>
                <a:ext cx="176" cy="160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ru-RU" altLang="ru-RU" sz="2700">
                  <a:solidFill>
                    <a:srgbClr val="FF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9" name="Line 145"/>
              <p:cNvSpPr>
                <a:spLocks noChangeShapeType="1"/>
              </p:cNvSpPr>
              <p:nvPr/>
            </p:nvSpPr>
            <p:spPr bwMode="auto">
              <a:xfrm>
                <a:off x="1157" y="3365"/>
                <a:ext cx="315" cy="18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5" name="Group 146"/>
            <p:cNvGrpSpPr>
              <a:grpSpLocks/>
            </p:cNvGrpSpPr>
            <p:nvPr/>
          </p:nvGrpSpPr>
          <p:grpSpPr bwMode="auto">
            <a:xfrm>
              <a:off x="1360" y="1824"/>
              <a:ext cx="752" cy="576"/>
              <a:chOff x="1360" y="1824"/>
              <a:chExt cx="752" cy="576"/>
            </a:xfrm>
          </p:grpSpPr>
          <p:sp>
            <p:nvSpPr>
              <p:cNvPr id="106" name="Oval 147"/>
              <p:cNvSpPr>
                <a:spLocks noChangeArrowheads="1"/>
              </p:cNvSpPr>
              <p:nvPr/>
            </p:nvSpPr>
            <p:spPr bwMode="auto">
              <a:xfrm>
                <a:off x="1968" y="1824"/>
                <a:ext cx="144" cy="116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ru-RU" alt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Line 148"/>
              <p:cNvSpPr>
                <a:spLocks noChangeShapeType="1"/>
              </p:cNvSpPr>
              <p:nvPr/>
            </p:nvSpPr>
            <p:spPr bwMode="auto">
              <a:xfrm flipH="1">
                <a:off x="1360" y="1920"/>
                <a:ext cx="608" cy="48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</p:grpSp>
      </p:grpSp>
      <p:pic>
        <p:nvPicPr>
          <p:cNvPr id="123" name="Picture 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413" y="4220285"/>
            <a:ext cx="2105263" cy="1633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Picture 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608" y="4370234"/>
            <a:ext cx="2253783" cy="1633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" name="TextBox 124"/>
          <p:cNvSpPr txBox="1"/>
          <p:nvPr/>
        </p:nvSpPr>
        <p:spPr bwMode="auto">
          <a:xfrm>
            <a:off x="18108" y="6300911"/>
            <a:ext cx="10673358" cy="123110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 smtClean="0">
                <a:solidFill>
                  <a:srgbClr val="A52D5B"/>
                </a:solidFill>
                <a:latin typeface="Times New Roman" panose="02020603050405020304" pitchFamily="18" charset="0"/>
                <a:ea typeface="Arial CYR"/>
                <a:cs typeface="Times New Roman" panose="02020603050405020304" pitchFamily="18" charset="0"/>
              </a:rPr>
              <a:t>Благодаря более высокому температурному градиенту до </a:t>
            </a:r>
            <a:r>
              <a:rPr lang="en-US" altLang="ru-RU" sz="2000" b="1" u="sng" noProof="1" smtClean="0">
                <a:solidFill>
                  <a:srgbClr val="A52D5B"/>
                </a:solidFill>
                <a:latin typeface="Times New Roman" pitchFamily="18" charset="0"/>
              </a:rPr>
              <a:t>200</a:t>
            </a:r>
            <a:r>
              <a:rPr lang="ru-RU" altLang="ru-RU" sz="2000" b="1" u="sng" noProof="1" smtClean="0">
                <a:solidFill>
                  <a:srgbClr val="A52D5B"/>
                </a:solidFill>
                <a:latin typeface="Times New Roman" pitchFamily="18" charset="0"/>
              </a:rPr>
              <a:t> </a:t>
            </a:r>
            <a:r>
              <a:rPr lang="en-US" altLang="ru-RU" sz="2000" b="1" u="sng" baseline="30000" noProof="1" smtClean="0">
                <a:solidFill>
                  <a:srgbClr val="A52D5B"/>
                </a:solidFill>
                <a:latin typeface="Times New Roman" pitchFamily="18" charset="0"/>
              </a:rPr>
              <a:t>0</a:t>
            </a:r>
            <a:r>
              <a:rPr lang="en-US" altLang="ru-RU" sz="2000" b="1" u="sng" noProof="1" smtClean="0">
                <a:solidFill>
                  <a:srgbClr val="A52D5B"/>
                </a:solidFill>
                <a:latin typeface="Times New Roman" pitchFamily="18" charset="0"/>
              </a:rPr>
              <a:t>C/c</a:t>
            </a:r>
            <a:r>
              <a:rPr lang="ru-RU" altLang="ru-RU" sz="2000" b="1" u="sng" noProof="1" smtClean="0">
                <a:solidFill>
                  <a:srgbClr val="A52D5B"/>
                </a:solidFill>
                <a:latin typeface="Times New Roman" pitchFamily="18" charset="0"/>
              </a:rPr>
              <a:t>м </a:t>
            </a:r>
            <a:r>
              <a:rPr lang="ru-RU" sz="2000" b="1" u="sng" dirty="0" smtClean="0">
                <a:solidFill>
                  <a:srgbClr val="A52D5B"/>
                </a:solidFill>
                <a:latin typeface="Times New Roman" panose="02020603050405020304" pitchFamily="18" charset="0"/>
                <a:ea typeface="Arial CYR"/>
                <a:cs typeface="Times New Roman" panose="02020603050405020304" pitchFamily="18" charset="0"/>
              </a:rPr>
              <a:t>:</a:t>
            </a:r>
          </a:p>
          <a:p>
            <a:pPr marL="285750" indent="-285750" algn="ctr">
              <a:buFontTx/>
              <a:buChar char="-"/>
            </a:pPr>
            <a:r>
              <a:rPr lang="ru-RU" sz="18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Arial CYR"/>
                <a:cs typeface="Times New Roman" panose="02020603050405020304" pitchFamily="18" charset="0"/>
              </a:rPr>
              <a:t>Формируется совершенная структура с более мелкой дендритной ячейкой 150-200 </a:t>
            </a:r>
            <a:endParaRPr lang="ru-RU" sz="1800" b="1" dirty="0">
              <a:solidFill>
                <a:schemeClr val="tx2"/>
              </a:solidFill>
              <a:latin typeface="Times New Roman" panose="02020603050405020304" pitchFamily="18" charset="0"/>
              <a:ea typeface="Arial CYR"/>
              <a:cs typeface="Times New Roman" panose="02020603050405020304" pitchFamily="18" charset="0"/>
            </a:endParaRPr>
          </a:p>
          <a:p>
            <a:pPr marL="285750" indent="-285750" algn="ctr">
              <a:buFontTx/>
              <a:buChar char="-"/>
            </a:pPr>
            <a:r>
              <a:rPr lang="ru-RU" sz="18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Arial CYR"/>
                <a:cs typeface="Times New Roman" panose="02020603050405020304" pitchFamily="18" charset="0"/>
              </a:rPr>
              <a:t>Уменьшается до 10 раз дендритная ликвация;</a:t>
            </a:r>
            <a:endParaRPr lang="ru-RU" sz="1800" b="1" dirty="0">
              <a:solidFill>
                <a:schemeClr val="tx2"/>
              </a:solidFill>
              <a:latin typeface="Times New Roman" panose="02020603050405020304" pitchFamily="18" charset="0"/>
              <a:ea typeface="Arial CYR"/>
              <a:cs typeface="Times New Roman" panose="02020603050405020304" pitchFamily="18" charset="0"/>
            </a:endParaRPr>
          </a:p>
          <a:p>
            <a:pPr marL="285750" indent="-285750" algn="ctr">
              <a:buFontTx/>
              <a:buChar char="-"/>
            </a:pPr>
            <a:r>
              <a:rPr lang="ru-RU" sz="18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Arial CYR"/>
                <a:cs typeface="Times New Roman" panose="02020603050405020304" pitchFamily="18" charset="0"/>
              </a:rPr>
              <a:t>Снижается объемная доля пор до 0,05 %. </a:t>
            </a:r>
            <a:endParaRPr lang="ru-RU" sz="1800" b="1" dirty="0">
              <a:solidFill>
                <a:schemeClr val="tx2"/>
              </a:solidFill>
              <a:latin typeface="Times New Roman" panose="02020603050405020304" pitchFamily="18" charset="0"/>
              <a:ea typeface="Arial CYR"/>
              <a:cs typeface="Times New Roman" panose="02020603050405020304" pitchFamily="18" charset="0"/>
            </a:endParaRPr>
          </a:p>
        </p:txBody>
      </p:sp>
      <p:pic>
        <p:nvPicPr>
          <p:cNvPr id="126" name="Picture 2" descr="C:\Users\yakovlev_ei\Desktop\Ран\Безымянный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52" y="1476375"/>
            <a:ext cx="1306574" cy="176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7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975" y="1503764"/>
            <a:ext cx="1067624" cy="2129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518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Прямоугольник 2"/>
          <p:cNvSpPr>
            <a:spLocks noChangeArrowheads="1"/>
          </p:cNvSpPr>
          <p:nvPr/>
        </p:nvSpPr>
        <p:spPr bwMode="auto">
          <a:xfrm>
            <a:off x="1619790" y="-35793"/>
            <a:ext cx="9073610" cy="1167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233" tIns="52116" rIns="104233" bIns="52116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041246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ru-RU" altLang="ru-RU" sz="2300" dirty="0">
                <a:solidFill>
                  <a:srgbClr val="002060"/>
                </a:solidFill>
                <a:latin typeface="Impact" pitchFamily="34" charset="0"/>
              </a:rPr>
              <a:t>Автоматизированные комплексы для получения литых деталей ГТД</a:t>
            </a:r>
          </a:p>
          <a:p>
            <a:pPr algn="ctr" defTabSz="1041246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ru-RU" altLang="ru-RU" sz="2300" dirty="0">
                <a:solidFill>
                  <a:srgbClr val="002060"/>
                </a:solidFill>
                <a:latin typeface="Impact" pitchFamily="34" charset="0"/>
              </a:rPr>
              <a:t>сложной конфигурации с направленной и монокристаллической структурами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1134022"/>
            <a:ext cx="10693400" cy="12064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lIns="104233" tIns="52116" rIns="104233" bIns="52116">
            <a:spAutoFit/>
          </a:bodyPr>
          <a:lstStyle/>
          <a:p>
            <a:pPr algn="ctr" defTabSz="1042320">
              <a:lnSpc>
                <a:spcPct val="85000"/>
              </a:lnSpc>
              <a:defRPr/>
            </a:pPr>
            <a:r>
              <a:rPr lang="ru-RU" b="1" kern="600" dirty="0">
                <a:solidFill>
                  <a:srgbClr val="002060"/>
                </a:solidFill>
                <a:ea typeface="Calibri"/>
                <a:cs typeface="Times New Roman"/>
              </a:rPr>
              <a:t>ФГУП «ВИАМ» осуществляет комплекс работ по проектированию, изготовлению, вводу в эксплуатацию оборудования </a:t>
            </a:r>
            <a:r>
              <a:rPr lang="ru-RU" b="1" kern="600" dirty="0" smtClean="0">
                <a:solidFill>
                  <a:srgbClr val="002060"/>
                </a:solidFill>
                <a:ea typeface="Calibri"/>
                <a:cs typeface="Times New Roman"/>
              </a:rPr>
              <a:t>с </a:t>
            </a:r>
            <a:r>
              <a:rPr lang="ru-RU" b="1" kern="600" dirty="0">
                <a:solidFill>
                  <a:srgbClr val="002060"/>
                </a:solidFill>
                <a:ea typeface="Calibri"/>
                <a:cs typeface="Times New Roman"/>
              </a:rPr>
              <a:t>компьютерной системой управления, технологическое и сервисное сопровождение, а так же дает рекомендации по отработке технологии литья деталей, получаемых методом направленной кристаллизации.</a:t>
            </a:r>
            <a:endParaRPr lang="ru-RU" sz="1800" b="1" kern="600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566" y="5653445"/>
            <a:ext cx="10674835" cy="1747238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lIns="104233" tIns="52116" rIns="104233" bIns="52116">
            <a:spAutoFit/>
          </a:bodyPr>
          <a:lstStyle/>
          <a:p>
            <a:pPr algn="ctr" defTabSz="1042320">
              <a:lnSpc>
                <a:spcPct val="90000"/>
              </a:lnSpc>
              <a:spcAft>
                <a:spcPts val="600"/>
              </a:spcAft>
              <a:defRPr/>
            </a:pPr>
            <a:r>
              <a:rPr lang="ru-RU" sz="2300" b="1" i="1" u="sng" dirty="0">
                <a:solidFill>
                  <a:srgbClr val="A52D5B"/>
                </a:solidFill>
                <a:ea typeface="Calibri"/>
                <a:cs typeface="Times New Roman"/>
              </a:rPr>
              <a:t>Установки высокоградиентной направленной кристаллизации обеспечивают</a:t>
            </a:r>
            <a:r>
              <a:rPr lang="ru-RU" sz="2300" b="1" i="1" u="sng" dirty="0" smtClean="0">
                <a:solidFill>
                  <a:srgbClr val="A52D5B"/>
                </a:solidFill>
                <a:ea typeface="Calibri"/>
                <a:cs typeface="Times New Roman"/>
              </a:rPr>
              <a:t>:</a:t>
            </a:r>
            <a:endParaRPr lang="ru-RU" sz="2300" b="1" u="sng" dirty="0">
              <a:solidFill>
                <a:srgbClr val="A52D5B"/>
              </a:solidFill>
              <a:ea typeface="Calibri"/>
              <a:cs typeface="Times New Roman"/>
            </a:endParaRPr>
          </a:p>
          <a:p>
            <a:pPr algn="just" defTabSz="1042320">
              <a:lnSpc>
                <a:spcPct val="90000"/>
              </a:lnSpc>
              <a:defRPr/>
            </a:pPr>
            <a:r>
              <a:rPr lang="ru-RU" sz="1800" dirty="0" smtClean="0">
                <a:solidFill>
                  <a:srgbClr val="002060"/>
                </a:solidFill>
                <a:ea typeface="Calibri"/>
                <a:cs typeface="Times New Roman"/>
              </a:rPr>
              <a:t>	- эффективность </a:t>
            </a:r>
            <a:r>
              <a:rPr lang="ru-RU" sz="1800" dirty="0">
                <a:solidFill>
                  <a:srgbClr val="002060"/>
                </a:solidFill>
                <a:ea typeface="Calibri"/>
                <a:cs typeface="Times New Roman"/>
              </a:rPr>
              <a:t>охлаждения отливок </a:t>
            </a:r>
            <a:r>
              <a:rPr lang="ru-RU" sz="1800" dirty="0" smtClean="0">
                <a:solidFill>
                  <a:srgbClr val="002060"/>
                </a:solidFill>
                <a:ea typeface="Calibri"/>
                <a:cs typeface="Times New Roman"/>
              </a:rPr>
              <a:t> до 10 </a:t>
            </a:r>
            <a:r>
              <a:rPr lang="ru-RU" sz="1800" dirty="0">
                <a:solidFill>
                  <a:srgbClr val="002060"/>
                </a:solidFill>
                <a:ea typeface="Calibri"/>
                <a:cs typeface="Times New Roman"/>
              </a:rPr>
              <a:t>раз лучше, чем зарубежные установки по методу </a:t>
            </a:r>
            <a:r>
              <a:rPr lang="ru-RU" sz="1800" dirty="0" smtClean="0">
                <a:solidFill>
                  <a:srgbClr val="002060"/>
                </a:solidFill>
                <a:ea typeface="Calibri"/>
                <a:cs typeface="Times New Roman"/>
              </a:rPr>
              <a:t>		   </a:t>
            </a:r>
            <a:r>
              <a:rPr lang="ru-RU" sz="1800" dirty="0" err="1" smtClean="0">
                <a:solidFill>
                  <a:srgbClr val="002060"/>
                </a:solidFill>
                <a:ea typeface="Calibri"/>
                <a:cs typeface="Times New Roman"/>
              </a:rPr>
              <a:t>Бриджмена</a:t>
            </a:r>
            <a:r>
              <a:rPr lang="ru-RU" sz="1800" dirty="0">
                <a:solidFill>
                  <a:srgbClr val="002060"/>
                </a:solidFill>
                <a:ea typeface="Calibri"/>
                <a:cs typeface="Times New Roman"/>
              </a:rPr>
              <a:t>;</a:t>
            </a:r>
          </a:p>
          <a:p>
            <a:pPr algn="just" defTabSz="1042320">
              <a:lnSpc>
                <a:spcPct val="90000"/>
              </a:lnSpc>
              <a:defRPr/>
            </a:pPr>
            <a:r>
              <a:rPr lang="ru-RU" sz="1800" dirty="0" smtClean="0">
                <a:solidFill>
                  <a:srgbClr val="002060"/>
                </a:solidFill>
                <a:ea typeface="Calibri"/>
                <a:cs typeface="Times New Roman"/>
              </a:rPr>
              <a:t>	- </a:t>
            </a:r>
            <a:r>
              <a:rPr lang="ru-RU" sz="1800" dirty="0">
                <a:solidFill>
                  <a:srgbClr val="002060"/>
                </a:solidFill>
                <a:ea typeface="Calibri"/>
                <a:cs typeface="Times New Roman"/>
              </a:rPr>
              <a:t>получение </a:t>
            </a:r>
            <a:r>
              <a:rPr lang="ru-RU" sz="1800" dirty="0" err="1" smtClean="0">
                <a:solidFill>
                  <a:srgbClr val="002060"/>
                </a:solidFill>
                <a:ea typeface="Calibri"/>
                <a:cs typeface="Times New Roman"/>
              </a:rPr>
              <a:t>тонкодендритной</a:t>
            </a:r>
            <a:r>
              <a:rPr lang="ru-RU" sz="1800" dirty="0" smtClean="0">
                <a:solidFill>
                  <a:srgbClr val="002060"/>
                </a:solidFill>
                <a:ea typeface="Calibri"/>
                <a:cs typeface="Times New Roman"/>
              </a:rPr>
              <a:t> </a:t>
            </a:r>
            <a:r>
              <a:rPr lang="ru-RU" sz="1800" dirty="0">
                <a:solidFill>
                  <a:srgbClr val="002060"/>
                </a:solidFill>
                <a:ea typeface="Calibri"/>
                <a:cs typeface="Times New Roman"/>
              </a:rPr>
              <a:t>структуры в отливках;</a:t>
            </a:r>
          </a:p>
          <a:p>
            <a:pPr algn="just" defTabSz="1042320">
              <a:lnSpc>
                <a:spcPct val="90000"/>
              </a:lnSpc>
              <a:defRPr/>
            </a:pPr>
            <a:r>
              <a:rPr lang="ru-RU" sz="1800" dirty="0" smtClean="0">
                <a:solidFill>
                  <a:srgbClr val="002060"/>
                </a:solidFill>
                <a:ea typeface="Calibri"/>
                <a:cs typeface="Times New Roman"/>
              </a:rPr>
              <a:t>	- </a:t>
            </a:r>
            <a:r>
              <a:rPr lang="ru-RU" sz="1800" dirty="0">
                <a:solidFill>
                  <a:srgbClr val="002060"/>
                </a:solidFill>
                <a:ea typeface="Calibri"/>
                <a:cs typeface="Times New Roman"/>
              </a:rPr>
              <a:t>повышение на 10-20% прочностных и усталостных характеристик сплавов;</a:t>
            </a:r>
          </a:p>
          <a:p>
            <a:pPr algn="just" defTabSz="1042320">
              <a:lnSpc>
                <a:spcPct val="90000"/>
              </a:lnSpc>
              <a:defRPr/>
            </a:pPr>
            <a:r>
              <a:rPr lang="ru-RU" sz="1800" dirty="0" smtClean="0">
                <a:solidFill>
                  <a:srgbClr val="002060"/>
                </a:solidFill>
                <a:ea typeface="Calibri"/>
                <a:cs typeface="Times New Roman"/>
              </a:rPr>
              <a:t>	- </a:t>
            </a:r>
            <a:r>
              <a:rPr lang="ru-RU" sz="1800" dirty="0">
                <a:solidFill>
                  <a:srgbClr val="002060"/>
                </a:solidFill>
                <a:ea typeface="Calibri"/>
                <a:cs typeface="Times New Roman"/>
              </a:rPr>
              <a:t>повышение выхода годного по макроструктуре лопаток.</a:t>
            </a:r>
          </a:p>
        </p:txBody>
      </p:sp>
      <p:pic>
        <p:nvPicPr>
          <p:cNvPr id="4101" name="Рисунок 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42" y="2497668"/>
            <a:ext cx="2946255" cy="2077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Рисунок 1" descr="D:\Disk C\Мои документы\увнс6 увнк 14\Сырьё\AD6A098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2" r="9183" b="2950"/>
          <a:stretch>
            <a:fillRect/>
          </a:stretch>
        </p:blipFill>
        <p:spPr bwMode="auto">
          <a:xfrm>
            <a:off x="3920914" y="2509920"/>
            <a:ext cx="3018658" cy="207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Rectangle 5"/>
          <p:cNvSpPr>
            <a:spLocks noChangeArrowheads="1"/>
          </p:cNvSpPr>
          <p:nvPr/>
        </p:nvSpPr>
        <p:spPr bwMode="auto">
          <a:xfrm>
            <a:off x="7283024" y="4650972"/>
            <a:ext cx="3410377" cy="967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233" tIns="52116" rIns="104233" bIns="52116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041246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ru-RU" altLang="ru-RU" sz="1400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УВНК-10 </a:t>
            </a:r>
            <a:r>
              <a:rPr lang="ru-RU" altLang="ru-RU" sz="1400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–</a:t>
            </a:r>
            <a:r>
              <a:rPr lang="ru-RU" altLang="ru-RU" sz="1400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ru-RU" sz="1400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для литья крупногабаритных (до </a:t>
            </a:r>
            <a:r>
              <a:rPr lang="ru-RU" altLang="ru-RU" sz="1400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800 </a:t>
            </a:r>
            <a:r>
              <a:rPr lang="ru-RU" altLang="ru-RU" sz="1400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мм) лопаток с направленной и монокристаллической структурой для  авиационных ГТД и энергетических ГТУ.</a:t>
            </a:r>
          </a:p>
        </p:txBody>
      </p:sp>
      <p:sp>
        <p:nvSpPr>
          <p:cNvPr id="4105" name="Rectangle 6"/>
          <p:cNvSpPr>
            <a:spLocks noChangeArrowheads="1"/>
          </p:cNvSpPr>
          <p:nvPr/>
        </p:nvSpPr>
        <p:spPr bwMode="auto">
          <a:xfrm>
            <a:off x="-42700" y="4636173"/>
            <a:ext cx="3324980" cy="751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233" tIns="52116" rIns="104233" bIns="52116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041246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ru-RU" altLang="ru-RU" sz="1400" b="1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УВНК-9А</a:t>
            </a:r>
            <a:r>
              <a:rPr lang="ru-RU" altLang="ru-RU" sz="1400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– для литья лопаток с направленной и монокристаллической структурами  размером до 300 мм</a:t>
            </a:r>
            <a:endParaRPr lang="ru-RU" altLang="ru-RU" sz="2100" dirty="0">
              <a:solidFill>
                <a:srgbClr val="002060"/>
              </a:solidFill>
              <a:ea typeface="Calibri" pitchFamily="34" charset="0"/>
              <a:cs typeface="Arial" charset="0"/>
            </a:endParaRPr>
          </a:p>
        </p:txBody>
      </p:sp>
      <p:sp>
        <p:nvSpPr>
          <p:cNvPr id="4106" name="Прямоугольник 7"/>
          <p:cNvSpPr>
            <a:spLocks noChangeArrowheads="1"/>
          </p:cNvSpPr>
          <p:nvPr/>
        </p:nvSpPr>
        <p:spPr bwMode="auto">
          <a:xfrm>
            <a:off x="3447581" y="4654028"/>
            <a:ext cx="3915343" cy="96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33" tIns="52116" rIns="104233" bIns="52116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041246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ru-RU" altLang="ru-RU" sz="1400" b="1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УВНК-15</a:t>
            </a:r>
            <a:r>
              <a:rPr lang="ru-RU" altLang="ru-RU" sz="1400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 – для литья крупногабаритных (до 600 мм) лопаток с направленной и монокристаллической структурой для  авиационных ГТД и энергетических ГТУ.</a:t>
            </a:r>
          </a:p>
        </p:txBody>
      </p:sp>
      <p:pic>
        <p:nvPicPr>
          <p:cNvPr id="1026" name="Picture 2" descr="C:\Users\yakovlev_ei\Desktop\Ран\УВНК 1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924" y="2509919"/>
            <a:ext cx="2962783" cy="2053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890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6" r="7719"/>
          <a:stretch>
            <a:fillRect/>
          </a:stretch>
        </p:blipFill>
        <p:spPr bwMode="auto">
          <a:xfrm>
            <a:off x="7484899" y="1450669"/>
            <a:ext cx="3084455" cy="2248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3114453" y="-35793"/>
            <a:ext cx="7454902" cy="1213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306" tIns="52153" rIns="104306" bIns="52153">
            <a:spAutoFit/>
          </a:bodyPr>
          <a:lstStyle/>
          <a:p>
            <a:pPr algn="ctr" eaLnBrk="0" hangingPunct="0"/>
            <a:r>
              <a:rPr kumimoji="1" lang="ru-RU" sz="1800" dirty="0">
                <a:solidFill>
                  <a:srgbClr val="002060"/>
                </a:solidFill>
                <a:latin typeface="Impact" pitchFamily="34" charset="0"/>
              </a:rPr>
              <a:t>Исследование влияния температурно-скоростных режимов направленной кристаллизации на формирование ориентированной и монокристаллической структуры в крупногабаритных отливках до 700 мм из нового коррозионностойкого жаропрочного никелевого сплава</a:t>
            </a:r>
          </a:p>
        </p:txBody>
      </p:sp>
      <p:pic>
        <p:nvPicPr>
          <p:cNvPr id="18" name="Рисунок 17" descr="DSC00483.JPG"/>
          <p:cNvPicPr/>
          <p:nvPr/>
        </p:nvPicPr>
        <p:blipFill rotWithShape="1">
          <a:blip r:embed="rId3" cstate="print"/>
          <a:srcRect l="48263" t="23504" r="22555" b="15599"/>
          <a:stretch/>
        </p:blipFill>
        <p:spPr bwMode="auto">
          <a:xfrm>
            <a:off x="0" y="2556495"/>
            <a:ext cx="1118909" cy="19804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7" descr="image0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57999" y="3650984"/>
            <a:ext cx="5182212" cy="2022267"/>
          </a:xfrm>
          <a:prstGeom prst="rect">
            <a:avLst/>
          </a:prstGeom>
          <a:noFill/>
        </p:spPr>
      </p:pic>
      <p:pic>
        <p:nvPicPr>
          <p:cNvPr id="20" name="Рисунок 19" descr="D:\Мои Документы\Мои рисунки\DSCN0625.JP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17" t="-10674" b="2809"/>
          <a:stretch/>
        </p:blipFill>
        <p:spPr bwMode="auto">
          <a:xfrm>
            <a:off x="450156" y="4548495"/>
            <a:ext cx="1336525" cy="30127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778" y="3650984"/>
            <a:ext cx="1121585" cy="219288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2F4D71">
                <a:alpha val="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7379406" y="3713224"/>
            <a:ext cx="2486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200" b="1" dirty="0" smtClean="0">
                <a:solidFill>
                  <a:prstClr val="black"/>
                </a:solidFill>
              </a:rPr>
              <a:t>SGT-4000F</a:t>
            </a:r>
            <a:r>
              <a:rPr lang="ru-RU" sz="1200" b="1" dirty="0" smtClean="0">
                <a:solidFill>
                  <a:prstClr val="black"/>
                </a:solidFill>
              </a:rPr>
              <a:t> (</a:t>
            </a:r>
            <a:r>
              <a:rPr lang="en-US" sz="1200" b="1" dirty="0" smtClean="0">
                <a:solidFill>
                  <a:prstClr val="black"/>
                </a:solidFill>
              </a:rPr>
              <a:t>V94.3</a:t>
            </a:r>
            <a:r>
              <a:rPr lang="ru-RU" sz="1200" b="1" dirty="0" smtClean="0">
                <a:solidFill>
                  <a:prstClr val="black"/>
                </a:solidFill>
              </a:rPr>
              <a:t>А</a:t>
            </a:r>
            <a:r>
              <a:rPr lang="en-US" sz="1200" b="1" dirty="0" smtClean="0">
                <a:solidFill>
                  <a:prstClr val="black"/>
                </a:solidFill>
              </a:rPr>
              <a:t>)</a:t>
            </a:r>
            <a:r>
              <a:rPr lang="ru-RU" sz="1200" b="1" dirty="0" smtClean="0">
                <a:solidFill>
                  <a:prstClr val="black"/>
                </a:solidFill>
              </a:rPr>
              <a:t> (290 МВт)</a:t>
            </a:r>
            <a:endParaRPr lang="ru-RU" sz="1200" b="1" dirty="0">
              <a:solidFill>
                <a:prstClr val="black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453973" y="1173670"/>
            <a:ext cx="17805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ru-RU" sz="1200" b="1" dirty="0" smtClean="0">
                <a:solidFill>
                  <a:prstClr val="black"/>
                </a:solidFill>
              </a:rPr>
              <a:t>ГТД-110 (110 МВт)</a:t>
            </a:r>
            <a:endParaRPr lang="ru-RU" sz="1200" b="1" dirty="0">
              <a:solidFill>
                <a:prstClr val="black"/>
              </a:solidFill>
            </a:endParaRPr>
          </a:p>
        </p:txBody>
      </p:sp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034" y="4023344"/>
            <a:ext cx="2880320" cy="2485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yakovlev_ei\Desktop\Ран\Безымянный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876" y="5663373"/>
            <a:ext cx="882478" cy="119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647" y="2747438"/>
            <a:ext cx="602740" cy="120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1312839" y="1188343"/>
            <a:ext cx="6050085" cy="23083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5400" cap="rnd" cmpd="sng">
            <a:solidFill>
              <a:srgbClr val="C00000"/>
            </a:solidFill>
            <a:bevel/>
          </a:ln>
        </p:spPr>
        <p:txBody>
          <a:bodyPr wrap="square">
            <a:spAutoFit/>
          </a:bodyPr>
          <a:lstStyle/>
          <a:p>
            <a:pPr defTabSz="10430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задачи</a:t>
            </a:r>
            <a:r>
              <a:rPr lang="ru-RU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 eaLnBrk="0" hangingPunct="0"/>
            <a:r>
              <a:rPr lang="ru-RU" sz="1600" b="1" dirty="0" smtClean="0">
                <a:solidFill>
                  <a:srgbClr val="291D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Исследование </a:t>
            </a:r>
            <a:r>
              <a:rPr lang="ru-RU" sz="1600" b="1" dirty="0">
                <a:solidFill>
                  <a:srgbClr val="291D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закономерностей получения ориентированной структуры в процессе НК.</a:t>
            </a:r>
          </a:p>
          <a:p>
            <a:pPr algn="just" eaLnBrk="0" hangingPunct="0"/>
            <a:r>
              <a:rPr lang="ru-RU" sz="1600" b="1" dirty="0" smtClean="0">
                <a:solidFill>
                  <a:srgbClr val="291D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Исследование </a:t>
            </a:r>
            <a:r>
              <a:rPr lang="ru-RU" sz="1600" b="1" dirty="0">
                <a:solidFill>
                  <a:srgbClr val="291D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влияния температурно-скоростных режимов НК на количественные характеристики структуры и фазовый состав нового КЖС.</a:t>
            </a:r>
          </a:p>
          <a:p>
            <a:pPr algn="just" eaLnBrk="0" hangingPunct="0"/>
            <a:r>
              <a:rPr lang="ru-RU" sz="1600" b="1" dirty="0" smtClean="0">
                <a:solidFill>
                  <a:srgbClr val="291D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Исследование </a:t>
            </a:r>
            <a:r>
              <a:rPr lang="ru-RU" sz="1600" b="1" dirty="0">
                <a:solidFill>
                  <a:srgbClr val="291D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влияния ликвации легирующих элементов  на микроструктуру нового КЖС в процессе НК с управляемым  градиентом</a:t>
            </a:r>
            <a:r>
              <a:rPr lang="ru-RU" sz="1600" b="1" dirty="0" smtClean="0">
                <a:solidFill>
                  <a:srgbClr val="291D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b="1" dirty="0">
              <a:solidFill>
                <a:srgbClr val="291D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974988" y="5996036"/>
            <a:ext cx="6036008" cy="13849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defTabSz="10430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Ожидаемые результаты:</a:t>
            </a:r>
            <a:endParaRPr lang="ru-RU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eaLnBrk="0" hangingPunct="0"/>
            <a:r>
              <a:rPr lang="ru-RU" sz="1400" b="1" dirty="0">
                <a:solidFill>
                  <a:srgbClr val="291D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Будут определены закономерности получения ориентированной и монокристаллической структуры в процессе НК в элементах крупногабаритных отливок </a:t>
            </a:r>
            <a:r>
              <a:rPr lang="ru-RU" sz="1400" b="1" u="sng" dirty="0">
                <a:solidFill>
                  <a:srgbClr val="291D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целью создания технологии литья  лопаток ГТУ из нового КЖС </a:t>
            </a:r>
            <a:r>
              <a:rPr lang="ru-RU" sz="1400" b="1" dirty="0">
                <a:solidFill>
                  <a:srgbClr val="291D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условиях управляемого градиента температур.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425130" y="5345"/>
            <a:ext cx="1684756" cy="338554"/>
          </a:xfrm>
          <a:prstGeom prst="rect">
            <a:avLst/>
          </a:prstGeom>
          <a:solidFill>
            <a:srgbClr val="C00000"/>
          </a:solidFill>
        </p:spPr>
        <p:txBody>
          <a:bodyPr wrap="none">
            <a:spAutoFit/>
          </a:bodyPr>
          <a:lstStyle/>
          <a:p>
            <a:pPr algn="ctr" defTabSz="1049274"/>
            <a:r>
              <a:rPr lang="ru-RU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НЕОБХОДИМО</a:t>
            </a:r>
          </a:p>
        </p:txBody>
      </p:sp>
    </p:spTree>
    <p:extLst>
      <p:ext uri="{BB962C8B-B14F-4D97-AF65-F5344CB8AC3E}">
        <p14:creationId xmlns:p14="http://schemas.microsoft.com/office/powerpoint/2010/main" val="34592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 bwMode="auto">
          <a:xfrm>
            <a:off x="1710634" y="458148"/>
            <a:ext cx="7380482" cy="52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8" tIns="45704" rIns="91408" bIns="45704" rtlCol="0">
            <a:spAutoFit/>
          </a:bodyPr>
          <a:lstStyle/>
          <a:p>
            <a:pPr algn="ctr" defTabSz="1040878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solidFill>
                  <a:srgbClr val="002060"/>
                </a:solidFill>
                <a:latin typeface="Impact" pitchFamily="34" charset="0"/>
              </a:rPr>
              <a:t>Технология литья лопаток энергетических ГТУ</a:t>
            </a:r>
          </a:p>
        </p:txBody>
      </p:sp>
      <p:sp>
        <p:nvSpPr>
          <p:cNvPr id="3" name="TextBox 2"/>
          <p:cNvSpPr txBox="1"/>
          <p:nvPr/>
        </p:nvSpPr>
        <p:spPr bwMode="auto">
          <a:xfrm>
            <a:off x="234231" y="3138949"/>
            <a:ext cx="4248472" cy="106179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08" tIns="45704" rIns="91408" bIns="45704" rtlCol="0">
            <a:spAutoFit/>
          </a:bodyPr>
          <a:lstStyle/>
          <a:p>
            <a:pPr algn="ctr" defTabSz="1047795"/>
            <a:r>
              <a:rPr lang="ru-RU" b="1" dirty="0">
                <a:solidFill>
                  <a:srgbClr val="000000"/>
                </a:solidFill>
                <a:ea typeface="Arial CYR"/>
                <a:cs typeface="Arial CYR"/>
              </a:rPr>
              <a:t>Модельные массы для изготовления моделей крупногабаритных лопаток;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42446" y="972320"/>
            <a:ext cx="4028008" cy="415466"/>
          </a:xfrm>
          <a:prstGeom prst="rect">
            <a:avLst/>
          </a:prstGeom>
        </p:spPr>
        <p:txBody>
          <a:bodyPr wrap="square" lIns="91408" tIns="45704" rIns="91408" bIns="45704">
            <a:spAutoFit/>
          </a:bodyPr>
          <a:lstStyle/>
          <a:p>
            <a:pPr algn="ctr" defTabSz="1047795"/>
            <a:r>
              <a:rPr lang="ru-RU" b="1" i="1" dirty="0">
                <a:solidFill>
                  <a:srgbClr val="C00000"/>
                </a:solidFill>
                <a:ea typeface="Arial CYR"/>
                <a:cs typeface="Arial CYR"/>
              </a:rPr>
              <a:t>Во ФГУП «ВИАМ» разработаны: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34134" y="1836417"/>
            <a:ext cx="4248569" cy="106179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 lIns="91408" tIns="45704" rIns="91408" bIns="45704">
            <a:spAutoFit/>
          </a:bodyPr>
          <a:lstStyle/>
          <a:p>
            <a:pPr algn="ctr" defTabSz="1047795"/>
            <a:r>
              <a:rPr lang="ru-RU" b="1" dirty="0">
                <a:solidFill>
                  <a:srgbClr val="000000"/>
                </a:solidFill>
                <a:ea typeface="Arial CYR"/>
                <a:cs typeface="Arial CYR"/>
              </a:rPr>
              <a:t>Составы и технологии изготовления керамических стержней;</a:t>
            </a:r>
          </a:p>
        </p:txBody>
      </p:sp>
      <p:sp>
        <p:nvSpPr>
          <p:cNvPr id="6" name="Стрелка вниз 5"/>
          <p:cNvSpPr/>
          <p:nvPr/>
        </p:nvSpPr>
        <p:spPr>
          <a:xfrm>
            <a:off x="2126044" y="2918704"/>
            <a:ext cx="242316" cy="17259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spcCol="0" rtlCol="0" anchor="ctr"/>
          <a:lstStyle/>
          <a:p>
            <a:pPr algn="ctr" defTabSz="1047795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234231" y="4516991"/>
            <a:ext cx="4274073" cy="106179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08" tIns="45704" rIns="91408" bIns="45704" rtlCol="0">
            <a:spAutoFit/>
          </a:bodyPr>
          <a:lstStyle/>
          <a:p>
            <a:pPr algn="ctr" defTabSz="1047795"/>
            <a:r>
              <a:rPr lang="ru-RU" b="1" dirty="0">
                <a:solidFill>
                  <a:srgbClr val="000000"/>
                </a:solidFill>
                <a:ea typeface="Arial CYR"/>
                <a:cs typeface="Arial CYR"/>
              </a:rPr>
              <a:t>Составы и технологии изготовления крупногабаритных керамических форм</a:t>
            </a:r>
          </a:p>
        </p:txBody>
      </p:sp>
      <p:sp>
        <p:nvSpPr>
          <p:cNvPr id="8" name="Стрелка вниз 7"/>
          <p:cNvSpPr/>
          <p:nvPr/>
        </p:nvSpPr>
        <p:spPr>
          <a:xfrm>
            <a:off x="2128853" y="4195892"/>
            <a:ext cx="242316" cy="3451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spcCol="0" rtlCol="0" anchor="ctr"/>
          <a:lstStyle/>
          <a:p>
            <a:pPr algn="ctr" defTabSz="1047795"/>
            <a:endParaRPr lang="ru-RU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124" y="5724847"/>
            <a:ext cx="1070232" cy="1728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549305" y="4862331"/>
            <a:ext cx="1304925" cy="3328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8263" y="458148"/>
            <a:ext cx="1333013" cy="1301649"/>
          </a:xfrm>
          <a:prstGeom prst="rect">
            <a:avLst/>
          </a:prstGeom>
          <a:solidFill>
            <a:srgbClr val="38A65A"/>
          </a:solidFill>
          <a:ln>
            <a:noFill/>
          </a:ln>
          <a:extLst/>
        </p:spPr>
      </p:pic>
      <p:sp>
        <p:nvSpPr>
          <p:cNvPr id="9" name="Прямоугольник 8"/>
          <p:cNvSpPr/>
          <p:nvPr/>
        </p:nvSpPr>
        <p:spPr>
          <a:xfrm>
            <a:off x="5773231" y="1829969"/>
            <a:ext cx="4599548" cy="1061797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  <p:txBody>
          <a:bodyPr wrap="square" lIns="91408" tIns="45704" rIns="91408" bIns="45704">
            <a:spAutoFit/>
          </a:bodyPr>
          <a:lstStyle/>
          <a:p>
            <a:pPr algn="ctr" defTabSz="911500"/>
            <a:r>
              <a:rPr lang="ru-RU" b="1" dirty="0">
                <a:solidFill>
                  <a:srgbClr val="000000"/>
                </a:solidFill>
                <a:ea typeface="Arial CYR"/>
                <a:cs typeface="Arial CYR"/>
              </a:rPr>
              <a:t>Высокая точность и стабильность геометрических размеров </a:t>
            </a:r>
          </a:p>
          <a:p>
            <a:pPr algn="ctr" defTabSz="911500"/>
            <a:r>
              <a:rPr lang="ru-RU" b="1" dirty="0">
                <a:solidFill>
                  <a:srgbClr val="000000"/>
                </a:solidFill>
                <a:ea typeface="Arial CYR"/>
                <a:cs typeface="Arial CYR"/>
              </a:rPr>
              <a:t>(низкий термический коэффициент)</a:t>
            </a:r>
          </a:p>
        </p:txBody>
      </p:sp>
      <p:sp>
        <p:nvSpPr>
          <p:cNvPr id="10" name="Стрелка вправо 9"/>
          <p:cNvSpPr/>
          <p:nvPr/>
        </p:nvSpPr>
        <p:spPr>
          <a:xfrm>
            <a:off x="4698628" y="3404463"/>
            <a:ext cx="978408" cy="48463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spcCol="0" rtlCol="0" anchor="ctr"/>
          <a:lstStyle/>
          <a:p>
            <a:pPr algn="ctr" defTabSz="1047795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775040" y="3292837"/>
            <a:ext cx="4598652" cy="738631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lIns="91408" tIns="45704" rIns="91408" bIns="45704">
            <a:spAutoFit/>
          </a:bodyPr>
          <a:lstStyle/>
          <a:p>
            <a:pPr algn="ctr" defTabSz="1047795" eaLnBrk="0" hangingPunct="0"/>
            <a:r>
              <a:rPr lang="ru-RU" b="1" dirty="0">
                <a:solidFill>
                  <a:srgbClr val="000000"/>
                </a:solidFill>
                <a:ea typeface="Arial CYR"/>
                <a:cs typeface="Arial CYR"/>
              </a:rPr>
              <a:t>Точность геометрических размеров моделей</a:t>
            </a:r>
          </a:p>
        </p:txBody>
      </p:sp>
      <p:sp>
        <p:nvSpPr>
          <p:cNvPr id="18" name="Стрелка вправо 17"/>
          <p:cNvSpPr/>
          <p:nvPr/>
        </p:nvSpPr>
        <p:spPr>
          <a:xfrm>
            <a:off x="4738968" y="2100444"/>
            <a:ext cx="978408" cy="48463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spcCol="0" rtlCol="0" anchor="ctr"/>
          <a:lstStyle/>
          <a:p>
            <a:pPr algn="ctr" defTabSz="1047795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775039" y="4593709"/>
            <a:ext cx="4598651" cy="1061797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  <p:txBody>
          <a:bodyPr wrap="square" lIns="91408" tIns="45704" rIns="91408" bIns="45704">
            <a:spAutoFit/>
          </a:bodyPr>
          <a:lstStyle/>
          <a:p>
            <a:pPr algn="ctr" defTabSz="1047795" eaLnBrk="0" hangingPunct="0"/>
            <a:r>
              <a:rPr lang="ru-RU" b="1" dirty="0">
                <a:solidFill>
                  <a:srgbClr val="000000"/>
                </a:solidFill>
                <a:ea typeface="Arial CYR"/>
                <a:cs typeface="Arial CYR"/>
              </a:rPr>
              <a:t>Высокая огнеупорность;</a:t>
            </a:r>
          </a:p>
          <a:p>
            <a:pPr algn="ctr" defTabSz="1047795" eaLnBrk="0" hangingPunct="0"/>
            <a:r>
              <a:rPr lang="ru-RU" b="1" dirty="0">
                <a:solidFill>
                  <a:srgbClr val="000000"/>
                </a:solidFill>
                <a:ea typeface="Arial CYR"/>
                <a:cs typeface="Arial CYR"/>
              </a:rPr>
              <a:t>Химическая инертность к жаропрочным сплавам </a:t>
            </a:r>
          </a:p>
        </p:txBody>
      </p:sp>
      <p:sp>
        <p:nvSpPr>
          <p:cNvPr id="20" name="Стрелка вправо 19"/>
          <p:cNvSpPr/>
          <p:nvPr/>
        </p:nvSpPr>
        <p:spPr>
          <a:xfrm>
            <a:off x="4748742" y="4859227"/>
            <a:ext cx="978408" cy="48463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spcCol="0" rtlCol="0" anchor="ctr"/>
          <a:lstStyle/>
          <a:p>
            <a:pPr algn="ctr" defTabSz="1047795"/>
            <a:endParaRPr lang="ru-RU">
              <a:solidFill>
                <a:prstClr val="white"/>
              </a:solidFill>
            </a:endParaRPr>
          </a:p>
        </p:txBody>
      </p:sp>
      <p:pic>
        <p:nvPicPr>
          <p:cNvPr id="2054" name="Picture 6" descr="F:\PHOTO-2018-09-26-16-11-2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53" b="21598"/>
          <a:stretch/>
        </p:blipFill>
        <p:spPr bwMode="auto">
          <a:xfrm>
            <a:off x="1838692" y="6064724"/>
            <a:ext cx="3349142" cy="104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7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6" y="6064726"/>
            <a:ext cx="1673395" cy="104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 bwMode="auto">
          <a:xfrm>
            <a:off x="2484940" y="7161152"/>
            <a:ext cx="1680652" cy="33852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lIns="91408" tIns="45704" rIns="91408" bIns="45704" rtlCol="0">
            <a:spAutoFit/>
          </a:bodyPr>
          <a:lstStyle/>
          <a:p>
            <a:pPr algn="ctr" defTabSz="1047795"/>
            <a:r>
              <a:rPr lang="ru-RU" sz="1600" i="1" dirty="0">
                <a:solidFill>
                  <a:srgbClr val="000000"/>
                </a:solidFill>
                <a:ea typeface="Arial CYR"/>
                <a:cs typeface="Arial CYR"/>
              </a:rPr>
              <a:t>Восковая модель</a:t>
            </a:r>
          </a:p>
        </p:txBody>
      </p:sp>
      <p:sp>
        <p:nvSpPr>
          <p:cNvPr id="24" name="TextBox 23"/>
          <p:cNvSpPr txBox="1"/>
          <p:nvPr/>
        </p:nvSpPr>
        <p:spPr bwMode="auto">
          <a:xfrm>
            <a:off x="6930909" y="7186493"/>
            <a:ext cx="2103524" cy="33852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lIns="91408" tIns="45704" rIns="91408" bIns="45704" rtlCol="0">
            <a:spAutoFit/>
          </a:bodyPr>
          <a:lstStyle/>
          <a:p>
            <a:pPr algn="ctr" defTabSz="1047795"/>
            <a:r>
              <a:rPr lang="ru-RU" sz="1600" i="1" dirty="0">
                <a:solidFill>
                  <a:srgbClr val="000000"/>
                </a:solidFill>
                <a:ea typeface="Arial CYR"/>
                <a:cs typeface="Arial CYR"/>
              </a:rPr>
              <a:t>Керамические формы</a:t>
            </a:r>
          </a:p>
        </p:txBody>
      </p:sp>
      <p:sp>
        <p:nvSpPr>
          <p:cNvPr id="16" name="TextBox 15"/>
          <p:cNvSpPr txBox="1"/>
          <p:nvPr/>
        </p:nvSpPr>
        <p:spPr bwMode="auto">
          <a:xfrm>
            <a:off x="6474549" y="1471058"/>
            <a:ext cx="2391679" cy="338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8" tIns="45704" rIns="91408" bIns="45704" rtlCol="0">
            <a:spAutoFit/>
          </a:bodyPr>
          <a:lstStyle/>
          <a:p>
            <a:pPr algn="ctr" defTabSz="1047795"/>
            <a:r>
              <a:rPr lang="ru-RU" sz="1600" i="1" dirty="0">
                <a:solidFill>
                  <a:srgbClr val="000000"/>
                </a:solidFill>
                <a:ea typeface="Arial CYR"/>
                <a:cs typeface="Arial CYR"/>
              </a:rPr>
              <a:t>Керамический стержень</a:t>
            </a:r>
          </a:p>
        </p:txBody>
      </p:sp>
    </p:spTree>
    <p:extLst>
      <p:ext uri="{BB962C8B-B14F-4D97-AF65-F5344CB8AC3E}">
        <p14:creationId xmlns:p14="http://schemas.microsoft.com/office/powerpoint/2010/main" val="58525993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>
        <a:spAutoFit/>
      </a:bodyPr>
      <a:lstStyle>
        <a:defPPr algn="ctr">
          <a:buNone/>
          <a:defRPr sz="2000" b="1" i="1" u="none" strike="noStrike" kern="1200" baseline="0" dirty="0">
            <a:solidFill>
              <a:srgbClr val="000000"/>
            </a:solidFill>
            <a:latin typeface="+mn-lt"/>
            <a:ea typeface="Arial CYR"/>
            <a:cs typeface="Arial CYR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>
        <a:spAutoFit/>
      </a:bodyPr>
      <a:lstStyle>
        <a:defPPr algn="ctr">
          <a:buNone/>
          <a:defRPr sz="2000" b="1" i="1" u="none" strike="noStrike" kern="1200" baseline="0" dirty="0">
            <a:solidFill>
              <a:srgbClr val="000000"/>
            </a:solidFill>
            <a:latin typeface="+mn-lt"/>
            <a:ea typeface="Arial CYR"/>
            <a:cs typeface="Arial CYR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>
        <a:spAutoFit/>
      </a:bodyPr>
      <a:lstStyle>
        <a:defPPr algn="ctr">
          <a:buNone/>
          <a:defRPr sz="2000" b="1" i="1" u="none" strike="noStrike" kern="1200" baseline="0" dirty="0">
            <a:solidFill>
              <a:srgbClr val="000000"/>
            </a:solidFill>
            <a:latin typeface="+mn-lt"/>
            <a:ea typeface="Arial CYR"/>
            <a:cs typeface="Arial CYR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>
        <a:spAutoFit/>
      </a:bodyPr>
      <a:lstStyle>
        <a:defPPr algn="ctr">
          <a:buNone/>
          <a:defRPr sz="2000" b="1" i="1" u="none" strike="noStrike" kern="1200" baseline="0" dirty="0">
            <a:solidFill>
              <a:srgbClr val="000000"/>
            </a:solidFill>
            <a:latin typeface="+mn-lt"/>
            <a:ea typeface="Arial CYR"/>
            <a:cs typeface="Arial CYR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13A6F7380DD7A641B470EA2A43B52593" ma:contentTypeVersion="1" ma:contentTypeDescription="Создание документа." ma:contentTypeScope="" ma:versionID="ab5ae0f1cb796b4f3af936aaccb70d4b">
  <xsd:schema xmlns:xsd="http://www.w3.org/2001/XMLSchema" xmlns:xs="http://www.w3.org/2001/XMLSchema" xmlns:p="http://schemas.microsoft.com/office/2006/metadata/properties" xmlns:ns2="3e86b4f3-af7f-457d-9594-a05f1006dc5e" targetNamespace="http://schemas.microsoft.com/office/2006/metadata/properties" ma:root="true" ma:fieldsID="bc629daa794eb65d834ebfa9bfa4f177" ns2:_="">
    <xsd:import namespace="3e86b4f3-af7f-457d-9594-a05f1006dc5e"/>
    <xsd:element name="properties">
      <xsd:complexType>
        <xsd:sequence>
          <xsd:element name="documentManagement">
            <xsd:complexType>
              <xsd:all>
                <xsd:element ref="ns2:ID_item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86b4f3-af7f-457d-9594-a05f1006dc5e" elementFormDefault="qualified">
    <xsd:import namespace="http://schemas.microsoft.com/office/2006/documentManagement/types"/>
    <xsd:import namespace="http://schemas.microsoft.com/office/infopath/2007/PartnerControls"/>
    <xsd:element name="ID_item" ma:index="8" nillable="true" ma:displayName="ID_item" ma:internalName="ID_item">
      <xsd:simpleType>
        <xsd:restriction base="dms:Number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D_item xmlns="3e86b4f3-af7f-457d-9594-a05f1006dc5e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00FCDFD-7276-4950-A57F-19B8F35ED5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e86b4f3-af7f-457d-9594-a05f1006dc5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DB8A286-03B8-48E7-ACAB-10E7B2A94157}">
  <ds:schemaRefs>
    <ds:schemaRef ds:uri="http://purl.org/dc/dcmitype/"/>
    <ds:schemaRef ds:uri="http://purl.org/dc/elements/1.1/"/>
    <ds:schemaRef ds:uri="http://www.w3.org/XML/1998/namespace"/>
    <ds:schemaRef ds:uri="http://schemas.microsoft.com/office/2006/documentManagement/types"/>
    <ds:schemaRef ds:uri="http://purl.org/dc/terms/"/>
    <ds:schemaRef ds:uri="3e86b4f3-af7f-457d-9594-a05f1006dc5e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CDFAFABE-19D6-4586-839D-A6D76F77374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7095</TotalTime>
  <Words>4153</Words>
  <Application>Microsoft Office PowerPoint</Application>
  <PresentationFormat>Произвольный</PresentationFormat>
  <Paragraphs>802</Paragraphs>
  <Slides>26</Slides>
  <Notes>11</Notes>
  <HiddenSlides>0</HiddenSlides>
  <MMClips>0</MMClips>
  <ScaleCrop>false</ScaleCrop>
  <HeadingPairs>
    <vt:vector size="6" baseType="variant">
      <vt:variant>
        <vt:lpstr>Тема</vt:lpstr>
      </vt:variant>
      <vt:variant>
        <vt:i4>4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Тема Office</vt:lpstr>
      <vt:lpstr>3_Тема Office</vt:lpstr>
      <vt:lpstr>5_Тема Office</vt:lpstr>
      <vt:lpstr>8_Тема Office</vt:lpstr>
      <vt:lpstr>Документ</vt:lpstr>
      <vt:lpstr>Equation</vt:lpstr>
      <vt:lpstr>Microsoft Equation 3.0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Браилко Денис Александрович</dc:creator>
  <cp:lastModifiedBy>Оспенникова Ольга Геннадиевна</cp:lastModifiedBy>
  <cp:revision>1116</cp:revision>
  <cp:lastPrinted>2018-09-26T15:52:20Z</cp:lastPrinted>
  <dcterms:created xsi:type="dcterms:W3CDTF">2014-12-09T11:04:45Z</dcterms:created>
  <dcterms:modified xsi:type="dcterms:W3CDTF">2018-09-26T15:56:37Z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0x01010013A6F7380DD7A641B470EA2A43B52593</vt:lpwstr>
  </property>
</Properties>
</file>