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3" r:id="rId4"/>
    <p:sldId id="264" r:id="rId5"/>
    <p:sldId id="275" r:id="rId6"/>
    <p:sldId id="270" r:id="rId7"/>
    <p:sldId id="265" r:id="rId8"/>
    <p:sldId id="268" r:id="rId9"/>
    <p:sldId id="267" r:id="rId10"/>
    <p:sldId id="273" r:id="rId11"/>
    <p:sldId id="274" r:id="rId12"/>
    <p:sldId id="269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251E8-70D7-489F-9133-8F75F30AA950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44781-F541-4303-BEEA-523DFF8A9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E584-C8E8-4401-833F-27322CA302A1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E0C1-E8EA-430E-818E-C4919C48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3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E584-C8E8-4401-833F-27322CA302A1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E0C1-E8EA-430E-818E-C4919C48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23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E584-C8E8-4401-833F-27322CA302A1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E0C1-E8EA-430E-818E-C4919C48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2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E584-C8E8-4401-833F-27322CA302A1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E0C1-E8EA-430E-818E-C4919C48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E584-C8E8-4401-833F-27322CA302A1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E0C1-E8EA-430E-818E-C4919C48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91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E584-C8E8-4401-833F-27322CA302A1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E0C1-E8EA-430E-818E-C4919C48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1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E584-C8E8-4401-833F-27322CA302A1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E0C1-E8EA-430E-818E-C4919C48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88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E584-C8E8-4401-833F-27322CA302A1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E0C1-E8EA-430E-818E-C4919C48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E584-C8E8-4401-833F-27322CA302A1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E0C1-E8EA-430E-818E-C4919C482978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ltGray">
          <a:xfrm>
            <a:off x="0" y="765175"/>
            <a:ext cx="9144000" cy="6429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ltGray">
          <a:xfrm>
            <a:off x="0" y="829469"/>
            <a:ext cx="107504" cy="60285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369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E584-C8E8-4401-833F-27322CA302A1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E0C1-E8EA-430E-818E-C4919C48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E584-C8E8-4401-833F-27322CA302A1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E0C1-E8EA-430E-818E-C4919C48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57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7E584-C8E8-4401-833F-27322CA302A1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6E0C1-E8EA-430E-818E-C4919C48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02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356100" y="0"/>
          <a:ext cx="482758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" name="Точечный рисунок" r:id="rId3" imgW="5885714" imgH="8326012" progId="PBrush">
                  <p:embed/>
                </p:oleObj>
              </mc:Choice>
              <mc:Fallback>
                <p:oleObj name="Точечный рисунок" r:id="rId3" imgW="5885714" imgH="8326012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0"/>
                        <a:ext cx="482758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0" y="3500438"/>
          <a:ext cx="4572000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" name="Точечный рисунок" r:id="rId5" imgW="4390476" imgH="4296375" progId="Paint.Picture">
                  <p:embed/>
                </p:oleObj>
              </mc:Choice>
              <mc:Fallback>
                <p:oleObj name="Точечный рисунок" r:id="rId5" imgW="4390476" imgH="429637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95" t="4788" b="20740"/>
                      <a:stretch>
                        <a:fillRect/>
                      </a:stretch>
                    </p:blipFill>
                    <p:spPr bwMode="auto">
                      <a:xfrm>
                        <a:off x="0" y="3500438"/>
                        <a:ext cx="4572000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03837"/>
              </p:ext>
            </p:extLst>
          </p:nvPr>
        </p:nvGraphicFramePr>
        <p:xfrm>
          <a:off x="0" y="0"/>
          <a:ext cx="4572000" cy="359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" name="Точечный рисунок" r:id="rId7" imgW="6800000" imgH="5477640" progId="PBrush">
                  <p:embed/>
                </p:oleObj>
              </mc:Choice>
              <mc:Fallback>
                <p:oleObj name="Точечный рисунок" r:id="rId7" imgW="6800000" imgH="5477640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6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572000" cy="359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971600" y="1988840"/>
            <a:ext cx="7416824" cy="223224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6407"/>
              </a:avLst>
            </a:prstTxWarp>
          </a:bodyPr>
          <a:lstStyle/>
          <a:p>
            <a:pPr algn="ctr"/>
            <a:r>
              <a:rPr lang="ru-RU" sz="32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Развитие отечественной</a:t>
            </a:r>
            <a:r>
              <a:rPr lang="ru-RU" sz="3200" b="1" kern="1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/>
            </a:r>
            <a:br>
              <a:rPr lang="ru-RU" sz="3200" b="1" kern="1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</a:br>
            <a:r>
              <a:rPr lang="ru-RU" sz="3200" b="1" kern="1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газотурбинной </a:t>
            </a:r>
            <a:r>
              <a:rPr lang="ru-RU" sz="32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энергетики</a:t>
            </a:r>
            <a:endParaRPr lang="ru-RU" sz="3200" b="1" kern="1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rgbClr val="660033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5445224"/>
            <a:ext cx="4248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A50021"/>
                </a:solidFill>
              </a:rPr>
              <a:t>  ОАО </a:t>
            </a:r>
            <a:r>
              <a:rPr lang="ru-RU" sz="2400" b="1" dirty="0">
                <a:solidFill>
                  <a:srgbClr val="A50021"/>
                </a:solidFill>
              </a:rPr>
              <a:t>«ВТИ»	</a:t>
            </a:r>
            <a:r>
              <a:rPr lang="ru-RU" sz="2400" b="1" dirty="0" smtClean="0">
                <a:solidFill>
                  <a:srgbClr val="A50021"/>
                </a:solidFill>
              </a:rPr>
              <a:t> Г.Г</a:t>
            </a:r>
            <a:r>
              <a:rPr lang="ru-RU" sz="2400" b="1" dirty="0">
                <a:solidFill>
                  <a:srgbClr val="A50021"/>
                </a:solidFill>
              </a:rPr>
              <a:t>. </a:t>
            </a:r>
            <a:r>
              <a:rPr lang="ru-RU" sz="2400" b="1" dirty="0" smtClean="0">
                <a:solidFill>
                  <a:srgbClr val="A50021"/>
                </a:solidFill>
              </a:rPr>
              <a:t>Ольховский</a:t>
            </a:r>
          </a:p>
          <a:p>
            <a:pPr algn="ctr"/>
            <a:r>
              <a:rPr lang="ru-RU" sz="2000" b="1" dirty="0" smtClean="0">
                <a:solidFill>
                  <a:srgbClr val="A50021"/>
                </a:solidFill>
              </a:rPr>
              <a:t>2018</a:t>
            </a:r>
            <a:endParaRPr lang="ru-RU" sz="20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E0C1-E8EA-430E-818E-C4919C482978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 дальнейшего  нормального  развития  отечественной  газотурбинной теплоэнергетики необходимо:</a:t>
            </a:r>
          </a:p>
          <a:p>
            <a:pPr indent="180000" algn="just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организовать  координированную  работу  научно-технических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промышленных организаций под руководством  и  контролем Министерств;</a:t>
            </a:r>
          </a:p>
          <a:p>
            <a:pPr indent="180000" algn="just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возложить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хозяйствующие компании ответственность за научно-технический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прогресс  в  сфере  их  деятельности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indent="180000" algn="just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разработать  предложения  по  корректировке  действующего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законодательства и нормативных актов для стимулирования научно-технического прогресса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стране и, в частности,  в электроэнергетике и осуществить их.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E0C1-E8EA-430E-818E-C4919C482978}" type="slidenum">
              <a:rPr lang="ru-RU" smtClean="0"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630819"/>
            <a:ext cx="741682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Обеспечить жизнедеятельность отечественных отраслевых научно-технических организаций (исследовательских, наладочных, проектных) путем контроля управляющих действий владельцев и прямых заданий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 выполнение работ.</a:t>
            </a:r>
          </a:p>
          <a:p>
            <a:pPr indent="180000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Обязать владельцев привести юридический статус таких организаций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соответствие с характером их деятельности и использовать для оценки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их работы  критерии, соответствующие их задачам.</a:t>
            </a:r>
          </a:p>
          <a:p>
            <a:pPr indent="180000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Изменить принцип торговли научно-техническими услугами, исключив выбор исполнителя по критерию минимальной стоимости.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indent="180000">
              <a:lnSpc>
                <a:spcPct val="150000"/>
              </a:lnSpc>
              <a:buFontTx/>
              <a:buChar char="-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3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E0C1-E8EA-430E-818E-C4919C482978}" type="slidenum">
              <a:rPr lang="ru-RU" smtClean="0"/>
              <a:t>11</a:t>
            </a:fld>
            <a:endParaRPr lang="ru-RU"/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114425" y="2680766"/>
            <a:ext cx="7058025" cy="1684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482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Благодарю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38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24744"/>
            <a:ext cx="8424936" cy="51125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38100" indent="360363" algn="ctr">
              <a:lnSpc>
                <a:spcPct val="150000"/>
              </a:lnSpc>
            </a:pPr>
            <a:r>
              <a:rPr lang="ru" sz="2000" b="1" dirty="0" smtClean="0">
                <a:solidFill>
                  <a:schemeClr val="accent1">
                    <a:lumMod val="50000"/>
                  </a:schemeClr>
                </a:solidFill>
              </a:rPr>
              <a:t>Структура тепловой энергетики РФ</a:t>
            </a:r>
          </a:p>
          <a:p>
            <a:pPr marR="38100">
              <a:lnSpc>
                <a:spcPct val="150000"/>
              </a:lnSpc>
            </a:pPr>
            <a:r>
              <a:rPr lang="ru" sz="2000" b="1" dirty="0" smtClean="0">
                <a:solidFill>
                  <a:schemeClr val="accent1">
                    <a:lumMod val="50000"/>
                  </a:schemeClr>
                </a:solidFill>
              </a:rPr>
              <a:t>Конденсационные ТЭС</a:t>
            </a:r>
          </a:p>
          <a:p>
            <a:pPr marR="38100">
              <a:lnSpc>
                <a:spcPct val="150000"/>
              </a:lnSpc>
            </a:pPr>
            <a:endParaRPr lang="ru" b="1" dirty="0">
              <a:solidFill>
                <a:schemeClr val="accent1">
                  <a:lumMod val="50000"/>
                </a:schemeClr>
              </a:solidFill>
            </a:endParaRPr>
          </a:p>
          <a:p>
            <a:pPr marR="38100">
              <a:lnSpc>
                <a:spcPct val="150000"/>
              </a:lnSpc>
            </a:pPr>
            <a:endParaRPr lang="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R="38100">
              <a:lnSpc>
                <a:spcPct val="150000"/>
              </a:lnSpc>
            </a:pPr>
            <a:endParaRPr lang="ru" b="1" dirty="0">
              <a:solidFill>
                <a:schemeClr val="accent1">
                  <a:lumMod val="50000"/>
                </a:schemeClr>
              </a:solidFill>
            </a:endParaRPr>
          </a:p>
          <a:p>
            <a:pPr marR="38100">
              <a:lnSpc>
                <a:spcPct val="150000"/>
              </a:lnSpc>
            </a:pPr>
            <a:endParaRPr lang="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R="38100">
              <a:lnSpc>
                <a:spcPct val="125000"/>
              </a:lnSpc>
            </a:pPr>
            <a:r>
              <a:rPr lang="ru" b="1" dirty="0" smtClean="0">
                <a:solidFill>
                  <a:schemeClr val="accent1">
                    <a:lumMod val="50000"/>
                  </a:schemeClr>
                </a:solidFill>
              </a:rPr>
              <a:t>Теплофикационные (ТЭЦ)</a:t>
            </a:r>
          </a:p>
          <a:p>
            <a:pPr marR="38100">
              <a:lnSpc>
                <a:spcPct val="125000"/>
              </a:lnSpc>
            </a:pPr>
            <a:endParaRPr lang="ru" b="1" dirty="0">
              <a:solidFill>
                <a:schemeClr val="accent1">
                  <a:lumMod val="50000"/>
                </a:schemeClr>
              </a:solidFill>
            </a:endParaRPr>
          </a:p>
          <a:p>
            <a:pPr marR="38100">
              <a:lnSpc>
                <a:spcPct val="125000"/>
              </a:lnSpc>
            </a:pPr>
            <a:endParaRPr lang="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R="38100">
              <a:lnSpc>
                <a:spcPct val="125000"/>
              </a:lnSpc>
            </a:pPr>
            <a:endParaRPr lang="ru" b="1" dirty="0">
              <a:solidFill>
                <a:schemeClr val="accent1">
                  <a:lumMod val="50000"/>
                </a:schemeClr>
              </a:solidFill>
            </a:endParaRPr>
          </a:p>
          <a:p>
            <a:pPr marR="38100">
              <a:lnSpc>
                <a:spcPct val="125000"/>
              </a:lnSpc>
            </a:pPr>
            <a:endParaRPr lang="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R="38100">
              <a:lnSpc>
                <a:spcPct val="125000"/>
              </a:lnSpc>
            </a:pPr>
            <a:r>
              <a:rPr lang="ru" b="1" dirty="0" smtClean="0">
                <a:solidFill>
                  <a:schemeClr val="accent1">
                    <a:lumMod val="50000"/>
                  </a:schemeClr>
                </a:solidFill>
              </a:rPr>
              <a:t>Парогазовые установки разных типов всего  </a:t>
            </a:r>
            <a:r>
              <a:rPr lang="ru" b="1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</a:t>
            </a:r>
            <a:r>
              <a:rPr lang="ru" b="1" dirty="0" smtClean="0">
                <a:solidFill>
                  <a:schemeClr val="accent1">
                    <a:lumMod val="50000"/>
                  </a:schemeClr>
                </a:solidFill>
              </a:rPr>
              <a:t>25 000 МВт</a:t>
            </a:r>
          </a:p>
          <a:p>
            <a:pPr marR="38100">
              <a:lnSpc>
                <a:spcPct val="125000"/>
              </a:lnSpc>
            </a:pPr>
            <a:endParaRPr lang="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R="38100">
              <a:lnSpc>
                <a:spcPct val="125000"/>
              </a:lnSpc>
            </a:pPr>
            <a:r>
              <a:rPr lang="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R="38100">
              <a:lnSpc>
                <a:spcPct val="125000"/>
              </a:lnSpc>
            </a:pPr>
            <a:r>
              <a:rPr lang="ru" sz="1600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E0C1-E8EA-430E-818E-C4919C482978}" type="slidenum">
              <a:rPr lang="ru-RU" smtClean="0"/>
              <a:t>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662494"/>
              </p:ext>
            </p:extLst>
          </p:nvPr>
        </p:nvGraphicFramePr>
        <p:xfrm>
          <a:off x="395536" y="1958020"/>
          <a:ext cx="8568953" cy="152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123"/>
                <a:gridCol w="878867"/>
                <a:gridCol w="805628"/>
                <a:gridCol w="805628"/>
                <a:gridCol w="878867"/>
                <a:gridCol w="805628"/>
                <a:gridCol w="1025345"/>
                <a:gridCol w="878867"/>
              </a:tblGrid>
              <a:tr h="442848">
                <a:tc>
                  <a:txBody>
                    <a:bodyPr/>
                    <a:lstStyle/>
                    <a:p>
                      <a:r>
                        <a:rPr lang="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Энергоблоки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К1200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К800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К500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К300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К200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Прочие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2848">
                <a:tc>
                  <a:txBody>
                    <a:bodyPr/>
                    <a:lstStyle/>
                    <a:p>
                      <a:r>
                        <a:rPr lang="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Их число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ym typeface="Symbol"/>
                        </a:rPr>
                        <a:t></a:t>
                      </a:r>
                      <a:endParaRPr lang="ru-RU" sz="1800" dirty="0"/>
                    </a:p>
                  </a:txBody>
                  <a:tcPr/>
                </a:tc>
              </a:tr>
              <a:tr h="442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Общая мощность, МВт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12860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29680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21730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16850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5010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60630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393339"/>
              </p:ext>
            </p:extLst>
          </p:nvPr>
        </p:nvGraphicFramePr>
        <p:xfrm>
          <a:off x="395536" y="4005064"/>
          <a:ext cx="84249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077088"/>
                <a:gridCol w="1241570"/>
                <a:gridCol w="1152886"/>
                <a:gridCol w="1152886"/>
                <a:gridCol w="106420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Тип энергоустановки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Т-250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ТЭЦ-130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ТЭЦ-90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Прочие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Их число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ym typeface="Symbol"/>
                        </a:rPr>
                        <a:t>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ym typeface="Symbol"/>
                        </a:rPr>
                        <a:t>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ym typeface="Symbol"/>
                        </a:rPr>
                        <a:t></a:t>
                      </a:r>
                      <a:endParaRPr lang="ru-RU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Общая мощность, МВт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47990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65550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84887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ctr"/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360363"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Годовые показатели</a:t>
            </a:r>
          </a:p>
          <a:p>
            <a:pPr indent="360363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Расход природного газа				5,6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10</a:t>
            </a:r>
            <a:r>
              <a:rPr lang="ru-RU" sz="2000" b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9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кДж</a:t>
            </a: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Расход угля					1,9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sym typeface="Symbol"/>
              </a:rPr>
              <a:t>10</a:t>
            </a:r>
            <a:r>
              <a:rPr lang="ru-RU" sz="2000" b="1" baseline="300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9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sym typeface="Symbol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кДж</a:t>
            </a: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Выработка электроэнергии			493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sym typeface="Symbol"/>
              </a:rPr>
              <a:t>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10</a:t>
            </a:r>
            <a:r>
              <a:rPr lang="ru-RU" sz="2000" b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6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кВтч</a:t>
            </a:r>
            <a:endParaRPr lang="ru-RU" sz="2000" b="1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Расход топлива на выработку электроэнергии	5,455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sym typeface="Symbol"/>
              </a:rPr>
              <a:t>10</a:t>
            </a:r>
            <a:r>
              <a:rPr lang="ru-RU" sz="2000" b="1" baseline="300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9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sym typeface="Symbol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кДж</a:t>
            </a: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Удельный расход тепла				11065 кДж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/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sym typeface="Symbol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sym typeface="Symbol"/>
              </a:rPr>
              <a:t>кВтч</a:t>
            </a:r>
            <a:endParaRPr lang="ru-RU" sz="2000" b="1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Средний КПД					32,5 %</a:t>
            </a:r>
          </a:p>
          <a:p>
            <a:pPr>
              <a:spcAft>
                <a:spcPts val="600"/>
              </a:spcAft>
            </a:pPr>
            <a:endParaRPr lang="ru-RU" sz="2000" b="1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algn="just">
              <a:spcAft>
                <a:spcPts val="600"/>
              </a:spcAft>
            </a:pPr>
            <a:endParaRPr lang="ru-RU" sz="2000" b="1" dirty="0" smtClean="0">
              <a:solidFill>
                <a:srgbClr val="FF0000"/>
              </a:solidFill>
              <a:sym typeface="Symbol"/>
            </a:endParaRP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sym typeface="Symbol"/>
              </a:rPr>
              <a:t>Эти показатели находившиеся 40-50 лет назад на высшем мировом уровне, существенно уступают достигнутым в зарубежной энергетике промышленно развитых стран и Китая.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E0C1-E8EA-430E-818E-C4919C48297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0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2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Оборудование паровых ТЭС спроектировано 50 и более лет назад.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Оно не отвечает современным требованиям по тепловой  экономичности, маневренности, автоматизации, воздействию на окружающую среду, ремонтным затратам и т. д. Экономика страны несет большие потери из-за перерасходов топлива и других затрат.</a:t>
            </a:r>
          </a:p>
          <a:p>
            <a:pPr indent="360363" algn="just">
              <a:lnSpc>
                <a:spcPct val="120000"/>
              </a:lnSpc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360363" algn="just">
              <a:lnSpc>
                <a:spcPct val="12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Парковый ресурс уже выработало 90 млн. кВт мощностей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до 2025 г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ним добавятся ещё 30 млн. кВт. Это оборудование работоспособно, его ресурс может быть продлен.</a:t>
            </a:r>
          </a:p>
          <a:p>
            <a:pPr indent="360363" algn="just">
              <a:lnSpc>
                <a:spcPct val="12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Но никакая «модернизация» не может поднять его до перспективного уровня.</a:t>
            </a:r>
          </a:p>
          <a:p>
            <a:pPr indent="360363" algn="just">
              <a:lnSpc>
                <a:spcPct val="12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Необходимо техническое перевооружение ТЭС с заменой оборудования общей мощностью 80-100 млн кВт в течение 10-15 лет.</a:t>
            </a:r>
          </a:p>
          <a:p>
            <a:pPr indent="360363" algn="just">
              <a:lnSpc>
                <a:spcPct val="12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Готовить эту замену надо было уже много лет назад.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E0C1-E8EA-430E-818E-C4919C48297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0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E0C1-E8EA-430E-818E-C4919C482978}" type="slidenum">
              <a:rPr lang="ru-RU" smtClean="0"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88840"/>
            <a:ext cx="8280920" cy="2718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algn="just">
              <a:lnSpc>
                <a:spcPct val="120000"/>
              </a:lnSpc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</a:rPr>
              <a:t>Ввод в последние годы около 30 млн. кВт газотурбинных и парогазовых мощностей – не всегда наиболее совершенных – и выработка на них 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</a:rPr>
              <a:t>в 2016 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</a:rPr>
              <a:t>г. 23 % общего от ТЭС количества электроэнергии со средним КПД 53 % привел к уменьшению среднего по отрасли удельного расхода условного топлива на 19 г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</a:rPr>
              <a:t>/</a:t>
            </a:r>
            <a:r>
              <a:rPr lang="ru-RU" sz="2400" dirty="0" err="1">
                <a:solidFill>
                  <a:srgbClr val="1F497D">
                    <a:lumMod val="75000"/>
                  </a:srgbClr>
                </a:solidFill>
              </a:rPr>
              <a:t>кВт</a:t>
            </a:r>
            <a:r>
              <a:rPr lang="ru-RU" sz="2400" dirty="0" err="1">
                <a:solidFill>
                  <a:srgbClr val="1F497D">
                    <a:lumMod val="75000"/>
                  </a:srgbClr>
                </a:solidFill>
                <a:sym typeface="Symbol"/>
              </a:rPr>
              <a:t>ч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  <a:sym typeface="Symbol"/>
              </a:rPr>
              <a:t> и экономии 5,4 млрд. рублей.</a:t>
            </a:r>
            <a:endParaRPr lang="ru-RU" sz="2400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8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E0C1-E8EA-430E-818E-C4919C482978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7418" y="1916832"/>
            <a:ext cx="8496944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200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Надо в ближайшее время принять решение о техническом перевооружении работающих на природном газе ТЭС на базе отечественного оборудования, разработать и последовательно осуществлять необходимую для этого программу работ, создать систему управления ею и обеспечить ресурсами.</a:t>
            </a:r>
          </a:p>
          <a:p>
            <a:pPr indent="360363" algn="just">
              <a:lnSpc>
                <a:spcPct val="1200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Наиболее тяжелыми являются задачи создания ГТУ и ПГУ большой мощности (ГТУ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 500 МВт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indent="360363">
              <a:lnSpc>
                <a:spcPct val="120000"/>
              </a:lnSpc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5616" y="1153202"/>
            <a:ext cx="7200800" cy="32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Показатели наиболее мощных энергетических ГТУ и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ПГУ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E0C1-E8EA-430E-818E-C4919C482978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06897"/>
              </p:ext>
            </p:extLst>
          </p:nvPr>
        </p:nvGraphicFramePr>
        <p:xfrm>
          <a:off x="1141383" y="1556792"/>
          <a:ext cx="7200800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9"/>
                <a:gridCol w="1296144"/>
                <a:gridCol w="1368152"/>
                <a:gridCol w="1728192"/>
                <a:gridCol w="1656183"/>
              </a:tblGrid>
              <a:tr h="348613">
                <a:tc rowSpan="2" gridSpan="3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1700" spc="-50" baseline="0" dirty="0" smtClean="0"/>
                        <a:t>Параметры </a:t>
                      </a:r>
                      <a:r>
                        <a:rPr lang="ru-RU" sz="1700" spc="-50" baseline="0" dirty="0" smtClean="0"/>
                        <a:t>и показатели</a:t>
                      </a:r>
                      <a:endParaRPr lang="ru-RU" sz="1700" spc="-50" baseline="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baseline="0" dirty="0" smtClean="0"/>
                        <a:t>Поколение ГТУ</a:t>
                      </a:r>
                      <a:endParaRPr lang="ru-RU" sz="17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613">
                <a:tc gridSpan="3"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dirty="0" smtClean="0"/>
                        <a:t>F</a:t>
                      </a:r>
                      <a:endParaRPr lang="ru-RU" sz="17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dirty="0" smtClean="0"/>
                        <a:t>H (J, HL)</a:t>
                      </a:r>
                      <a:endParaRPr lang="ru-RU" sz="1700" baseline="0" dirty="0"/>
                    </a:p>
                  </a:txBody>
                  <a:tcPr/>
                </a:tc>
              </a:tr>
              <a:tr h="348613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aseline="0" dirty="0" smtClean="0"/>
                        <a:t>Мощность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ru-RU" sz="1700" baseline="0" dirty="0" smtClean="0"/>
                        <a:t>ГТУ, МВт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2000"/>
                      <a:r>
                        <a:rPr lang="ru-RU" sz="1700" baseline="0" dirty="0" smtClean="0"/>
                        <a:t>290-385</a:t>
                      </a:r>
                      <a:endParaRPr lang="ru-RU" sz="17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/>
                      <a:r>
                        <a:rPr lang="ru-RU" sz="1700" baseline="0" dirty="0" smtClean="0"/>
                        <a:t>450-564</a:t>
                      </a:r>
                      <a:endParaRPr lang="ru-RU" sz="1700" baseline="0" dirty="0"/>
                    </a:p>
                  </a:txBody>
                  <a:tcPr/>
                </a:tc>
              </a:tr>
              <a:tr h="348613">
                <a:tc gridSpan="3">
                  <a:txBody>
                    <a:bodyPr/>
                    <a:lstStyle/>
                    <a:p>
                      <a:r>
                        <a:rPr lang="ru-RU" sz="1700" baseline="0" dirty="0" smtClean="0"/>
                        <a:t>КПД ГТУ, %</a:t>
                      </a:r>
                      <a:endParaRPr lang="ru-RU" sz="17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2000"/>
                      <a:r>
                        <a:rPr lang="ru-RU" sz="1700" baseline="0" dirty="0" smtClean="0"/>
                        <a:t>38,6-41,9</a:t>
                      </a:r>
                      <a:endParaRPr lang="ru-RU" sz="17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/>
                      <a:r>
                        <a:rPr lang="ru-RU" sz="1700" baseline="0" dirty="0" smtClean="0"/>
                        <a:t>41,5-44</a:t>
                      </a:r>
                      <a:endParaRPr lang="ru-RU" sz="1700" baseline="0" dirty="0"/>
                    </a:p>
                  </a:txBody>
                  <a:tcPr/>
                </a:tc>
              </a:tr>
              <a:tr h="348613">
                <a:tc gridSpan="3">
                  <a:txBody>
                    <a:bodyPr/>
                    <a:lstStyle/>
                    <a:p>
                      <a:r>
                        <a:rPr lang="ru-RU" sz="1700" baseline="0" dirty="0" smtClean="0"/>
                        <a:t>Степень повышения давления</a:t>
                      </a:r>
                      <a:endParaRPr lang="ru-RU" sz="17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2000"/>
                      <a:r>
                        <a:rPr lang="ru-RU" sz="1700" baseline="0" dirty="0" smtClean="0"/>
                        <a:t>16,9-21,0</a:t>
                      </a:r>
                      <a:endParaRPr lang="ru-RU" sz="17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/>
                      <a:r>
                        <a:rPr lang="ru-RU" sz="1700" baseline="0" dirty="0" smtClean="0"/>
                        <a:t>20-25</a:t>
                      </a:r>
                      <a:endParaRPr lang="ru-RU" sz="1700" baseline="0" dirty="0"/>
                    </a:p>
                  </a:txBody>
                  <a:tcPr/>
                </a:tc>
              </a:tr>
              <a:tr h="348613">
                <a:tc gridSpan="3">
                  <a:txBody>
                    <a:bodyPr/>
                    <a:lstStyle/>
                    <a:p>
                      <a:r>
                        <a:rPr lang="ru-RU" sz="1700" baseline="0" dirty="0" smtClean="0"/>
                        <a:t>Расход воздуха, кг</a:t>
                      </a:r>
                      <a:r>
                        <a:rPr lang="en-US" sz="1700" baseline="0" dirty="0" smtClean="0"/>
                        <a:t>/</a:t>
                      </a:r>
                      <a:r>
                        <a:rPr lang="ru-RU" sz="1700" baseline="0" dirty="0" smtClean="0"/>
                        <a:t>с</a:t>
                      </a:r>
                      <a:endParaRPr lang="ru-RU" sz="17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2000"/>
                      <a:r>
                        <a:rPr lang="ru-RU" sz="1700" baseline="0" dirty="0" smtClean="0"/>
                        <a:t>670-750</a:t>
                      </a:r>
                      <a:endParaRPr lang="ru-RU" sz="17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/>
                      <a:r>
                        <a:rPr lang="ru-RU" sz="1700" baseline="0" dirty="0" smtClean="0"/>
                        <a:t>860-1022</a:t>
                      </a:r>
                      <a:endParaRPr lang="ru-RU" sz="1700" baseline="0" dirty="0"/>
                    </a:p>
                  </a:txBody>
                  <a:tcPr/>
                </a:tc>
              </a:tr>
              <a:tr h="348613">
                <a:tc gridSpan="3">
                  <a:txBody>
                    <a:bodyPr/>
                    <a:lstStyle/>
                    <a:p>
                      <a:r>
                        <a:rPr lang="ru-RU" sz="1700" spc="-100" baseline="0" dirty="0" smtClean="0"/>
                        <a:t>Температура отработавших газов,  </a:t>
                      </a:r>
                      <a:r>
                        <a:rPr lang="ru-RU" sz="1700" spc="-100" baseline="0" dirty="0" smtClean="0">
                          <a:sym typeface="Symbol"/>
                        </a:rPr>
                        <a:t></a:t>
                      </a:r>
                      <a:r>
                        <a:rPr lang="ru-RU" sz="1700" spc="-100" baseline="0" dirty="0" smtClean="0"/>
                        <a:t>С</a:t>
                      </a:r>
                      <a:endParaRPr lang="ru-RU" sz="1700" spc="-1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2000"/>
                      <a:r>
                        <a:rPr lang="ru-RU" sz="1700" baseline="0" dirty="0" smtClean="0"/>
                        <a:t>590-640</a:t>
                      </a:r>
                      <a:endParaRPr lang="ru-RU" sz="17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/>
                      <a:r>
                        <a:rPr lang="ru-RU" sz="1700" baseline="0" dirty="0" smtClean="0"/>
                        <a:t>615-680</a:t>
                      </a:r>
                      <a:endParaRPr lang="ru-RU" sz="1700" baseline="0" dirty="0"/>
                    </a:p>
                  </a:txBody>
                  <a:tcPr/>
                </a:tc>
              </a:tr>
              <a:tr h="603789">
                <a:tc>
                  <a:txBody>
                    <a:bodyPr/>
                    <a:lstStyle/>
                    <a:p>
                      <a:r>
                        <a:rPr lang="ru-RU" sz="1700" spc="-100" baseline="0" dirty="0" smtClean="0"/>
                        <a:t>ПГУ  с  1 ГТУ</a:t>
                      </a:r>
                      <a:endParaRPr lang="ru-RU" sz="1700" spc="-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aseline="0" dirty="0" smtClean="0"/>
                        <a:t>Мощность, МВт</a:t>
                      </a:r>
                      <a:endParaRPr lang="ru-RU" sz="17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aseline="0" dirty="0" smtClean="0"/>
                        <a:t>ПГУ паровой турбины</a:t>
                      </a:r>
                      <a:endParaRPr lang="ru-RU" sz="17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2000"/>
                      <a:r>
                        <a:rPr lang="ru-RU" sz="1700" baseline="0" dirty="0" smtClean="0"/>
                        <a:t>410-565</a:t>
                      </a:r>
                    </a:p>
                    <a:p>
                      <a:pPr indent="72000"/>
                      <a:r>
                        <a:rPr lang="ru-RU" sz="1700" baseline="0" dirty="0" smtClean="0"/>
                        <a:t>139-187</a:t>
                      </a:r>
                      <a:endParaRPr lang="ru-RU" sz="17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/>
                      <a:r>
                        <a:rPr lang="ru-RU" sz="1700" baseline="0" dirty="0" smtClean="0"/>
                        <a:t>660-825</a:t>
                      </a:r>
                    </a:p>
                    <a:p>
                      <a:pPr indent="180000"/>
                      <a:r>
                        <a:rPr lang="ru-RU" sz="1700" baseline="0" dirty="0" smtClean="0"/>
                        <a:t>230-290</a:t>
                      </a:r>
                      <a:endParaRPr lang="ru-RU" sz="1700" baseline="0" dirty="0"/>
                    </a:p>
                  </a:txBody>
                  <a:tcPr/>
                </a:tc>
              </a:tr>
              <a:tr h="348613">
                <a:tc>
                  <a:txBody>
                    <a:bodyPr/>
                    <a:lstStyle/>
                    <a:p>
                      <a:endParaRPr lang="ru-RU" sz="1700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700" baseline="0" dirty="0" smtClean="0"/>
                        <a:t>КПД ПГУ, %</a:t>
                      </a:r>
                      <a:endParaRPr lang="ru-RU" sz="17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2000"/>
                      <a:r>
                        <a:rPr lang="ru-RU" sz="1700" baseline="0" dirty="0" smtClean="0"/>
                        <a:t>58,5-62,0</a:t>
                      </a:r>
                      <a:endParaRPr lang="ru-RU" sz="17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/>
                      <a:r>
                        <a:rPr lang="ru-RU" sz="1700" baseline="0" dirty="0" smtClean="0"/>
                        <a:t>61,0-64,0</a:t>
                      </a:r>
                      <a:endParaRPr lang="ru-RU" sz="1700" baseline="0" dirty="0"/>
                    </a:p>
                  </a:txBody>
                  <a:tcPr/>
                </a:tc>
              </a:tr>
              <a:tr h="348613">
                <a:tc>
                  <a:txBody>
                    <a:bodyPr/>
                    <a:lstStyle/>
                    <a:p>
                      <a:r>
                        <a:rPr lang="ru-RU" sz="1700" kern="1200" spc="-1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ПГУ </a:t>
                      </a:r>
                      <a:r>
                        <a:rPr lang="ru-RU" sz="1700" kern="1200" spc="-1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 2 </a:t>
                      </a:r>
                      <a:r>
                        <a:rPr lang="ru-RU" sz="1700" kern="1200" spc="-1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ГТУ</a:t>
                      </a:r>
                      <a:endParaRPr lang="ru-RU" sz="1700" kern="1200" spc="-1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Мощность, МВт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ПГУ паровой турбины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2000"/>
                      <a:r>
                        <a:rPr lang="ru-RU" sz="1700" baseline="0" dirty="0" smtClean="0"/>
                        <a:t>820-1135</a:t>
                      </a:r>
                    </a:p>
                    <a:p>
                      <a:pPr indent="72000"/>
                      <a:r>
                        <a:rPr lang="ru-RU" sz="1700" baseline="0" dirty="0" smtClean="0"/>
                        <a:t>272-376</a:t>
                      </a:r>
                      <a:endParaRPr lang="ru-RU" sz="17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/>
                      <a:r>
                        <a:rPr lang="ru-RU" sz="1700" baseline="0" dirty="0" smtClean="0"/>
                        <a:t>1320-1640</a:t>
                      </a:r>
                    </a:p>
                    <a:p>
                      <a:pPr indent="180000"/>
                      <a:r>
                        <a:rPr lang="ru-RU" sz="1700" baseline="0" dirty="0" smtClean="0"/>
                        <a:t>435-580</a:t>
                      </a:r>
                      <a:endParaRPr lang="ru-RU" sz="1700" baseline="0" dirty="0"/>
                    </a:p>
                  </a:txBody>
                  <a:tcPr/>
                </a:tc>
              </a:tr>
              <a:tr h="348613">
                <a:tc>
                  <a:txBody>
                    <a:bodyPr/>
                    <a:lstStyle/>
                    <a:p>
                      <a:endParaRPr lang="ru-RU" sz="1700" kern="1200" spc="-1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КПД ПГУ, %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2000"/>
                      <a:r>
                        <a:rPr lang="ru-RU" sz="1700" baseline="0" dirty="0" smtClean="0"/>
                        <a:t>58,5-62,2</a:t>
                      </a:r>
                      <a:endParaRPr lang="ru-RU" sz="17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/>
                      <a:r>
                        <a:rPr lang="ru-RU" sz="1700" baseline="0" dirty="0" smtClean="0"/>
                        <a:t>61,0-64,2</a:t>
                      </a:r>
                      <a:endParaRPr lang="ru-RU" sz="1700" baseline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7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16" y="908720"/>
            <a:ext cx="8964488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lnSpc>
                <a:spcPct val="11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РФ  под Санкт-Петербургом на совместном с фирмой Сименс (ФРГ) предприятии имеется производство ГТУ мощностью 185 МВт с большой степенью локализации. Разрабатывать  альтернативную  ГТУ  близкой  мощности  вряд ли целесообразно. Там же производятся узлы ГТУ мощностью 329 МВт.</a:t>
            </a:r>
          </a:p>
          <a:p>
            <a:pPr indent="180000" algn="just">
              <a:lnSpc>
                <a:spcPct val="11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 Рыбинске  производится оригинальная  ГТУ  мощностью  110  МВт.  Надо  продемонстрировать её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работоспособность и выпускать серийно для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техперевооружения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ТЭЦ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Возможно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поэтапное совершенствование конструкции с повышением мощности до 130 МВт и КПД до 37 %.</a:t>
            </a:r>
          </a:p>
          <a:p>
            <a:pPr marL="285750" indent="180000" algn="just">
              <a:lnSpc>
                <a:spcPct val="110000"/>
              </a:lnSpc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 другом предприятии в Рыбинске, совместном с фирмой «Дженерал Электрик» (США) комплектуются ГТУ мощностью 80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МВт.</a:t>
            </a:r>
          </a:p>
          <a:p>
            <a:pPr marL="285750" indent="180000" algn="just">
              <a:lnSpc>
                <a:spcPct val="110000"/>
              </a:lnSpc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благоприятных условиях для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техперевооружения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ТЭЦ потребуются сотни ГТУ мощностью от 60 до 200 МВт. Нужно чтобы наши ГТУ были лучше и дешевле иностранных. Надо экспортировать их!</a:t>
            </a:r>
          </a:p>
          <a:p>
            <a:pPr marL="285750" indent="180000" algn="just">
              <a:lnSpc>
                <a:spcPct val="110000"/>
              </a:lnSpc>
              <a:buFontTx/>
              <a:buChar char="-"/>
            </a:pPr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ГТУ мощностью 16 и 25 МВт выпускаются в РФ на базе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авиадвигателей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</a:p>
          <a:p>
            <a:pPr lvl="0" indent="180000" algn="just">
              <a:lnSpc>
                <a:spcPct val="110000"/>
              </a:lnSpc>
            </a:pPr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Проработаны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 такие ГТУ мощностью до 40 МВт. Их надо освоить и широко применять.</a:t>
            </a:r>
          </a:p>
          <a:p>
            <a:pPr lvl="0" indent="180000" algn="just">
              <a:lnSpc>
                <a:spcPct val="110000"/>
              </a:lnSpc>
            </a:pPr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  - ГТУ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по лицензии фирмы «Дженерал Электрик» мощностью 16 и 32 МВт, которые могут использоваться на электростанциях, выпускает в Санкт-Петербурге компания</a:t>
            </a:r>
            <a:br>
              <a:rPr lang="ru-RU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РЭП-Холдинг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E0C1-E8EA-430E-818E-C4919C48297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35292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>
              <a:lnSpc>
                <a:spcPct val="150000"/>
              </a:lnSpc>
            </a:pP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</a:rPr>
              <a:t>- найти руководителя проекта (масштаб Курчатова, Королева, …);</a:t>
            </a:r>
          </a:p>
          <a:p>
            <a:pPr indent="180000">
              <a:lnSpc>
                <a:spcPct val="150000"/>
              </a:lnSpc>
            </a:pPr>
            <a:r>
              <a:rPr lang="ru-RU" kern="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</a:rPr>
              <a:t> создать КБ, объединяющее авиадвигателе- и энергомашиностроительных специалистов (Рыбинск, Калуга, Поволжье, …);</a:t>
            </a:r>
          </a:p>
          <a:p>
            <a:pPr indent="180000">
              <a:lnSpc>
                <a:spcPct val="150000"/>
              </a:lnSpc>
            </a:pP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</a:rPr>
              <a:t>- задействовать в Программе все имеющиеся в стране научно-технические силы: отраслевые НИИ, РАН, ВУЗ</a:t>
            </a:r>
            <a:r>
              <a:rPr lang="en-US" kern="0" dirty="0" smtClean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</a:rPr>
              <a:t>ы, производителей оборудования, </a:t>
            </a: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</a:rPr>
              <a:t>потребителей</a:t>
            </a: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indent="180000">
              <a:lnSpc>
                <a:spcPct val="150000"/>
              </a:lnSpc>
            </a:pP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</a:rPr>
              <a:t>- создать, прежде всего, сертифицированное производство турбинных лопаток для ремонтов уже имеющихся в РФ и оснащения перспективных ГТУ </a:t>
            </a:r>
            <a:br>
              <a:rPr lang="ru-RU" kern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</a:rPr>
              <a:t>с намерением поставлять лопатки мировым разработчикам ГТУ;</a:t>
            </a:r>
          </a:p>
          <a:p>
            <a:pPr indent="180000">
              <a:lnSpc>
                <a:spcPct val="150000"/>
              </a:lnSpc>
            </a:pP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</a:rPr>
              <a:t>- создать соответственно оснащенный выпускающий завод  (дооснастить имеющийся);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</a:rPr>
              <a:t>срок реализации с освоением головного образца около 10 лет.</a:t>
            </a:r>
          </a:p>
          <a:p>
            <a:pPr>
              <a:lnSpc>
                <a:spcPct val="150000"/>
              </a:lnSpc>
            </a:pP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</a:rPr>
              <a:t>Работы должны быть жестко спланированы и выполняться под контролем и с помощью государства.</a:t>
            </a:r>
            <a:endParaRPr lang="ru-RU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E0C1-E8EA-430E-818E-C4919C48297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0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610</Words>
  <Application>Microsoft Office PowerPoint</Application>
  <PresentationFormat>Экран (4:3)</PresentationFormat>
  <Paragraphs>154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ОАО "ВТИ"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Газификация в мировой энергетике</dc:title>
  <dc:creator>Орлов Александр Валентинович</dc:creator>
  <cp:lastModifiedBy>Лабузин Виктор Алексеевич</cp:lastModifiedBy>
  <cp:revision>84</cp:revision>
  <cp:lastPrinted>2018-09-25T13:25:24Z</cp:lastPrinted>
  <dcterms:created xsi:type="dcterms:W3CDTF">2014-10-27T14:16:30Z</dcterms:created>
  <dcterms:modified xsi:type="dcterms:W3CDTF">2018-09-26T07:10:35Z</dcterms:modified>
</cp:coreProperties>
</file>