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0" r:id="rId2"/>
    <p:sldMasterId id="2147483763" r:id="rId3"/>
    <p:sldMasterId id="2147483841" r:id="rId4"/>
  </p:sldMasterIdLst>
  <p:notesMasterIdLst>
    <p:notesMasterId r:id="rId23"/>
  </p:notesMasterIdLst>
  <p:sldIdLst>
    <p:sldId id="257" r:id="rId5"/>
    <p:sldId id="455" r:id="rId6"/>
    <p:sldId id="456" r:id="rId7"/>
    <p:sldId id="439" r:id="rId8"/>
    <p:sldId id="440" r:id="rId9"/>
    <p:sldId id="436" r:id="rId10"/>
    <p:sldId id="256" r:id="rId11"/>
    <p:sldId id="275" r:id="rId12"/>
    <p:sldId id="259" r:id="rId13"/>
    <p:sldId id="261" r:id="rId14"/>
    <p:sldId id="459" r:id="rId15"/>
    <p:sldId id="288" r:id="rId16"/>
    <p:sldId id="289" r:id="rId17"/>
    <p:sldId id="281" r:id="rId18"/>
    <p:sldId id="282" r:id="rId19"/>
    <p:sldId id="284" r:id="rId20"/>
    <p:sldId id="296" r:id="rId21"/>
    <p:sldId id="460" r:id="rId2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64" autoAdjust="0"/>
  </p:normalViewPr>
  <p:slideViewPr>
    <p:cSldViewPr>
      <p:cViewPr varScale="1">
        <p:scale>
          <a:sx n="131" d="100"/>
          <a:sy n="131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8ABF4-CBD0-40AA-ACDE-C27D9B46002A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DAECD-72C8-4E4E-97EB-8F68B1808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59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3950" algn="l"/>
                <a:tab pos="1267900" algn="l"/>
                <a:tab pos="1903353" algn="l"/>
                <a:tab pos="2537303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3950" algn="l"/>
                <a:tab pos="1267900" algn="l"/>
                <a:tab pos="1903353" algn="l"/>
                <a:tab pos="2537303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3950" algn="l"/>
                <a:tab pos="1267900" algn="l"/>
                <a:tab pos="1903353" algn="l"/>
                <a:tab pos="2537303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3950" algn="l"/>
                <a:tab pos="1267900" algn="l"/>
                <a:tab pos="1903353" algn="l"/>
                <a:tab pos="2537303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633950" algn="l"/>
                <a:tab pos="1267900" algn="l"/>
                <a:tab pos="1903353" algn="l"/>
                <a:tab pos="2537303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379566" indent="-216324" defTabSz="425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3950" algn="l"/>
                <a:tab pos="1267900" algn="l"/>
                <a:tab pos="1903353" algn="l"/>
                <a:tab pos="2537303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812214" indent="-216324" defTabSz="425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3950" algn="l"/>
                <a:tab pos="1267900" algn="l"/>
                <a:tab pos="1903353" algn="l"/>
                <a:tab pos="2537303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244863" indent="-216324" defTabSz="425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3950" algn="l"/>
                <a:tab pos="1267900" algn="l"/>
                <a:tab pos="1903353" algn="l"/>
                <a:tab pos="2537303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677511" indent="-216324" defTabSz="425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3950" algn="l"/>
                <a:tab pos="1267900" algn="l"/>
                <a:tab pos="1903353" algn="l"/>
                <a:tab pos="2537303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85583D1C-E642-477E-8FEA-42EA9E12E99B}" type="slidenum">
              <a:rPr lang="ru-RU" altLang="ru-RU" sz="1200"/>
              <a:pPr>
                <a:spcBef>
                  <a:spcPct val="0"/>
                </a:spcBef>
              </a:pPr>
              <a:t>1</a:t>
            </a:fld>
            <a:endParaRPr lang="ru-RU" altLang="ru-RU" sz="1200"/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4" y="4714838"/>
            <a:ext cx="5437827" cy="446793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9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393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656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A0571-430E-414C-9C05-9BDB26EF0E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597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35B9BCE-D7B9-4F73-9F8F-F260D6E6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8DD367-59E8-4457-9012-7E7AE2D02C17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179DE50-1F42-4F45-828B-12E6D0DB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2906044-46A2-4634-92BC-13565225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DC89662-46FD-432E-8E9D-D16EC209F8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166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426949-3138-439C-8322-2431F669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E309FC2-3A65-49FC-BBD8-FBB34BCBD0F5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DF9C4F-81D7-48DD-91A1-35F5FE6B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EC59DF-53FF-41C1-A203-5F9D6F3ED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8D08F2B-E441-444A-8C97-1515087A76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49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0212059-211A-4036-B2AB-929C6493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DEA4AD-D8D2-4736-B24E-4BCC0F7D4EE7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9B18EA-EA2C-4489-BEDA-318CB7D9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88F138C-D63A-4640-9C33-A24A4491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EEA599-E6AF-4DB4-B09A-6684A2F9AA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17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2EA0A2F-51A8-4D36-A042-A453A1A7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F7DBB38-09E4-45A2-8154-32F66A771855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3E8D9EC-8C47-4CE4-8276-C6BDF38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6011FEB-FDED-4AF2-BF04-A9AB21AE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1AA584-0E05-4C06-9156-4354842C09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640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21162AF-42B1-4BC1-BE8E-D1CED379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4D08A-EF24-469B-9411-C72847A511F3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B1D4BE3-ABD0-4465-94EB-27A32AFB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9753BEB-C16B-42F1-B74B-692FD37D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BCB7117-DA89-4A11-8037-AABF155657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704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F0EA694-97F4-4187-B713-D0483000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E3BDA76-358D-4808-8FFC-788999FB702A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658A135-5FAA-460C-984B-76E670F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C3596C8-944E-4A2A-AB20-A49B4013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544E04-2BC8-4061-BEA0-9A435B88F3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205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03467E6-B30A-4FA6-A2C0-1658E4A6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85FC4E-42A3-4D03-A993-31F72067497B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81ED4B0-CAD6-452D-9F32-03A6AB7B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2022589-814E-4DD8-A9AC-49BD253A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910FDA6-430E-46C4-B38F-95BB9DA45E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49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305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27AD0A9-3B5B-4460-B0B0-A6E48FD9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58B1296-A02F-4AC1-984C-309E96B07BA2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49FB66F-FA07-4175-B31F-08A657F2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AD36678-ABBC-4D7E-BDF7-559DC576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DC27E5-1C1F-4E41-BB86-724670B6EC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118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D606874-9912-4EB2-89AF-6968F927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6134B1F-A342-4AB2-88C1-7FAB4E3EB1EF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0A78BD4-55BB-484D-B442-6DDFADFD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A6D0037-9F3D-4FD3-8A8B-A67FA7EA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25046A3-FAE3-46BA-8BCF-AED9F9BC7B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749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83D4842-D97B-44D1-8416-75F6F0CE6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A047106-B684-4B57-A244-D4FE15D1E2E2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06ED6E-63B6-48A6-BA41-BF345AE4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4709ECF-FC80-44F1-90E4-6E38F5CA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2EE5975-FB26-4C54-97E2-AB3350DAD3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934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FFE4EFE-F18A-44B0-8A75-13BCCDDB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854A42D-8566-44CE-BDDE-CC050A72F438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AC8A6F-0F2B-43A6-B7B5-FDF1C4B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71D48E-AA15-4D67-98DD-6C7E832C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B5CA042-E1B2-4A6D-97A0-8FD4FFF25C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634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0E10194-0AB5-471A-834C-50F0FAE9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0D308-D23F-411B-884F-A5D2C7D7D7F2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5DD424-1300-4376-9423-C86676112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89822D-6DF3-41A7-824B-A7A61FD8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57E6B-0DDA-4808-B697-D53B0E813EE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01378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4543A5-684B-4D5A-B142-244D9D12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B0D4B-5E41-4069-B9EE-506EE1969619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28DB85-402D-4361-9444-67AA39CC4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AF13C5B-9104-483A-B99A-F20B1972F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3605A-2038-49E6-BC70-746C6CC19D2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33960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634752-CC0E-49E8-8D8E-D81E6C17F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D8EBA-5545-450D-B959-DA925E35DD2F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CC64C35-C77E-4174-B382-08155962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0AB5044-214E-4B01-B109-267BB878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1CF54-3729-4E51-A7EB-8C582B1924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47705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9F6817AC-FD76-4F8D-89EC-DAB987FB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205C1-EAA1-49DE-B5AF-2E2194BC8909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4EE182B6-04CB-401E-A31F-74A68D32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7BA49680-C8EC-4793-8AAA-0D043DB7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B550E-9E7C-44BA-B249-E62D6309AA8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67199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75C22FB8-090D-4A81-85C3-676617C0D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695D-F1DC-4C2D-A750-3466BCABA2C6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CA0D82A3-BBB3-453D-828F-F4BA375B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F857D810-AB3B-4F5E-9B1E-B7C35B35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08873-67F4-4041-9FE6-F6B3A963621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80419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0AD87F02-8057-4DB5-9BA4-30836676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0A5AA-E81E-4930-84D2-130143083638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028199C1-4609-4631-9AD4-6506EC2D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D698491D-962D-4AE0-8841-B8D7A5CE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606A5-7C56-4BB6-904F-9F1A87102FE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8510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25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ED668289-CE0F-4B80-B0FB-5C3C5E75E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FE3B4-8652-41EB-8430-D98526A48059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D819E1F4-5AA9-4CEC-B206-908A9C1C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B47D57AC-5C00-409B-914C-9CDAD521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AC693-9626-45E4-9221-24287411A98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42484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9B3C6B32-7088-420C-B6A5-520CE34C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95842-13BE-4B38-937A-1C96CDAEE747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FA7CD675-EFBE-4005-BD36-4B502292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3EFD74AA-853E-4692-9631-D50A1C54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11FD4-CF75-4366-A0F1-2A06418FACA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77286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B12455AD-4569-466D-84C8-151005B5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CADAC-5D0E-4BA5-813B-642092BCF2C2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13E26976-9654-4DEB-BB8A-B13E54FD2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FC046DD2-2E9C-4547-BE63-7D85948C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EACD-13A7-43E8-9F40-08D67F38AA7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10310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0A267C-BF21-40E5-BD7A-CC8ED7B7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9C517-A27D-45FA-81E1-2E5906879F5E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CF5EE8E-086A-4727-A598-ECFD47E8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2C8294-BF7B-44FA-AD30-BA89A93B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8E2D0-7F50-451B-8B60-96186E23938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65444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7D7BA2E-95DD-4C18-8D31-7FB0716A8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B0892-0499-40D2-A32C-34E12D42C043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971E72-76C7-4BA9-84E5-F35B9FF0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DE50540-C9C4-4577-A254-53E146AED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A6159-2A57-412F-9184-093F23930C1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59751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5D021B-3A70-4468-B70E-D2EBE800BD2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73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B462D-D830-4A75-BD46-655EF298724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28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46952-0FC9-453B-89A6-D691DFA2B8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027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BB3E5-C56E-4CD3-A8D5-0CB7E709079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49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89E6A-060B-422F-B289-CB1C7735E6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2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77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97391-5624-4BB4-97CF-C444DFA4194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89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3F6351-C5BD-4AC6-A3A3-0528023FE3C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92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BF28A-BDDD-480E-A7AE-90DF4034BF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93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0DD38-359B-4878-B838-B9DCE02493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67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B0263-1192-4D0C-86B8-31070DBA321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76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83901-0F9D-44D9-8138-B73C670D9D6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66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561A2-ED9A-4DBD-996D-ED5AE9453F4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0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78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84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32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96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98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20A5-A41F-4CDF-A7BA-04B0451BADA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8ED4-7A6F-4906-8A1E-FD97484BE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2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="" xmlns:a16="http://schemas.microsoft.com/office/drawing/2014/main" id="{B30AC5DA-75C2-4589-A7AF-FE45517333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>
            <a:extLst>
              <a:ext uri="{FF2B5EF4-FFF2-40B4-BE49-F238E27FC236}">
                <a16:creationId xmlns="" xmlns:a16="http://schemas.microsoft.com/office/drawing/2014/main" id="{96ED9FD6-FF27-484B-AEEF-24EBAE78A8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CE35AB3-0CF8-49DB-B801-BF055A43D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3181E5D-AE7E-4D21-8271-224959C03DAC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814A7DD-75C7-42D5-95A7-B3999EC1C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FFEFFA-E02D-4060-8A2C-BBFD491F9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445ACBBA-41BB-4577-9206-CF8B528F98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15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="" xmlns:a16="http://schemas.microsoft.com/office/drawing/2014/main" id="{0B42291C-D4C7-473B-8345-E90446266A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099" name="Текст 2">
            <a:extLst>
              <a:ext uri="{FF2B5EF4-FFF2-40B4-BE49-F238E27FC236}">
                <a16:creationId xmlns="" xmlns:a16="http://schemas.microsoft.com/office/drawing/2014/main" id="{3A59E8BA-4F9B-436F-A6E6-56CB85D7A5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E82FE02-B528-433D-B60D-C4CF980C2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19E889C-F9D4-4759-B9B5-419A4558D960}" type="datetimeFigureOut">
              <a:rPr lang="ru-RU"/>
              <a:pPr>
                <a:defRPr/>
              </a:pPr>
              <a:t>27.09.2018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46C9149-CB5F-484E-B7E0-41960BD6E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AD2413A-CB36-42AE-B225-9B3CBE86F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92636-B5F5-4B1C-AAAC-B968888D471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3926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05B4D4-622F-4416-92BF-F897A88C3FD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8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5" Type="http://schemas.openxmlformats.org/officeDocument/2006/relationships/image" Target="../media/image63.emf"/><Relationship Id="rId4" Type="http://schemas.openxmlformats.org/officeDocument/2006/relationships/package" Target="../embeddings/Microsoft_Word_Document1.doc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2731824"/>
            <a:ext cx="8228160" cy="4115952"/>
          </a:xfrm>
        </p:spPr>
        <p:txBody>
          <a:bodyPr tIns="12001">
            <a:normAutofit/>
          </a:bodyPr>
          <a:lstStyle/>
          <a:p>
            <a:pPr>
              <a:spcBef>
                <a:spcPts val="1089"/>
              </a:spcBef>
              <a:spcAft>
                <a:spcPts val="907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altLang="ru-RU" sz="2500" b="1" dirty="0">
                <a:solidFill>
                  <a:srgbClr val="0000CC"/>
                </a:solidFill>
              </a:rPr>
              <a:t> Разработка ключевых технологий для создания</a:t>
            </a:r>
            <a:br>
              <a:rPr lang="ru-RU" altLang="ru-RU" sz="2500" b="1" dirty="0">
                <a:solidFill>
                  <a:srgbClr val="0000CC"/>
                </a:solidFill>
              </a:rPr>
            </a:br>
            <a:r>
              <a:rPr lang="ru-RU" altLang="ru-RU" sz="2500" b="1" dirty="0">
                <a:solidFill>
                  <a:srgbClr val="0000CC"/>
                </a:solidFill>
              </a:rPr>
              <a:t>высокоэффективных газотурбинных электрогенерирующих модулей малой мощности систем автономного энергоснабжения</a:t>
            </a:r>
            <a:br>
              <a:rPr lang="ru-RU" altLang="ru-RU" sz="2500" b="1" dirty="0">
                <a:solidFill>
                  <a:srgbClr val="0000CC"/>
                </a:solidFill>
              </a:rPr>
            </a:br>
            <a:r>
              <a:rPr lang="ru-RU" altLang="ru-RU" sz="2500" b="1" dirty="0">
                <a:solidFill>
                  <a:srgbClr val="0000CC"/>
                </a:solidFill>
              </a:rPr>
              <a:t/>
            </a:r>
            <a:br>
              <a:rPr lang="ru-RU" altLang="ru-RU" sz="2500" b="1" dirty="0">
                <a:solidFill>
                  <a:srgbClr val="0000CC"/>
                </a:solidFill>
              </a:rPr>
            </a:br>
            <a:r>
              <a:rPr lang="ru-RU" altLang="ru-RU" sz="2500" b="1" dirty="0">
                <a:solidFill>
                  <a:srgbClr val="0000CC"/>
                </a:solidFill>
              </a:rPr>
              <a:t/>
            </a:r>
            <a:br>
              <a:rPr lang="ru-RU" altLang="ru-RU" sz="2500" b="1" dirty="0">
                <a:solidFill>
                  <a:srgbClr val="0000CC"/>
                </a:solidFill>
              </a:rPr>
            </a:br>
            <a:r>
              <a:rPr lang="ru-RU" altLang="ru-RU" sz="1600" b="1" dirty="0">
                <a:solidFill>
                  <a:srgbClr val="0000CC"/>
                </a:solidFill>
              </a:rPr>
              <a:t>Москва 2018</a:t>
            </a: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1907704" y="548680"/>
            <a:ext cx="6531840" cy="162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25" algn="ctr"/>
                <a:tab pos="5940425" algn="r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25" algn="ctr"/>
                <a:tab pos="5940425" algn="r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25" algn="ctr"/>
                <a:tab pos="5940425" algn="r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25" algn="ctr"/>
                <a:tab pos="5940425" algn="r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25" algn="ctr"/>
                <a:tab pos="5940425" algn="r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25" algn="ctr"/>
                <a:tab pos="5940425" algn="r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25" algn="ctr"/>
                <a:tab pos="5940425" algn="r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25" algn="ctr"/>
                <a:tab pos="5940425" algn="r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25" algn="ctr"/>
                <a:tab pos="5940425" algn="r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spcAft>
                <a:spcPct val="0"/>
              </a:spcAft>
              <a:defRPr/>
            </a:pPr>
            <a:r>
              <a:rPr lang="ru-RU" altLang="ru-RU" sz="1800" b="1" dirty="0" smtClean="0">
                <a:solidFill>
                  <a:srgbClr val="0000CC"/>
                </a:solidFill>
                <a:latin typeface="+mj-lt"/>
              </a:rPr>
              <a:t>КОНЦЕРН ВКО «АЛМАЗ-АНТЕЙ» </a:t>
            </a:r>
          </a:p>
          <a:p>
            <a:pPr algn="ctr" eaLnBrk="1">
              <a:spcAft>
                <a:spcPct val="0"/>
              </a:spcAft>
              <a:defRPr/>
            </a:pPr>
            <a:endParaRPr lang="ru-RU" altLang="ru-RU" sz="1800" b="1" dirty="0">
              <a:solidFill>
                <a:srgbClr val="0000CC"/>
              </a:solidFill>
              <a:latin typeface="+mj-lt"/>
            </a:endParaRPr>
          </a:p>
          <a:p>
            <a:pPr algn="ctr" eaLnBrk="1">
              <a:spcAft>
                <a:spcPct val="0"/>
              </a:spcAft>
              <a:defRPr/>
            </a:pPr>
            <a:endParaRPr lang="ru-RU" altLang="ru-RU" sz="1800" b="1" dirty="0" smtClean="0">
              <a:solidFill>
                <a:srgbClr val="0000CC"/>
              </a:solidFill>
              <a:latin typeface="+mj-lt"/>
            </a:endParaRPr>
          </a:p>
          <a:p>
            <a:pPr algn="ctr" eaLnBrk="1">
              <a:spcAft>
                <a:spcPct val="0"/>
              </a:spcAft>
              <a:defRPr/>
            </a:pPr>
            <a:endParaRPr lang="ru-RU" altLang="ru-RU" sz="1800" b="1" dirty="0">
              <a:solidFill>
                <a:srgbClr val="0000CC"/>
              </a:solidFill>
              <a:latin typeface="+mj-lt"/>
            </a:endParaRPr>
          </a:p>
          <a:p>
            <a:pPr algn="ctr" eaLnBrk="1">
              <a:spcAft>
                <a:spcPct val="0"/>
              </a:spcAft>
              <a:defRPr/>
            </a:pPr>
            <a:r>
              <a:rPr lang="ru-RU" altLang="ru-RU" sz="1800" b="1" dirty="0" smtClean="0">
                <a:solidFill>
                  <a:srgbClr val="0000CC"/>
                </a:solidFill>
                <a:latin typeface="+mj-lt"/>
              </a:rPr>
              <a:t>ОБЪЕДИНЕННЫЙ </a:t>
            </a:r>
            <a:r>
              <a:rPr lang="ru-RU" altLang="ru-RU" sz="1800" b="1" dirty="0">
                <a:solidFill>
                  <a:srgbClr val="0000CC"/>
                </a:solidFill>
                <a:latin typeface="+mj-lt"/>
              </a:rPr>
              <a:t>ИНСТИТУТ ВЫСОКИХ ТЕМПЕРАТУР РОССИЙСКОЙ АКАДЕМИИ НАУК</a:t>
            </a:r>
            <a:endParaRPr lang="ru-RU" altLang="ru-RU" sz="18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5" name="Picture 6" descr="Ivt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114" y="1507575"/>
            <a:ext cx="648072" cy="8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8" y="-27287"/>
            <a:ext cx="1719245" cy="153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22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4569" y="116632"/>
            <a:ext cx="7929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anose="020B0503020204020204" pitchFamily="34" charset="-122"/>
                <a:cs typeface="+mn-cs"/>
              </a:rPr>
              <a:t> ПОВЫШЕНИЕ ЭФФЕКТИВНОСТИ И ТЕХНОЛОГИЧНОСТИ РЕКУПЕРАТОРА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4" y="571544"/>
            <a:ext cx="3283730" cy="225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091600" y="484787"/>
            <a:ext cx="4824536" cy="2841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82945" tIns="41473" rIns="82945" bIns="4147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Оснастка для лазерной сварки рекуператора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45244" y="767741"/>
            <a:ext cx="1613547" cy="2554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82945" tIns="41473" rIns="82945" bIns="4147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Модуль рекуператора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Прямая со стрелкой 18"/>
          <p:cNvCxnSpPr>
            <a:cxnSpLocks noChangeShapeType="1"/>
            <a:stCxn id="15" idx="1"/>
          </p:cNvCxnSpPr>
          <p:nvPr/>
        </p:nvCxnSpPr>
        <p:spPr bwMode="auto">
          <a:xfrm flipH="1">
            <a:off x="1412012" y="895476"/>
            <a:ext cx="833232" cy="29944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11" y="800003"/>
            <a:ext cx="2719139" cy="205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38" y="1090970"/>
            <a:ext cx="1375170" cy="141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867" y="2491528"/>
            <a:ext cx="2513720" cy="141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77" y="2460444"/>
            <a:ext cx="3024807" cy="225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B219FBF-1EE6-4A0D-8F69-E38D9F09B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8085" y="2984103"/>
            <a:ext cx="1687876" cy="22568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4B6735-55A5-4CCE-BB1C-7BDA84249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669" y="3972877"/>
            <a:ext cx="2942416" cy="2536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9057FB-6039-4902-A15F-5C2D61FEB4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864" y="4577280"/>
            <a:ext cx="270685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54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-100013"/>
            <a:ext cx="8064500" cy="649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altLang="ru-RU" sz="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АЭУ АИСТ-0,1</a:t>
            </a:r>
            <a:endParaRPr lang="ru-RU" alt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" y="404664"/>
            <a:ext cx="4394845" cy="344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3887"/>
            <a:ext cx="3240360" cy="18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8F8ACCF-AE40-4145-896C-267FF8C052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65242"/>
            <a:ext cx="3305868" cy="256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3">
            <a:extLst>
              <a:ext uri="{FF2B5EF4-FFF2-40B4-BE49-F238E27FC236}">
                <a16:creationId xmlns="" xmlns:a16="http://schemas.microsoft.com/office/drawing/2014/main" id="{CC36CCDD-610D-46E8-A7D3-041DAFD93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73161"/>
            <a:ext cx="2868588" cy="217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279712"/>
              </p:ext>
            </p:extLst>
          </p:nvPr>
        </p:nvGraphicFramePr>
        <p:xfrm>
          <a:off x="2483768" y="2513902"/>
          <a:ext cx="6408264" cy="237681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16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6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Номинальная электрическая мощность станции (нетто), МВт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0,1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Максимальная мощность, отдаваемая в систему теплофикации без снижения электрической мощности, МВт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0,296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Электрический КПД станции, %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24,5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Полный КПД (с учетом теплофикации), %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97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Максимальная электрическая мощность в форсированном режиме с общей продолжительностью до 3000 </a:t>
                      </a:r>
                      <a:r>
                        <a:rPr lang="ru-RU" sz="1400" dirty="0" err="1">
                          <a:solidFill>
                            <a:srgbClr val="FF0066"/>
                          </a:solidFill>
                          <a:effectLst/>
                        </a:rPr>
                        <a:t>эфф</a:t>
                      </a: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. час</a:t>
                      </a:r>
                      <a:r>
                        <a:rPr lang="ru-RU" sz="1400" dirty="0" smtClean="0">
                          <a:solidFill>
                            <a:srgbClr val="FF0066"/>
                          </a:solidFill>
                          <a:effectLst/>
                        </a:rPr>
                        <a:t>,  </a:t>
                      </a: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не менее, МВт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0,12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Максимальная масса возимого блока, не более, т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20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Срок службы станции, не менее, </a:t>
                      </a:r>
                      <a:r>
                        <a:rPr lang="ru-RU" sz="1400" dirty="0" err="1">
                          <a:solidFill>
                            <a:srgbClr val="FF0066"/>
                          </a:solidFill>
                          <a:effectLst/>
                        </a:rPr>
                        <a:t>эфф</a:t>
                      </a: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. лет (при непрерывной работе на номинальной мощности)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66"/>
                          </a:solidFill>
                          <a:effectLst/>
                        </a:rPr>
                        <a:t>30</a:t>
                      </a:r>
                      <a:endParaRPr lang="ru-RU" sz="1400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0614" marR="60614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2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4923" y="116632"/>
            <a:ext cx="8009691" cy="706682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СОЗДАНИЕ ВЫСОКОЭФФЕКТИВНОЙ ЭНЕРГЕТИЧЕСКОЙ ПГУ ПО ЦИКЛУ АЛЛАМА </a:t>
            </a:r>
            <a:endParaRPr lang="ru-RU" sz="24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964613" y="-26988"/>
            <a:ext cx="0" cy="6858001"/>
          </a:xfrm>
          <a:prstGeom prst="line">
            <a:avLst/>
          </a:prstGeom>
          <a:ln w="7620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075738" y="-26988"/>
            <a:ext cx="0" cy="685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5725" y="0"/>
            <a:ext cx="0" cy="685800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095B4BC-DD2B-4F8D-9D71-8A1FD2B80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3" y="1302172"/>
            <a:ext cx="4043020" cy="51731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36027"/>
            <a:ext cx="390231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10" y="3101334"/>
            <a:ext cx="3784004" cy="372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1" y="996808"/>
            <a:ext cx="8916988" cy="92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2" y="3591945"/>
            <a:ext cx="1946060" cy="39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Turbina_CO2_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" y="4048356"/>
            <a:ext cx="3398744" cy="24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84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8964613" y="-26988"/>
            <a:ext cx="0" cy="6858001"/>
          </a:xfrm>
          <a:prstGeom prst="line">
            <a:avLst/>
          </a:prstGeom>
          <a:ln w="7620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9075738" y="-26988"/>
            <a:ext cx="0" cy="685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83E3C7E-005B-4463-9FEA-7B5573F53714}"/>
              </a:ext>
            </a:extLst>
          </p:cNvPr>
          <p:cNvSpPr/>
          <p:nvPr/>
        </p:nvSpPr>
        <p:spPr>
          <a:xfrm>
            <a:off x="323533" y="356669"/>
            <a:ext cx="8641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МИКРО ГТУ С СО</a:t>
            </a:r>
            <a:r>
              <a:rPr kumimoji="0" lang="ru-RU" sz="1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2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СУПЕР ВЫСОКОГО ДАВЛЕНИЯ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B1C0B34E-5631-471E-BC95-5DEA22D3E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14" y="1142747"/>
            <a:ext cx="3321082" cy="207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85A1D19F-24D7-411F-9009-4A422C14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96" y="3212976"/>
            <a:ext cx="440140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CE28049-EEB6-4060-9887-D8633BED5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6" y="1142748"/>
            <a:ext cx="5707420" cy="53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8964613" y="-26988"/>
            <a:ext cx="0" cy="6858001"/>
          </a:xfrm>
          <a:prstGeom prst="line">
            <a:avLst/>
          </a:prstGeom>
          <a:ln w="7620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85725" y="199101"/>
            <a:ext cx="93787" cy="685800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D5D3D84-557B-46F9-BA91-EA933F191BB8}"/>
              </a:ext>
            </a:extLst>
          </p:cNvPr>
          <p:cNvSpPr/>
          <p:nvPr/>
        </p:nvSpPr>
        <p:spPr>
          <a:xfrm>
            <a:off x="85725" y="184419"/>
            <a:ext cx="90787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000" b="1" dirty="0">
                <a:ln w="11430"/>
                <a:solidFill>
                  <a:srgbClr val="C0504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ВЫСОКОЭФФЕКТИВНАЯ ПАРОГАЗОВАЯ УСТАНОВКА БЕЗ ВЫХЛОПА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n w="11430"/>
                <a:solidFill>
                  <a:srgbClr val="C0504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kumimoji="0" lang="ru-RU" sz="2000" b="1" i="0" u="none" strike="noStrike" kern="1200" cap="none" spc="0" normalizeH="0" baseline="0" noProof="0" dirty="0" smtClean="0">
                <a:ln w="11430"/>
                <a:solidFill>
                  <a:srgbClr val="C0504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АККУМУЛИРОВАНИЕМ </a:t>
            </a:r>
            <a:r>
              <a:rPr kumimoji="0" lang="ru-RU" sz="2000" b="1" i="0" u="none" strike="noStrike" kern="1200" cap="none" spc="0" normalizeH="0" baseline="0" noProof="0" dirty="0">
                <a:ln w="11430"/>
                <a:solidFill>
                  <a:srgbClr val="C0504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ЭНЕРГИИ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C5E41BD-17AA-4E2B-AE52-C5ACA8DB8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7073798" cy="55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9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8964613" y="-26988"/>
            <a:ext cx="0" cy="6858001"/>
          </a:xfrm>
          <a:prstGeom prst="line">
            <a:avLst/>
          </a:prstGeom>
          <a:ln w="7620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5725" y="0"/>
            <a:ext cx="0" cy="685800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01F471A-7D9E-404C-A3DC-718B952986FA}"/>
              </a:ext>
            </a:extLst>
          </p:cNvPr>
          <p:cNvSpPr/>
          <p:nvPr/>
        </p:nvSpPr>
        <p:spPr>
          <a:xfrm>
            <a:off x="827587" y="264363"/>
            <a:ext cx="7691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 w="11430"/>
                <a:solidFill>
                  <a:srgbClr val="C0504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ЭНЕРГО-ТЕХНОЛОГИЧЕСКИЙ КОМПЛЕКС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16" y="908721"/>
            <a:ext cx="8652888" cy="56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11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8964613" y="-26988"/>
            <a:ext cx="0" cy="6858001"/>
          </a:xfrm>
          <a:prstGeom prst="line">
            <a:avLst/>
          </a:prstGeom>
          <a:ln w="7620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5725" y="0"/>
            <a:ext cx="0" cy="685800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0E97050-7EE1-4C3E-AB2D-7800E8237864}"/>
              </a:ext>
            </a:extLst>
          </p:cNvPr>
          <p:cNvSpPr/>
          <p:nvPr/>
        </p:nvSpPr>
        <p:spPr>
          <a:xfrm>
            <a:off x="171453" y="153646"/>
            <a:ext cx="8801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 w="11430"/>
                <a:solidFill>
                  <a:srgbClr val="C0504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ЭКСПЛУАТАЦИЯ МАЛЫХ ГАЗОВЫХ МЕСТОРОЖДЕНИЙ И НИЗКОНАПОРНЫХ ВЫРАБОТАННЫХ СКВАЖИН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" b="1342"/>
          <a:stretch/>
        </p:blipFill>
        <p:spPr bwMode="auto">
          <a:xfrm>
            <a:off x="495746" y="908720"/>
            <a:ext cx="3388154" cy="2063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878065"/>
              </p:ext>
            </p:extLst>
          </p:nvPr>
        </p:nvGraphicFramePr>
        <p:xfrm>
          <a:off x="4355976" y="914045"/>
          <a:ext cx="5394201" cy="2448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Документ" r:id="rId4" imgW="6260553" imgH="2855747" progId="Word.Document.12">
                  <p:embed/>
                </p:oleObj>
              </mc:Choice>
              <mc:Fallback>
                <p:oleObj name="Документ" r:id="rId4" imgW="6260553" imgH="2855747" progId="Word.Document.12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55976" y="914045"/>
                        <a:ext cx="5394201" cy="2448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84984"/>
            <a:ext cx="4644096" cy="230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46" y="3653450"/>
            <a:ext cx="4577766" cy="306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5108113"/>
            <a:ext cx="3519139" cy="17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73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8964613" y="-26988"/>
            <a:ext cx="0" cy="6858001"/>
          </a:xfrm>
          <a:prstGeom prst="line">
            <a:avLst/>
          </a:prstGeom>
          <a:ln w="7620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5725" y="0"/>
            <a:ext cx="0" cy="6858000"/>
          </a:xfrm>
          <a:prstGeom prst="line">
            <a:avLst/>
          </a:prstGeom>
          <a:ln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259632" y="18864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 w="6350">
                  <a:noFill/>
                </a:ln>
                <a:solidFill>
                  <a:srgbClr val="C0504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ГИБРИДНЫЕ ГАЗОТУРБИННЫЕ УСТАНОВКИ С ТОПЛИВНЫМИ ЭЛЕМЕНТАМИ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F73AF24-F01D-4A5F-9AE4-BA56B67D0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7" y="902881"/>
            <a:ext cx="2652977" cy="16829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867FF0C-3EEA-47A0-985D-B030945A2E05}"/>
              </a:ext>
            </a:extLst>
          </p:cNvPr>
          <p:cNvSpPr/>
          <p:nvPr/>
        </p:nvSpPr>
        <p:spPr>
          <a:xfrm>
            <a:off x="3635896" y="980728"/>
            <a:ext cx="528280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Товарная продукция ГТУ без компрессора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кислород;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азот;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аргон;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водород;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синтез газ;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горячая вода;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водяной пар;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холод;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жидкий метан;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жидкий диоксид углерода;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жидкие углеводороды;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64" y="1268760"/>
            <a:ext cx="2850249" cy="348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72" y="4322899"/>
            <a:ext cx="2244650" cy="22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98" y="3906503"/>
            <a:ext cx="2759198" cy="272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04963" y="3842518"/>
            <a:ext cx="3175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ГТУ с ТЭ на расплавах карбонатов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469000" cy="289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3105835"/>
            <a:ext cx="3339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0000"/>
                </a:solidFill>
                <a:latin typeface="Arial" charset="0"/>
              </a:rPr>
              <a:t>ГТУ с ТОТЭ фирмы </a:t>
            </a:r>
            <a:r>
              <a:rPr lang="en-US" sz="1200" dirty="0">
                <a:solidFill>
                  <a:srgbClr val="FF0000"/>
                </a:solidFill>
                <a:latin typeface="Arial" charset="0"/>
              </a:rPr>
              <a:t>Toyota Motor Corporation </a:t>
            </a:r>
            <a:endParaRPr lang="ru-RU" sz="12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37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1">
            <a:extLst>
              <a:ext uri="{FF2B5EF4-FFF2-40B4-BE49-F238E27FC236}">
                <a16:creationId xmlns="" xmlns:a16="http://schemas.microsoft.com/office/drawing/2014/main" id="{C2878778-828E-4E87-8734-1B466DB68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" y="1360667"/>
            <a:ext cx="8928100" cy="41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500" b="1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900" dirty="0">
              <a:solidFill>
                <a:srgbClr val="000000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"/>
              <a:defRPr/>
            </a:pPr>
            <a:r>
              <a:rPr lang="ru-RU" altLang="ru-RU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ru-RU" sz="2000" b="1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разработка конкурентоспособных газотурбинных установок </a:t>
            </a:r>
            <a:r>
              <a:rPr lang="ru-RU" altLang="ru-RU" sz="2000" b="1" i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киловаттных</a:t>
            </a:r>
            <a:r>
              <a:rPr lang="ru-RU" altLang="ru-RU" sz="2000" b="1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мощностей  </a:t>
            </a:r>
            <a:r>
              <a:rPr lang="ru-RU" altLang="ru-RU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000" b="1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базе создания критических технологий по </a:t>
            </a:r>
            <a:r>
              <a:rPr lang="ru-RU" altLang="ru-RU" sz="20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ресурсным без масляным опорам</a:t>
            </a:r>
            <a:r>
              <a:rPr lang="ru-RU" altLang="ru-RU" sz="2000" b="1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высокоэффективным лопаточным турбомашинам (компрессорам и турбинам) и теплообменным аппаратам (рекуператорам);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"/>
              <a:defRPr/>
            </a:pPr>
            <a:r>
              <a:rPr lang="ru-RU" altLang="ru-RU" sz="2000" b="1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разработка энергетических комплексов на базе газотурбинных двигателей с рабочим телом сверхкритических диоксид углерода;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"/>
              <a:defRPr/>
            </a:pPr>
            <a:r>
              <a:rPr lang="ru-RU" altLang="ru-RU" sz="2000" b="1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разработка мобильных технологических комплексов переработки углеводородов на базе газотурбинных установок;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"/>
              <a:defRPr/>
            </a:pPr>
            <a:r>
              <a:rPr lang="ru-RU" altLang="ru-RU" sz="2000" b="1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разработка высокоэффективных  гибридных газотурбинных энергетических установок с топливными элементами;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"/>
              <a:defRPr/>
            </a:pPr>
            <a:r>
              <a:rPr lang="ru-RU" altLang="ru-RU" sz="2000" b="1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разработка атомных энергетических установок с газотурбинным преобразователем мощностью до 1 МВт.   </a:t>
            </a:r>
            <a:endParaRPr lang="ru-RU" altLang="ru-RU" sz="2000" b="1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707" name="Прямоугольник 2">
            <a:extLst>
              <a:ext uri="{FF2B5EF4-FFF2-40B4-BE49-F238E27FC236}">
                <a16:creationId xmlns="" xmlns:a16="http://schemas.microsoft.com/office/drawing/2014/main" id="{A8FBD60C-5849-4BCD-BD98-3466AA0E6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99" y="160338"/>
            <a:ext cx="89281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Предложения в комплексную научно-техническую программу </a:t>
            </a:r>
            <a:r>
              <a:rPr lang="ru-RU" altLang="ru-RU" b="1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«Энергетические газотурбинные </a:t>
            </a:r>
            <a:r>
              <a:rPr lang="ru-RU" altLang="ru-RU" b="1" dirty="0" smtClean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технологии нового </a:t>
            </a:r>
            <a:r>
              <a:rPr lang="ru-RU" altLang="ru-RU" b="1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поколения», </a:t>
            </a:r>
            <a:endParaRPr lang="ru-RU" altLang="ru-RU" dirty="0">
              <a:solidFill>
                <a:srgbClr val="2F5597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5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Прямоугольник 2">
            <a:extLst>
              <a:ext uri="{FF2B5EF4-FFF2-40B4-BE49-F238E27FC236}">
                <a16:creationId xmlns="" xmlns:a16="http://schemas.microsoft.com/office/drawing/2014/main" id="{BF55D0B6-A230-4321-9FE5-AAC096610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1104900"/>
            <a:ext cx="556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Многоцелевая высокоэффективная микро турбина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6019" name="&amp;Rcy;&amp;icy;&amp;scy;&amp;ucy;&amp;ncy;&amp;ocy;&amp;kcy; 49" descr="&amp;Ocy;&amp;pcy;&amp;icy;&amp;scy;&amp;acy;&amp;ncy;&amp;icy;&amp;iecy;: &amp;Ocy;&amp;pcy;&amp;icy;&amp;scy;&amp;acy;&amp;ncy;&amp;icy;&amp;iecy;: &amp;Fcy;&amp;ocy;&amp;tcy;&amp;ocy; &amp;pcy;&amp;rcy;&amp;iecy;&amp;scy;&amp;scy;-&amp;scy;&amp;lcy;&amp;ucy;&amp;zhcy;&amp;bcy;&amp;ycy; &amp;Mcy;&amp;Ocy; &amp;Rcy;&amp;Fcy;.">
            <a:extLst>
              <a:ext uri="{FF2B5EF4-FFF2-40B4-BE49-F238E27FC236}">
                <a16:creationId xmlns="" xmlns:a16="http://schemas.microsoft.com/office/drawing/2014/main" id="{043B2958-E4BF-4614-8420-3513A1FFC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323975"/>
            <a:ext cx="14684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Прямоугольник 4">
            <a:extLst>
              <a:ext uri="{FF2B5EF4-FFF2-40B4-BE49-F238E27FC236}">
                <a16:creationId xmlns="" xmlns:a16="http://schemas.microsoft.com/office/drawing/2014/main" id="{A7B16A34-6628-456C-A7B2-CC1037BE7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763" y="1360488"/>
            <a:ext cx="546258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энергетического обеспечения спецтехники: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ГТЭ автономных плав средств робототехнических комплексов;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САЭС обзорных РЛС;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Энергетические комплексы электрогенерации, когенерации и тригенерации: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 ГТЭС резервного и бесперебойного энергообеспечения;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 ТЭЦ распределенных энергосистем (умные сети);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агрегаты детандергенераторные;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протекторная защита магистральных трубопроводов;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Силовые агрегаты транспортных средств: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турбокомпрессоры ДВС;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авиационные вспомогательные силовые установки (ВСУ);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главные и гибридные ГТУ;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 беспилотных летающих средств;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Компрессорные и турбинные  агрегаты: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дожимные компрессорные станции топливного газа ГТУ;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холодильные и сушильные машины;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пневматический инструмент и пусковые устройства;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криогенная техника систем сверхпроводимости.</a:t>
            </a:r>
            <a:endParaRPr kumimoji="0" lang="ru-RU" alt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6021" name="Picture 4" descr="&amp;Rcy;&amp;Lcy;&amp;Scy; 1&amp;Lcy;117&amp;Mcy;">
            <a:extLst>
              <a:ext uri="{FF2B5EF4-FFF2-40B4-BE49-F238E27FC236}">
                <a16:creationId xmlns="" xmlns:a16="http://schemas.microsoft.com/office/drawing/2014/main" id="{C212CEFD-63DD-4C69-AB55-1162DD4B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360488"/>
            <a:ext cx="14446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1" descr="0303-energy-conversion-lg">
            <a:extLst>
              <a:ext uri="{FF2B5EF4-FFF2-40B4-BE49-F238E27FC236}">
                <a16:creationId xmlns="" xmlns:a16="http://schemas.microsoft.com/office/drawing/2014/main" id="{A5D85A1D-DF68-400D-8273-590DC738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378075"/>
            <a:ext cx="16779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4" descr="http://www.turbokholod.ru/UserFiles/Image/Detander-generator.gif">
            <a:extLst>
              <a:ext uri="{FF2B5EF4-FFF2-40B4-BE49-F238E27FC236}">
                <a16:creationId xmlns="" xmlns:a16="http://schemas.microsoft.com/office/drawing/2014/main" id="{AE25F08E-83DF-4DB5-998D-A8449043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422525"/>
            <a:ext cx="14700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4" descr="Двух">
            <a:extLst>
              <a:ext uri="{FF2B5EF4-FFF2-40B4-BE49-F238E27FC236}">
                <a16:creationId xmlns="" xmlns:a16="http://schemas.microsoft.com/office/drawing/2014/main" id="{1CA304D0-BBBA-4538-8ED2-EA96F1C5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532188"/>
            <a:ext cx="16573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irc_mi" descr="http://media.snimka.bg/s1/1099/028441709-big.jpg?r=0">
            <a:extLst>
              <a:ext uri="{FF2B5EF4-FFF2-40B4-BE49-F238E27FC236}">
                <a16:creationId xmlns="" xmlns:a16="http://schemas.microsoft.com/office/drawing/2014/main" id="{2D6DD4CF-9E43-4A55-9744-BBB0426E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3532188"/>
            <a:ext cx="1490662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6" name="Picture 2" descr="2">
            <a:extLst>
              <a:ext uri="{FF2B5EF4-FFF2-40B4-BE49-F238E27FC236}">
                <a16:creationId xmlns="" xmlns:a16="http://schemas.microsoft.com/office/drawing/2014/main" id="{354E13B5-14E4-4851-B820-6C99D6B2C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679950"/>
            <a:ext cx="130492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6" descr="https://upload.wikimedia.org/wikipedia/commons/1/11/Engine_AI9-3B.JPG">
            <a:extLst>
              <a:ext uri="{FF2B5EF4-FFF2-40B4-BE49-F238E27FC236}">
                <a16:creationId xmlns="" xmlns:a16="http://schemas.microsoft.com/office/drawing/2014/main" id="{79380F98-95E7-4196-B8B2-FC17066C5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4803775"/>
            <a:ext cx="16065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510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1">
            <a:extLst>
              <a:ext uri="{FF2B5EF4-FFF2-40B4-BE49-F238E27FC236}">
                <a16:creationId xmlns="" xmlns:a16="http://schemas.microsoft.com/office/drawing/2014/main" id="{C2878778-828E-4E87-8734-1B466DB68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980728"/>
            <a:ext cx="8845996" cy="488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ОАО СКБ «Турбина»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ОАО «Калужский двигатель»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ОАО «УАП «Гидравлика» 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ПАО «НПО «Аэросила»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«Омское моторостроительное объединение» им.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П.И.Баранова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Ingersoll Rand Energy Systems;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Calnetix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Elliott; Elliott Energy Systems Inc.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Brayton Energy;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ICR Turbine Engine Corporation;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Bowmen;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Turbec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(Volvo Aero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Швеция)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Honeywell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Toyota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Allied Signal Engines, 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Northern research &amp; Engineering Corp.,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Capstone Turbine</a:t>
            </a:r>
          </a:p>
        </p:txBody>
      </p:sp>
      <p:sp>
        <p:nvSpPr>
          <p:cNvPr id="72707" name="Прямоугольник 2">
            <a:extLst>
              <a:ext uri="{FF2B5EF4-FFF2-40B4-BE49-F238E27FC236}">
                <a16:creationId xmlns="" xmlns:a16="http://schemas.microsoft.com/office/drawing/2014/main" id="{A8FBD60C-5849-4BCD-BD98-3466AA0E6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490" y="160338"/>
            <a:ext cx="5713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производители 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микротурбин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84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Рисунок 7" descr="сканирование0011">
            <a:extLst>
              <a:ext uri="{FF2B5EF4-FFF2-40B4-BE49-F238E27FC236}">
                <a16:creationId xmlns="" xmlns:a16="http://schemas.microsoft.com/office/drawing/2014/main" id="{815AFAD7-8871-4250-9E6C-AA487EC56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31339" r="17241" b="36017"/>
          <a:stretch>
            <a:fillRect/>
          </a:stretch>
        </p:blipFill>
        <p:spPr bwMode="auto">
          <a:xfrm>
            <a:off x="7092950" y="609600"/>
            <a:ext cx="1782763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9">
            <a:extLst>
              <a:ext uri="{FF2B5EF4-FFF2-40B4-BE49-F238E27FC236}">
                <a16:creationId xmlns="" xmlns:a16="http://schemas.microsoft.com/office/drawing/2014/main" id="{969FC555-8D5D-42BB-B9D6-8BB7C339F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88913"/>
            <a:ext cx="20161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4000"/>
              <a:buFont typeface="Monotype Sort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216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onotype Sorts" panose="05000000000000000000" pitchFamily="2" charset="2"/>
              <a:buNone/>
              <a:tabLst/>
              <a:defRPr/>
            </a:pPr>
            <a:r>
              <a:rPr kumimoji="0" lang="ru-RU" altLang="ru-RU" sz="2586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Микро ГТУ</a:t>
            </a:r>
          </a:p>
        </p:txBody>
      </p:sp>
      <p:pic>
        <p:nvPicPr>
          <p:cNvPr id="73732" name="Рисунок 1">
            <a:extLst>
              <a:ext uri="{FF2B5EF4-FFF2-40B4-BE49-F238E27FC236}">
                <a16:creationId xmlns="" xmlns:a16="http://schemas.microsoft.com/office/drawing/2014/main" id="{617FE7DF-2CFD-4B23-BB47-6904E8540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68325"/>
            <a:ext cx="2159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Рисунок 4">
            <a:extLst>
              <a:ext uri="{FF2B5EF4-FFF2-40B4-BE49-F238E27FC236}">
                <a16:creationId xmlns="" xmlns:a16="http://schemas.microsoft.com/office/drawing/2014/main" id="{4B5F706A-1459-4A87-9408-6194F72B9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41350"/>
            <a:ext cx="20034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1699D858-2226-47D1-934B-89599A453147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2133600"/>
          <a:ext cx="8856664" cy="2887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1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41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141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77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ГТГ-100К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ТА-14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257175" marR="0" lvl="0" indent="-257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Capstone</a:t>
                      </a:r>
                      <a:r>
                        <a:rPr kumimoji="0" lang="ru-RU" alt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-65</a:t>
                      </a:r>
                      <a:endParaRPr kumimoji="0" lang="ru-RU" alt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257175" marR="0" lvl="0" indent="-257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ГАЗ-150</a:t>
                      </a:r>
                      <a:endParaRPr kumimoji="0" lang="ru-RU" alt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91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Николаев - Кривой</a:t>
                      </a:r>
                      <a:r>
                        <a:rPr lang="ru-RU" sz="1300" baseline="0" dirty="0"/>
                        <a:t> Рог</a:t>
                      </a:r>
                      <a:endParaRPr lang="ru-RU" sz="1300" dirty="0"/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Ступино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300" dirty="0"/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Нижний Новгород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779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Энергетическая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ВСУ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Энергетическая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Транспортная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779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-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-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         пластинчатый ТО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           вращающийся ТО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435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 кВт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108 кВт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65 кВт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150 кВт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6206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η</a:t>
                      </a:r>
                      <a:r>
                        <a:rPr lang="ru-RU" sz="1000" dirty="0"/>
                        <a:t>ГТУ</a:t>
                      </a:r>
                      <a:r>
                        <a:rPr lang="ru-RU" sz="1300" dirty="0"/>
                        <a:t> = 11,6 %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ГТУ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8,2 %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ГТУ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28 %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ГТД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27 %</a:t>
                      </a:r>
                      <a:endParaRPr lang="ru-RU" sz="1300" dirty="0"/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779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10 000 час</a:t>
                      </a:r>
                      <a:endParaRPr lang="ru-RU" sz="1300" dirty="0"/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5 000 час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60 000 час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5 000 час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3776" name="Рисунок 8">
            <a:extLst>
              <a:ext uri="{FF2B5EF4-FFF2-40B4-BE49-F238E27FC236}">
                <a16:creationId xmlns="" xmlns:a16="http://schemas.microsoft.com/office/drawing/2014/main" id="{49BC2C4C-1C1A-4F6F-92B5-C76072F9B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622300"/>
            <a:ext cx="21875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BBEAEF-06C7-4D81-858D-ABE06DA6C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288" y="115888"/>
            <a:ext cx="6623050" cy="638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100" dirty="0">
                <a:latin typeface="+mn-lt"/>
              </a:rPr>
              <a:t>Сравнительные характеристики применяемых в малой энергетике </a:t>
            </a:r>
            <a:r>
              <a:rPr lang="ru-RU" sz="2100" dirty="0" err="1">
                <a:latin typeface="+mn-lt"/>
              </a:rPr>
              <a:t>газопоршневых</a:t>
            </a:r>
            <a:r>
              <a:rPr lang="ru-RU" sz="2100" dirty="0">
                <a:latin typeface="+mn-lt"/>
              </a:rPr>
              <a:t> двигателей и </a:t>
            </a:r>
            <a:r>
              <a:rPr lang="ru-RU" sz="2100" dirty="0" err="1">
                <a:latin typeface="+mn-lt"/>
              </a:rPr>
              <a:t>микротурбин</a:t>
            </a:r>
            <a:endParaRPr lang="ru-RU" sz="2100" dirty="0">
              <a:latin typeface="+mn-lt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79704D62-EED7-47FA-9C3D-C87F28840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07544"/>
              </p:ext>
            </p:extLst>
          </p:nvPr>
        </p:nvGraphicFramePr>
        <p:xfrm>
          <a:off x="238125" y="976313"/>
          <a:ext cx="8713788" cy="3724974"/>
        </p:xfrm>
        <a:graphic>
          <a:graphicData uri="http://schemas.openxmlformats.org/drawingml/2006/table">
            <a:tbl>
              <a:tblPr/>
              <a:tblGrid>
                <a:gridCol w="24616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16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6463">
                <a:tc row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Jenbacher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(Австрия)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Cummins </a:t>
                      </a:r>
                      <a:r>
                        <a:rPr kumimoji="0" lang="en-US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(США)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Capstone Micro Turbine (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США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КВКО «Алмаз-Антей» (Россия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2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Газопоршневой двигатель JMS208 GS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Газопоршневой двигатель 315GFBA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Микротурбина С30/С200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Микротурбина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ГТЭГМ-03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117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Мощность электрическая, кВт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315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30/200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3865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КПД электрический, %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38,7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34,2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28/32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6117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Температура газа на выходе, </a:t>
                      </a:r>
                      <a:r>
                        <a:rPr kumimoji="0" lang="ru-RU" altLang="ru-RU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478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280/275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260 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2511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Выброс вредных веществ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 15% 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ru-RU" altLang="ru-RU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&lt;254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ppm NO</a:t>
                      </a:r>
                      <a:r>
                        <a:rPr kumimoji="0" lang="ru-RU" altLang="ru-RU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&lt;325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ppm CO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&lt;254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ppm NO</a:t>
                      </a:r>
                      <a:r>
                        <a:rPr kumimoji="0" lang="ru-RU" altLang="ru-RU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&lt;325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ppm CO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&lt;9 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ppm N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kumimoji="0" lang="en-US" altLang="ru-RU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&lt;15 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ppm CO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&lt;10 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ppm N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kumimoji="0" lang="en-US" altLang="ru-RU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&lt;15 </a:t>
                      </a:r>
                      <a:r>
                        <a:rPr kumimoji="0" lang="en-US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ppm CO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3865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шума, дБА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3865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Ресурс до капремонта, ч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60 000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48 000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60 000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60 000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2277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Ресурс до среднего ремонта, ч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30 000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24 000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5573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Периодичность технического обслуживания, ч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8 000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8 500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6117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рабочих нагрузок, %</a:t>
                      </a:r>
                      <a:endParaRPr kumimoji="0" lang="ru-RU" altLang="ru-RU" sz="12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25…100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50…100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0…100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0…100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96" marR="459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1">
            <a:extLst>
              <a:ext uri="{FF2B5EF4-FFF2-40B4-BE49-F238E27FC236}">
                <a16:creationId xmlns="" xmlns:a16="http://schemas.microsoft.com/office/drawing/2014/main" id="{C2878778-828E-4E87-8734-1B466DB68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" y="908050"/>
            <a:ext cx="8928100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высокий КПД генерации электроэнергии в широком диапазоне мощности (не менее 35%)</a:t>
            </a:r>
            <a:r>
              <a:rPr kumimoji="0" lang="ru-RU" alt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работать как на традиционных так и на нетрадиционных и дешевых топливах, с переключением с жидкого топлива на газообразное и обратно; работа на газообразном топливе низкого давления (около 1 </a:t>
            </a:r>
            <a:r>
              <a:rPr kumimoji="0" lang="ru-RU" alt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</a:t>
            </a: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конструктивно простое подключение теплофикационного цикла</a:t>
            </a:r>
            <a:r>
              <a:rPr kumimoji="0" lang="ru-RU" alt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экологическая безопасность: чистым выхлопом, низким уровнем шума, отсутствием вибрации;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высокие показатели по безотказности, автоматическому непрерывному функционированию, периоду работы без обслуживания, ресурсу  и сроку службы, минимальные эксплуатационные расходы;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легким запуском при низких температурах</a:t>
            </a:r>
            <a:r>
              <a:rPr kumimoji="0" lang="ru-RU" alt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 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большая удельная мощность (малые </a:t>
            </a:r>
            <a:r>
              <a:rPr kumimoji="0" lang="ru-RU" alt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весогабариты</a:t>
            </a: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низкой стоимостью при серийном производстве, позволяющая назначить цену на ГТУ на уровне 1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1500</a:t>
            </a: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USD за 1 кВт установленной мощности;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надежный прием больших нагрузок и устойчивая работа при малых и нулевых нагрузках. </a:t>
            </a:r>
          </a:p>
        </p:txBody>
      </p:sp>
      <p:sp>
        <p:nvSpPr>
          <p:cNvPr id="72707" name="Прямоугольник 2">
            <a:extLst>
              <a:ext uri="{FF2B5EF4-FFF2-40B4-BE49-F238E27FC236}">
                <a16:creationId xmlns="" xmlns:a16="http://schemas.microsoft.com/office/drawing/2014/main" id="{A8FBD60C-5849-4BCD-BD98-3466AA0E6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015" y="160338"/>
            <a:ext cx="3828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к микро ГТУ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37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НПЦ_САЭС\04   КОНСТРУКТОРСКОЕ БЮРО\01   ГТЭГМ-03\09 ИЛЛЮСТРАЦИИ\ПЛАКАТЫ\Состав турбокомпрессора ЦИВР.624213.005 (плакат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" y="581970"/>
            <a:ext cx="8244408" cy="59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55993"/>
            <a:ext cx="32893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3" y="2953883"/>
            <a:ext cx="2684359" cy="356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3" y="246705"/>
            <a:ext cx="6534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ГАЗОТУРБИННЫЙ ЭЛЕКТРОГЕНЕРИРУЮЩИЙ МОДУЛЬ ГТЭГМ-03</a:t>
            </a:r>
          </a:p>
        </p:txBody>
      </p:sp>
    </p:spTree>
    <p:extLst>
      <p:ext uri="{BB962C8B-B14F-4D97-AF65-F5344CB8AC3E}">
        <p14:creationId xmlns:p14="http://schemas.microsoft.com/office/powerpoint/2010/main" val="1967388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30" y="1196752"/>
            <a:ext cx="4612906" cy="503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8764"/>
            <a:ext cx="2214964" cy="218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" y="836722"/>
            <a:ext cx="2796039" cy="201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3" y="3259174"/>
            <a:ext cx="2477402" cy="185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844" y="3094862"/>
            <a:ext cx="2556333" cy="237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280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НИОКР СОЗДАНИЕ ВОЗДУШНЫХ ПОДШИПНИКОВ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32893"/>
            <a:ext cx="897369" cy="88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7" y="5632883"/>
            <a:ext cx="883049" cy="9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04" y="5632893"/>
            <a:ext cx="886783" cy="91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02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1521" y="44624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icrosoft YaHei" panose="020B0503020204020204" pitchFamily="34" charset="-122"/>
                <a:cs typeface="Arial"/>
              </a:rPr>
              <a:t>НИОКР ПОВЫШЕНИЕ ЭФФЕКТИВНОСТИ КОМПРЕССОРА И ТУРБИНЫ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7" y="1844831"/>
            <a:ext cx="4628293" cy="339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07" y="646533"/>
            <a:ext cx="3312368" cy="37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2" y="4898411"/>
            <a:ext cx="3024000" cy="17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81" y="4962036"/>
            <a:ext cx="240188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52" y="2821939"/>
            <a:ext cx="206057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2305" y="559060"/>
            <a:ext cx="4056345" cy="1686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Испытания малоразмерных компрессоров и турбин с сохранением геометрической идентичности (номинальный расход рабочего тела меньше 1 кг/с);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Степень повышения/понижения давление до 7 – 8;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Частоты вращения не ограничиваются основным стендовым оборудованием.</a:t>
            </a:r>
          </a:p>
        </p:txBody>
      </p:sp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2" y="2529286"/>
            <a:ext cx="1726202" cy="231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28" y="380940"/>
            <a:ext cx="1579969" cy="209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13" y="4898411"/>
            <a:ext cx="26638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60" y="2245676"/>
            <a:ext cx="14938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646533"/>
            <a:ext cx="2060575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2624042"/>
            <a:ext cx="20304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327" y="4235670"/>
            <a:ext cx="1603375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28" y="5092333"/>
            <a:ext cx="27241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9" y="5057408"/>
            <a:ext cx="974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751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689</Words>
  <Application>Microsoft Office PowerPoint</Application>
  <PresentationFormat>Экран (4:3)</PresentationFormat>
  <Paragraphs>198</Paragraphs>
  <Slides>18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Тема Office</vt:lpstr>
      <vt:lpstr>6_Тема Office</vt:lpstr>
      <vt:lpstr>7_Тема Office</vt:lpstr>
      <vt:lpstr>1_Оформление по умолчанию</vt:lpstr>
      <vt:lpstr>Документ</vt:lpstr>
      <vt:lpstr> Разработка ключевых технологий для создания высокоэффективных газотурбинных электрогенерирующих модулей малой мощности систем автономного энергоснабжения   Москва 2018</vt:lpstr>
      <vt:lpstr>Презентация PowerPoint</vt:lpstr>
      <vt:lpstr>Презентация PowerPoint</vt:lpstr>
      <vt:lpstr>Презентация PowerPoint</vt:lpstr>
      <vt:lpstr>Сравнительные характеристики применяемых в малой энергетике газопоршневых двигателей и микротурбин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Бесчастных Владимир Николаевич</dc:creator>
  <cp:lastModifiedBy>Косой Александр Семенович</cp:lastModifiedBy>
  <cp:revision>83</cp:revision>
  <cp:lastPrinted>2018-08-30T07:14:32Z</cp:lastPrinted>
  <dcterms:created xsi:type="dcterms:W3CDTF">2017-04-11T06:49:03Z</dcterms:created>
  <dcterms:modified xsi:type="dcterms:W3CDTF">2018-09-27T05:27:59Z</dcterms:modified>
</cp:coreProperties>
</file>