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29"/>
  </p:notesMasterIdLst>
  <p:sldIdLst>
    <p:sldId id="268" r:id="rId2"/>
    <p:sldId id="288" r:id="rId3"/>
    <p:sldId id="441" r:id="rId4"/>
    <p:sldId id="442" r:id="rId5"/>
    <p:sldId id="440" r:id="rId6"/>
    <p:sldId id="318" r:id="rId7"/>
    <p:sldId id="322" r:id="rId8"/>
    <p:sldId id="415" r:id="rId9"/>
    <p:sldId id="423" r:id="rId10"/>
    <p:sldId id="421" r:id="rId11"/>
    <p:sldId id="319" r:id="rId12"/>
    <p:sldId id="424" r:id="rId13"/>
    <p:sldId id="425" r:id="rId14"/>
    <p:sldId id="428" r:id="rId15"/>
    <p:sldId id="427" r:id="rId16"/>
    <p:sldId id="429" r:id="rId17"/>
    <p:sldId id="430" r:id="rId18"/>
    <p:sldId id="431" r:id="rId19"/>
    <p:sldId id="432" r:id="rId20"/>
    <p:sldId id="433" r:id="rId21"/>
    <p:sldId id="371" r:id="rId22"/>
    <p:sldId id="435" r:id="rId23"/>
    <p:sldId id="434" r:id="rId24"/>
    <p:sldId id="436" r:id="rId25"/>
    <p:sldId id="437" r:id="rId26"/>
    <p:sldId id="438" r:id="rId27"/>
    <p:sldId id="443" r:id="rId28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085E7F"/>
    <a:srgbClr val="0000CC"/>
    <a:srgbClr val="0033CC"/>
    <a:srgbClr val="EAEAEA"/>
    <a:srgbClr val="DDDDDD"/>
    <a:srgbClr val="D0CECE"/>
    <a:srgbClr val="99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98" autoAdjust="0"/>
    <p:restoredTop sz="92408" autoAdjust="0"/>
  </p:normalViewPr>
  <p:slideViewPr>
    <p:cSldViewPr snapToGrid="0">
      <p:cViewPr varScale="1">
        <p:scale>
          <a:sx n="57" d="100"/>
          <a:sy n="57" d="100"/>
        </p:scale>
        <p:origin x="-122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708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F0119C-3672-481A-AA8B-78E5066BB12F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1BDD9E-B244-4C87-B2C2-5DDD54D2D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…плюс химизация народного хозяйства. </a:t>
            </a:r>
            <a:endParaRPr lang="en-US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AAF6A-0D0A-45A9-8601-2377905684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B3563-0D1E-4E6E-B993-97870D04C4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B3563-0D1E-4E6E-B993-97870D04C4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B3563-0D1E-4E6E-B993-97870D04C4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B3563-0D1E-4E6E-B993-97870D04C4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B3563-0D1E-4E6E-B993-97870D04C4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…плюс химизация народного хозяйства. </a:t>
            </a:r>
            <a:endParaRPr lang="en-US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AAF6A-0D0A-45A9-8601-2377905684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…плюс химизация народного хозяйства. </a:t>
            </a:r>
            <a:endParaRPr lang="en-US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AAF6A-0D0A-45A9-8601-2377905684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…плюс химизация народного хозяйства. </a:t>
            </a:r>
            <a:endParaRPr lang="en-US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AAF6A-0D0A-45A9-8601-2377905684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24282-09B3-4FA9-B520-51B1FA117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CABC6-D03B-4917-B343-8142E97477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8C4DA-390D-410A-8E91-7F6E52699E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8C4DA-390D-410A-8E91-7F6E52699E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8C4DA-390D-410A-8E91-7F6E52699E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465886"/>
            <a:ext cx="8692109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42952" y="6184496"/>
            <a:ext cx="5314156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198" indent="0">
              <a:buNone/>
              <a:defRPr/>
            </a:lvl2pPr>
            <a:lvl3pPr marL="914395" indent="0">
              <a:buNone/>
              <a:defRPr/>
            </a:lvl3pPr>
            <a:lvl4pPr marL="1371592" indent="0">
              <a:buNone/>
              <a:defRPr/>
            </a:lvl4pPr>
            <a:lvl5pPr marL="182878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F951-41CD-4FA0-8CB3-143B4AC227BF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465886"/>
            <a:ext cx="842985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742952" y="6184496"/>
            <a:ext cx="5314156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198" indent="0">
              <a:buNone/>
              <a:defRPr/>
            </a:lvl2pPr>
            <a:lvl3pPr marL="914395" indent="0">
              <a:buNone/>
              <a:defRPr/>
            </a:lvl3pPr>
            <a:lvl4pPr marL="1371592" indent="0">
              <a:buNone/>
              <a:defRPr/>
            </a:lvl4pPr>
            <a:lvl5pPr marL="1828789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A936-473C-4101-9F2E-5FBDF10AF23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B6D2-4836-42A5-B7B5-6811D0659F8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0052-935A-4D05-9B77-A0A89189E30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1" y="356139"/>
            <a:ext cx="8875761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75881" y="2203080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/>
          </p:nvPr>
        </p:nvSpPr>
        <p:spPr>
          <a:xfrm>
            <a:off x="675881" y="2850319"/>
            <a:ext cx="8875761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>
          <a:xfrm>
            <a:off x="675881" y="1452214"/>
            <a:ext cx="8875761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/>
          </p:nvPr>
        </p:nvSpPr>
        <p:spPr>
          <a:xfrm>
            <a:off x="675879" y="3479800"/>
            <a:ext cx="3793860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/>
          </p:nvPr>
        </p:nvSpPr>
        <p:spPr>
          <a:xfrm>
            <a:off x="4156235" y="4939199"/>
            <a:ext cx="1755152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73ED-8D03-4A5D-90E2-6C67707C9E06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0" y="1825630"/>
            <a:ext cx="8543925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81040" y="4797062"/>
            <a:ext cx="854392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CAC3-00C3-41EB-8C65-3E954250F4E4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0" y="1825630"/>
            <a:ext cx="8543925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598" indent="-228598">
              <a:buFontTx/>
              <a:buBlip>
                <a:blip r:embed="rId2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81040" y="4797062"/>
            <a:ext cx="854392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76FE-7234-4034-B43B-F0B1E5BD663C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DA83-51B7-49E0-A885-F68F21BA32B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Заголовок, шрифт </a:t>
            </a:r>
            <a:r>
              <a:rPr lang="en-US" smtClean="0"/>
              <a:t>Calibri, bold, </a:t>
            </a:r>
            <a:r>
              <a:rPr lang="ru-RU" smtClean="0"/>
              <a:t>размер 18 – 28 </a:t>
            </a:r>
            <a:r>
              <a:rPr lang="de-DE" smtClean="0"/>
              <a:t>pt</a:t>
            </a:r>
            <a:endParaRPr lang="en-US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9491531" y="6161089"/>
            <a:ext cx="486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418A3271-DCC0-4D5F-9BE7-8A3FBB5FD99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6" r:id="rId5"/>
    <p:sldLayoutId id="2147483751" r:id="rId6"/>
    <p:sldLayoutId id="2147483752" r:id="rId7"/>
    <p:sldLayoutId id="2147483745" r:id="rId8"/>
    <p:sldLayoutId id="2147483753" r:id="rId9"/>
    <p:sldLayoutId id="2147483744" r:id="rId1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198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395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592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789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742951" y="6184900"/>
            <a:ext cx="5314156" cy="319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Новосибирск, 2018</a:t>
            </a:r>
          </a:p>
        </p:txBody>
      </p:sp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0" y="1335724"/>
            <a:ext cx="9906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Bookman Old Style" pitchFamily="18" charset="0"/>
              </a:rPr>
              <a:t>О приоритетных научно-технических задачах по направлению </a:t>
            </a:r>
            <a:br>
              <a:rPr lang="ru-RU" sz="3200" b="1" dirty="0">
                <a:latin typeface="Bookman Old Style" pitchFamily="18" charset="0"/>
              </a:rPr>
            </a:br>
            <a:r>
              <a:rPr lang="en-US" sz="3200" b="1" dirty="0">
                <a:latin typeface="Bookman Old Style" pitchFamily="18" charset="0"/>
              </a:rPr>
              <a:t>“</a:t>
            </a:r>
            <a:r>
              <a:rPr lang="ru-RU" sz="3200" b="1" dirty="0">
                <a:latin typeface="Bookman Old Style" pitchFamily="18" charset="0"/>
              </a:rPr>
              <a:t>Добыча, транспортировка и переработка углеводородного сырья</a:t>
            </a:r>
            <a:r>
              <a:rPr lang="en-US" sz="3200" b="1" dirty="0">
                <a:latin typeface="Bookman Old Style" pitchFamily="18" charset="0"/>
              </a:rPr>
              <a:t>”</a:t>
            </a:r>
            <a:endParaRPr lang="ru-RU" sz="3200" dirty="0">
              <a:latin typeface="Bookman Old Style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36620"/>
            <a:ext cx="990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В.И. Бухтияров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975338"/>
            <a:ext cx="9906000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sz="3200" b="1" i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sym typeface="Symbol" pitchFamily="18" charset="2"/>
              </a:rPr>
              <a:t>А</a:t>
            </a:r>
            <a:r>
              <a:rPr lang="en-GB" sz="3200" b="1" i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sym typeface="Symbol" pitchFamily="18" charset="2"/>
              </a:rPr>
              <a:t>.</a:t>
            </a:r>
            <a:r>
              <a:rPr lang="ru-RU" sz="3200" b="1" i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sym typeface="Symbol" pitchFamily="18" charset="2"/>
              </a:rPr>
              <a:t>Л</a:t>
            </a:r>
            <a:r>
              <a:rPr lang="en-GB" sz="3200" b="1" i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sym typeface="Symbol" pitchFamily="18" charset="2"/>
              </a:rPr>
              <a:t>. </a:t>
            </a:r>
            <a:r>
              <a:rPr lang="ru-RU" sz="3200" b="1" i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sym typeface="Symbol" pitchFamily="18" charset="2"/>
              </a:rPr>
              <a:t>Максимов, А.С. Носков</a:t>
            </a:r>
            <a:endParaRPr lang="ru-RU" sz="3200" b="1" i="1" dirty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41483" y="72709"/>
            <a:ext cx="8659151" cy="86793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Актуальные направления КНТП «Переработка» (продолжение)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11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3449"/>
            <a:ext cx="9906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9419299" y="6176964"/>
            <a:ext cx="48670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C583F-1F10-440E-8DDD-F66E1BCE9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5280" y="1181946"/>
          <a:ext cx="9281159" cy="31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2926080"/>
                <a:gridCol w="5852159"/>
              </a:tblGrid>
              <a:tr h="738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</a:t>
                      </a: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Комплексные проекты</a:t>
                      </a:r>
                    </a:p>
                  </a:txBody>
                  <a:tcPr marL="53821" marR="53821" marT="0" marB="0" anchor="ctr"/>
                </a:tc>
              </a:tr>
              <a:tr h="1203960">
                <a:tc rowSpan="2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Gothic" pitchFamily="34" charset="0"/>
                        </a:rPr>
                        <a:t>3</a:t>
                      </a:r>
                      <a:endParaRPr lang="ru-RU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Сквозные технологии для реализации направлений 1 и 2.</a:t>
                      </a:r>
                      <a:endParaRPr lang="ru-RU" sz="18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Gothic" pitchFamily="34" charset="0"/>
                          <a:ea typeface="Times New Roman"/>
                        </a:rPr>
                        <a:t>Разработка математических моделей процессов глубокой переработки углеводородного сырья на основе больших массивов данных (КП «Модель»)</a:t>
                      </a:r>
                    </a:p>
                  </a:txBody>
                  <a:tcPr marL="53821" marR="53821" marT="0" marB="0"/>
                </a:tc>
              </a:tr>
              <a:tr h="1234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Gothic" pitchFamily="34" charset="0"/>
                          <a:ea typeface="Times New Roman"/>
                        </a:rPr>
                        <a:t>Разработка технологий производства катализаторов и их базовых компонентов для крупнотоннажных процессов глубокой переработки УВС (КП «Катализатор»)</a:t>
                      </a: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22565" y="104775"/>
            <a:ext cx="8643355" cy="830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Характеристика направлений и научного задела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529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100012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F64D6-6F4C-4407-828B-78E7DB98D43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5530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38535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5325" indent="-1965325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Направление 1. «Повышение эффективности переработки нефтяного сырья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РФ»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1511499"/>
            <a:ext cx="9631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рост объемов нефтяных фракций вторичного происхождения;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ориентация экономики России на освоение Арктики и районов Крайнего Севера;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вовлечения ресурсов нетрадиционного углеводородного сырья в нефтепереработку.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040" y="2862501"/>
            <a:ext cx="9585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Рыночный потенциал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переработка вторичных фракций – до 20 млн. тонн в год;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переработка мазута и гудрона в легкие жидкие фракции – до 700 млн. руб.в год;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производство арктического (зимнего) дизельного топлива в объеме до 6,6 млн. тонн и смазочных масел до 40 тыс. тонн в год;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вовлечение в переработку до 2 млрд. тонн нетрадиционного углеводородного сырья.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520" y="5324178"/>
            <a:ext cx="955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Научный задел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исследованы молекулярные механизмы взаимодействия углеводородов с водородом на поверхности гетерогенных катализаторов различного строения (результаты получены в рамках реализации проектов РФФИ, РНФ и государственного задания)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40" y="4506575"/>
            <a:ext cx="958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Основное научное направление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катализаторов и процессов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гидропереработки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22565" y="104775"/>
            <a:ext cx="8643355" cy="830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Характеристика направлений и научного задела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529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100012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F64D6-6F4C-4407-828B-78E7DB98D43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5530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08055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Направление 2. «Квалифицированная переработка газового и нефтяного сырья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получением продукции нефтехимии высокой добавленной стоимости»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20" y="1709619"/>
            <a:ext cx="9631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снижение зависимости от объемов экспортных поставок природного газа;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технологий переработки природного и попутного газа, газового конденсата и нефтяных газов;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преодоления устойчивого дефицита базовых мономеров (этилен, пропилен, мономеры СК, бензол, ксилол, стирол и др.) для повышения конкурентоспособности нефтехимии РФ;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получение, хранение и транспортировка водорода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замена экологически «грязных» производств;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движение экономики России по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несырьевому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пути развития..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295061"/>
            <a:ext cx="9585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Рыночный потенциал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выпуск дополнительной продукции (до 500-800 млрд. руб./год) с высоким экспортным потенциалом; 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производство до 7 млн. т синтетических материалов;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снижение эксплуатационных затрат по сравнению с существующими на 5-15%, снижение вредных выбросов (на 12%), снижение капитальных затрат на 5-20 %;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рост рынка не менее чем в два раза за 10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22565" y="104775"/>
            <a:ext cx="8643355" cy="830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Характеристика направлений и научного задела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529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100012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F64D6-6F4C-4407-828B-78E7DB98D43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5530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4320" y="1709619"/>
            <a:ext cx="9631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снижение зависимости от объемов экспортных поставок природного газа;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технологий переработки природного и попутного газа, газового конденсата и нефтяных газов;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преодоления устойчивого дефицита базовых мономеров (этилен, пропилен, мономеры СК, бензол, ксилол, стирол и др.) для повышения конкурентоспособности нефтехимии РФ;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получение, хранение и транспортировка водорода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замена экологически «грязных» производств;</a:t>
            </a:r>
          </a:p>
          <a:p>
            <a:pPr marL="441325" indent="-25876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движение экономики России по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несырьевому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пути развития..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520" y="5034618"/>
            <a:ext cx="9555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Научный задел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исследованы закономерности превращения метана и легких углеводородов на поверхности катализаторов,  определены оптимальные режимы получения базовых мономеров, обеспечивающие высокую эффективность их производства (результаты получены в рамках реализации проектов РФФИ, РНФ и государственного задания).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40" y="4323695"/>
            <a:ext cx="958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Основное научное направление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развитие катализаторов и процессов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пере-работки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природного и попутного газа, газового конденсата и нефтяных газов.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08055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Направление 2. «Квалифицированная переработка газового и нефтяного сырья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получением продукции нефтехимии высокой добавленной стоимости»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22565" y="104775"/>
            <a:ext cx="8643355" cy="830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Характеристика направлений и научного задела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529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100012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326880" y="6202680"/>
            <a:ext cx="640080" cy="268289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F64D6-6F4C-4407-828B-78E7DB98D43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5530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4320" y="1298139"/>
            <a:ext cx="9631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катализаторов и их компонентов для базовых процессов нефтехимии и нефтепереработки 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интенсификация процессов нефтепереработки и нефтехимии с учетом особенностей конструкций используемых каталитических реакторов;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в квалифицированной обработке большого массива  данных (показателей) при эксплуатации промышленных установок НПЗ и нефтехимии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(до 0,5-1 млн. единиц информации в сутки) на основе современных математических моделей, учитывающих одновременно количественные характеристики сырья, кинетические параметры используемых катализаторов, изменение свойств катализаторов в ходе эксплуатации;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в интеграции специалистов в области глубокой переработки углеводородного сырья 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-технологиям для обработки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больших массивов данных.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92815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5325" indent="-1965325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Направление 3. «Сквозные технологии»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4508421"/>
            <a:ext cx="9585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Рыночный потенциал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использование отечественных катализаторов и их компонентов на предприятиях нефтепереработки и нефтехимии 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увеличение к  2025 г.  выпуска  катализаторов и их компонентов до 5 млрд. руб./год (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 раза, а объем производимой с их использованием продукции превысит 2,0-2,5 трлн. руб./год);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математическая платформа позволит сократить сроки разработки новых каталитических процессов с 7-8 лет до 4-5 лет;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22565" y="104775"/>
            <a:ext cx="8643355" cy="830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Характеристика направлений и научного задела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529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100012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326880" y="6202680"/>
            <a:ext cx="640080" cy="268289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7F64D6-6F4C-4407-828B-78E7DB98D43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5530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4320" y="1298139"/>
            <a:ext cx="9631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Актуальность: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катализаторов и их компонентов для базовых процессов нефтехимии и нефтепереработки 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интенсификация процессов нефтепереработки и нефтехимии с учетом особенностей конструкций используемых каталитических реакторов;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в квалифицированной обработке большого массива  данных (показателей) при эксплуатации промышленных установок НПЗ и нефтехимии на основе современных математических моделей;</a:t>
            </a:r>
          </a:p>
          <a:p>
            <a:pPr marL="539750" indent="-265113"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необходимость в интеграции специалистов в области глубокой переработки углеводородного сырья 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-технологиям для обработки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больших массивов данных.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92815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5325" indent="-1965325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Направление 3. «Сквозные технологии»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520" y="4745058"/>
            <a:ext cx="9555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Научный задел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исследованы молекулярные механизмы синтеза активных и селективных катализаторов для процессов нефтехимии и нефтепереработки, исследованы закономерности формирования компонентов катализаторов, обеспечивающих необходимые свойства, разработаны подходы  к построению математических моделей  для сложных процессов нефтехимии и нефтепереработки (результаты получены в рамках реализации проектов РФФИ, РНФ и государственного задания)</a:t>
            </a:r>
          </a:p>
          <a:p>
            <a:pPr marL="0" indent="363538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040" y="3851255"/>
            <a:ext cx="958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Основное научное направление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развитие технологий производства катализаторов, их компонентов, развитие математических моделей для процессов нефтехимии и нефтепереработки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26720" y="7621"/>
            <a:ext cx="9014937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Пример 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формирования комплексного проекта </a:t>
            </a:r>
            <a:r>
              <a:rPr lang="en-US" sz="2200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Разработка технологий производства катализаторов 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их базовых компонентов….»</a:t>
            </a:r>
            <a:endParaRPr sz="220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9861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13239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26720" y="1095792"/>
            <a:ext cx="734568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Движущие силы: - увеличение объемов вторичных нефтяных фракций</a:t>
            </a: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- перспективные стандарты ЕВРО-6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7040" y="1789584"/>
            <a:ext cx="2926080" cy="63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ИНХС 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РАН, ИК СО РАН, ИППУ СО РАН, АО «ВНИИНП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»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,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СамГТУ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, ООО «РН-ЦИР</a:t>
            </a:r>
            <a:r>
              <a:rPr lang="ru-RU" sz="1300" dirty="0" smtClean="0">
                <a:solidFill>
                  <a:prstClr val="black"/>
                </a:solidFill>
                <a:latin typeface="Century Gothic" pitchFamily="34" charset="0"/>
              </a:rPr>
              <a:t>»</a:t>
            </a:r>
            <a:endParaRPr lang="ru-RU" sz="13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516" y="2532315"/>
            <a:ext cx="9507604" cy="500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Объем производства новых катализаторов – до 1 млрд руб./год</a:t>
            </a:r>
          </a:p>
          <a:p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Объем моторного топлива на основе новых катализаторов – до 500 млрд. руб./год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436400"/>
            <a:ext cx="38164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700" b="1" dirty="0">
                <a:solidFill>
                  <a:srgbClr val="002060"/>
                </a:solidFill>
              </a:rPr>
              <a:t>Перспективные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3360" y="1822400"/>
            <a:ext cx="3444240" cy="631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Разработка специализированных катализаторов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гидродеазотирования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 нефтяных фракций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9400" y="1447800"/>
            <a:ext cx="3276600" cy="3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600" b="1" dirty="0" smtClean="0">
                <a:solidFill>
                  <a:srgbClr val="085E7F"/>
                </a:solidFill>
                <a:latin typeface="Century Gothic" pitchFamily="34" charset="0"/>
              </a:rPr>
              <a:t>Потенциальные исполнители</a:t>
            </a:r>
            <a:endParaRPr lang="ru-RU" sz="1700" b="1" dirty="0">
              <a:solidFill>
                <a:srgbClr val="085E7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242" b="44354"/>
          <a:stretch>
            <a:fillRect/>
          </a:stretch>
        </p:blipFill>
        <p:spPr bwMode="auto">
          <a:xfrm>
            <a:off x="2308037" y="3333129"/>
            <a:ext cx="2572061" cy="15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9" descr="Рисунок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3038" y="3422159"/>
            <a:ext cx="1447154" cy="137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://irkipedia.ru/sites/default/files/pic69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24"/>
          <a:stretch/>
        </p:blipFill>
        <p:spPr bwMode="auto">
          <a:xfrm>
            <a:off x="6220192" y="3376438"/>
            <a:ext cx="3312368" cy="15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084481" y="333637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6FB9"/>
                </a:solidFill>
                <a:latin typeface="Arial"/>
                <a:cs typeface="Arial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8296" y="3036600"/>
            <a:ext cx="38164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2060"/>
                </a:solidFill>
              </a:rPr>
              <a:t>Потребители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" y="3337261"/>
            <a:ext cx="222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85E7F"/>
                </a:solidFill>
              </a:rPr>
              <a:t>Вновь </a:t>
            </a:r>
            <a:r>
              <a:rPr lang="ru-RU" sz="1600" b="1" dirty="0" smtClean="0">
                <a:solidFill>
                  <a:srgbClr val="085E7F"/>
                </a:solidFill>
              </a:rPr>
              <a:t>создаваемое производство: ввод в эксплуатацию в 2020 г.; мощность – до 22 тыс. т/год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93058" y="6041880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1979" y="5169425"/>
            <a:ext cx="1748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Научный задел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493058" y="569682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93058" y="637563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158430" y="5383154"/>
            <a:ext cx="0" cy="43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961506" y="5382984"/>
            <a:ext cx="0" cy="43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766200" y="5377669"/>
            <a:ext cx="0" cy="46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6769" y="5557639"/>
            <a:ext cx="1431214" cy="275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РФФИ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8120" y="5899266"/>
            <a:ext cx="1449862" cy="257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РНФ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3262" y="6228825"/>
            <a:ext cx="1434720" cy="294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Гос. задания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681778" y="6041880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681778" y="569682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681778" y="637563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003486" y="5558760"/>
            <a:ext cx="815914" cy="963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ФЦП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«И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 pitchFamily="34" charset="0"/>
              </a:rPr>
              <a:t>и</a:t>
            </a:r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 Р»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16480" y="4895449"/>
            <a:ext cx="2423160" cy="48427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Комплекс производства катализаторов, г. Омск</a:t>
            </a:r>
            <a:endParaRPr lang="ru-RU" sz="1400" b="1" dirty="0">
              <a:solidFill>
                <a:srgbClr val="085E7F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685" y="5555677"/>
            <a:ext cx="15964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Катализаторы: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 крекинга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гидрокрекинга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гидроочистки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983480" y="4956409"/>
            <a:ext cx="4739640" cy="1567105"/>
            <a:chOff x="198120" y="4956409"/>
            <a:chExt cx="4739640" cy="1567105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1493058" y="6041880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1493058" y="5696823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1493058" y="6375633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4158430" y="5444114"/>
              <a:ext cx="0" cy="4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3961506" y="5443944"/>
              <a:ext cx="0" cy="4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3766200" y="5438629"/>
              <a:ext cx="0" cy="46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216769" y="5557639"/>
              <a:ext cx="1431214" cy="2750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РФФИ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98120" y="5899266"/>
              <a:ext cx="1449862" cy="2576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РНФ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13262" y="6228825"/>
              <a:ext cx="1434720" cy="2946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Гос. задания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2681778" y="6041880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2681778" y="6375633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/>
            <p:cNvSpPr/>
            <p:nvPr/>
          </p:nvSpPr>
          <p:spPr>
            <a:xfrm>
              <a:off x="2003486" y="5558760"/>
              <a:ext cx="815914" cy="9639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ФЦП</a:t>
              </a:r>
            </a:p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«И </a:t>
              </a:r>
              <a:r>
                <a:rPr lang="ru-RU" sz="1400" b="1" dirty="0" err="1" smtClean="0">
                  <a:solidFill>
                    <a:prstClr val="black"/>
                  </a:solidFill>
                  <a:latin typeface="Century Gothic" pitchFamily="34" charset="0"/>
                </a:rPr>
                <a:t>и</a:t>
              </a:r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 Р»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3440" y="4956409"/>
              <a:ext cx="4084320" cy="4842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spc="-90" dirty="0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ОАО  «Ангарский завод  </a:t>
              </a:r>
              <a:r>
                <a:rPr lang="ru-RU" sz="1400" b="1" spc="-90" dirty="0" err="1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КиОС</a:t>
              </a:r>
              <a:r>
                <a:rPr lang="ru-RU" sz="1400" b="1" spc="-90" dirty="0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»  Действующее производство:  мощность  –  до  2  тыс. т/год</a:t>
              </a:r>
              <a:endParaRPr lang="ru-RU" sz="1400" b="1" spc="-90" dirty="0">
                <a:solidFill>
                  <a:srgbClr val="085E7F"/>
                </a:solidFill>
                <a:latin typeface="Century Gothic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88925" y="5753797"/>
              <a:ext cx="1535475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Катализаторы:</a:t>
              </a:r>
            </a:p>
            <a:p>
              <a:pPr algn="ctr"/>
              <a:r>
                <a:rPr lang="ru-RU" sz="1400" b="1" dirty="0" err="1" smtClean="0">
                  <a:solidFill>
                    <a:prstClr val="black"/>
                  </a:solidFill>
                  <a:latin typeface="Century Gothic" pitchFamily="34" charset="0"/>
                </a:rPr>
                <a:t>риформинга</a:t>
              </a:r>
              <a:endParaRPr lang="ru-RU" sz="1400" b="1" dirty="0" smtClean="0">
                <a:solidFill>
                  <a:prstClr val="black"/>
                </a:solidFill>
                <a:latin typeface="Century Gothic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гидроочистки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3794760" y="1820064"/>
            <a:ext cx="2743200" cy="63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Исследования и разработка катализаторов гидроочистки на основе фосфидов </a:t>
            </a:r>
            <a:endParaRPr lang="ru-RU" sz="13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11480" y="7621"/>
            <a:ext cx="9030177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Пример формирования комплексного проекта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200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2200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Переработка природного газа для его 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экспорта 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квалифицированного использования»</a:t>
            </a:r>
            <a:endParaRPr sz="220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9861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13239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0647" y="1018302"/>
            <a:ext cx="9765353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Движущие силы: - </a:t>
            </a:r>
            <a:r>
              <a:rPr lang="ru-RU" sz="1300" b="1" dirty="0" smtClean="0">
                <a:solidFill>
                  <a:srgbClr val="C00000"/>
                </a:solidFill>
              </a:rPr>
              <a:t>изменение состава и повышение требований к качеству экспортируемого природного газа;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                                 - использование природного газа в качестве моторного топлива;</a:t>
            </a:r>
          </a:p>
          <a:p>
            <a:r>
              <a:rPr lang="ru-RU" sz="1300" b="1" dirty="0" smtClean="0">
                <a:solidFill>
                  <a:srgbClr val="C00000"/>
                </a:solidFill>
              </a:rPr>
              <a:t>                                 - вовлечение попутных углеводородных газов в потребление на месторождениях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880" y="2744490"/>
            <a:ext cx="9723120" cy="944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Потенциальный объем продукции на основе использования результатов проекта:</a:t>
            </a:r>
          </a:p>
          <a:p>
            <a:pPr marL="92075" indent="-92075">
              <a:buFontTx/>
              <a:buChar char="-"/>
            </a:pPr>
            <a:r>
              <a:rPr lang="en-US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</a:t>
            </a:r>
            <a:r>
              <a:rPr lang="ru-RU" sz="14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нижение</a:t>
            </a:r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4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энергозатрат</a:t>
            </a:r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15-20%;</a:t>
            </a:r>
          </a:p>
          <a:p>
            <a:pPr marL="92075" indent="-92075">
              <a:buFontTx/>
              <a:buChar char="-"/>
            </a:pPr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производство </a:t>
            </a:r>
            <a:r>
              <a:rPr lang="ru-RU" sz="14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высокомаржинальной</a:t>
            </a:r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продукции на основе переработки этана до 200 млрд.руб./год</a:t>
            </a:r>
          </a:p>
          <a:p>
            <a:pPr marL="92075" indent="-92075">
              <a:buFontTx/>
              <a:buChar char="-"/>
            </a:pPr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сокращение капитальных затрат на энергообеспечение месторождений на 300 млрд. руб.</a:t>
            </a:r>
            <a:endParaRPr lang="ru-RU" sz="1400" b="1" dirty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3522" y="1606879"/>
            <a:ext cx="38164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700" b="1" dirty="0">
                <a:solidFill>
                  <a:srgbClr val="002060"/>
                </a:solidFill>
              </a:rPr>
              <a:t>Перспективные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2880" y="1890791"/>
            <a:ext cx="2002381" cy="793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Развитие технологий </a:t>
            </a:r>
          </a:p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получения сжиженного природного газа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1496" y="3769410"/>
            <a:ext cx="1953344" cy="31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entury Gothic" pitchFamily="34" charset="0"/>
              </a:rPr>
              <a:t>Потребители</a:t>
            </a:r>
            <a:r>
              <a:rPr lang="en-US" sz="16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98144" y="1906289"/>
            <a:ext cx="2196364" cy="777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Разработка технологий хранения и </a:t>
            </a:r>
            <a:r>
              <a:rPr lang="ru-RU" sz="1300" b="1" dirty="0" err="1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транспор-тировки</a:t>
            </a: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 водорода в связанном состоянии</a:t>
            </a:r>
            <a:endParaRPr lang="ru-RU" sz="13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920" y="5411142"/>
            <a:ext cx="9372600" cy="11695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C00000"/>
                </a:solidFill>
                <a:latin typeface="Century Gothic" pitchFamily="34" charset="0"/>
              </a:rPr>
              <a:t>НАУЧНЫЙ ЗАДЕЛ.</a:t>
            </a:r>
            <a:r>
              <a:rPr lang="ru-RU" sz="1400" b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Выявлены </a:t>
            </a:r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фундаментальные закономерности сорбционного взаимодействия компонентов природного газа  с твердыми сорбентами и катализаторами; разработаны катализаторы и технологии селективного превращения этана в ценные продукты; проведены опытные испытания установок по превращению жирных компонентов природного газа в метан (проекты РФФИ, РНФ, государственные задания).</a:t>
            </a:r>
          </a:p>
        </p:txBody>
      </p:sp>
      <p:pic>
        <p:nvPicPr>
          <p:cNvPr id="60" name="Picture 4" descr="https://cdn.teknoblog.ru/wp-content/uploads/2014/05/Jamal-s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4" y="3788485"/>
            <a:ext cx="2304256" cy="1523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Установка ИК СО РАН, созданная для Газпром-нефть-Вост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64" y="3758005"/>
            <a:ext cx="2036531" cy="1527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503200" y="4131330"/>
            <a:ext cx="221246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ПАО </a:t>
            </a:r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«Газпром»</a:t>
            </a:r>
          </a:p>
          <a:p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ПАО «</a:t>
            </a:r>
            <a:r>
              <a:rPr lang="ru-RU" sz="1400" b="1" dirty="0" err="1">
                <a:solidFill>
                  <a:srgbClr val="085E7F"/>
                </a:solidFill>
                <a:latin typeface="Century Gothic" pitchFamily="34" charset="0"/>
              </a:rPr>
              <a:t>Новатэк</a:t>
            </a:r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»</a:t>
            </a:r>
          </a:p>
          <a:p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ПАО «Газпром нефть»</a:t>
            </a:r>
          </a:p>
          <a:p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ПАО «НК «Роснефть»</a:t>
            </a:r>
          </a:p>
          <a:p>
            <a:r>
              <a:rPr lang="ru-RU" sz="1400" b="1" dirty="0">
                <a:solidFill>
                  <a:srgbClr val="085E7F"/>
                </a:solidFill>
                <a:latin typeface="Century Gothic" pitchFamily="34" charset="0"/>
              </a:rPr>
              <a:t>и др.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873240" y="3719850"/>
            <a:ext cx="2621280" cy="4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Потенциальные исполнители</a:t>
            </a:r>
            <a:r>
              <a:rPr lang="en-US" sz="1600" b="1" dirty="0" smtClean="0">
                <a:solidFill>
                  <a:prstClr val="black"/>
                </a:solidFill>
                <a:latin typeface="Century Gothic" pitchFamily="34" charset="0"/>
              </a:rPr>
              <a:t>: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842760" y="4168314"/>
            <a:ext cx="2849880" cy="1166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ИФХЭ РАН,</a:t>
            </a:r>
            <a: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ИНХС РАН, </a:t>
            </a:r>
            <a: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МГТУ им. Н.Э. Баумана</a:t>
            </a:r>
            <a: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b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ОАО «Газпром ВНИИГАЗ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»,</a:t>
            </a:r>
            <a: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РГУНГ им. И.М. Губкина</a:t>
            </a:r>
            <a: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br>
              <a:rPr lang="en-US" sz="14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ИК СО РАН и др.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20820" y="1926741"/>
            <a:ext cx="2647886" cy="769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Разработка технологий квалифицированного использования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этансодер-жащего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 природного газа</a:t>
            </a:r>
            <a:endParaRPr lang="ru-RU" sz="13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46197" y="1911242"/>
            <a:ext cx="2464227" cy="785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300" b="1" dirty="0" smtClean="0">
                <a:solidFill>
                  <a:srgbClr val="1F497D">
                    <a:lumMod val="50000"/>
                  </a:srgbClr>
                </a:solidFill>
                <a:latin typeface="Century Gothic" pitchFamily="34" charset="0"/>
              </a:rPr>
              <a:t>Разработка методов и  оборудования для использования попутных газов на месторождениях</a:t>
            </a:r>
            <a:endParaRPr lang="ru-RU" sz="1300" dirty="0">
              <a:solidFill>
                <a:srgbClr val="1F497D">
                  <a:lumMod val="50000"/>
                </a:srgb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9445811" y="6191569"/>
            <a:ext cx="48670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0040" y="53341"/>
            <a:ext cx="9083039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Пример формирования комплексного проекта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sz="22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Ресурсо- и энергоэффективные методы  получения мономеров. ….»</a:t>
            </a:r>
            <a:endParaRPr sz="220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9861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13239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11480" y="1095792"/>
            <a:ext cx="94945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Движущие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силы</a:t>
            </a:r>
            <a:r>
              <a:rPr lang="ru-RU" sz="1300" b="1" dirty="0" smtClean="0">
                <a:solidFill>
                  <a:srgbClr val="C00000"/>
                </a:solidFill>
              </a:rPr>
              <a:t>: - рост потребности в ароматических мономерах (этилбензол, изопропилбензол)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C00000"/>
                </a:solidFill>
              </a:rPr>
              <a:t>	       </a:t>
            </a:r>
            <a:r>
              <a:rPr lang="ru-RU" sz="1300" b="1" dirty="0" smtClean="0">
                <a:solidFill>
                  <a:srgbClr val="C00000"/>
                </a:solidFill>
              </a:rPr>
              <a:t>     </a:t>
            </a:r>
            <a:r>
              <a:rPr lang="ru-RU" sz="1300" b="1" dirty="0" smtClean="0">
                <a:solidFill>
                  <a:srgbClr val="C00000"/>
                </a:solidFill>
              </a:rPr>
              <a:t>- обеспечение экологической безопасности производств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1300" b="1" dirty="0" smtClean="0">
                <a:solidFill>
                  <a:srgbClr val="C00000"/>
                </a:solidFill>
              </a:rPr>
              <a:t>  </a:t>
            </a:r>
            <a:r>
              <a:rPr lang="ru-RU" sz="1300" b="1" dirty="0" smtClean="0">
                <a:solidFill>
                  <a:srgbClr val="C00000"/>
                </a:solidFill>
              </a:rPr>
              <a:t>- </a:t>
            </a:r>
            <a:r>
              <a:rPr lang="ru-RU" sz="1300" b="1" dirty="0" err="1" smtClean="0">
                <a:solidFill>
                  <a:srgbClr val="C00000"/>
                </a:solidFill>
              </a:rPr>
              <a:t>импортонезависимость</a:t>
            </a:r>
            <a:r>
              <a:rPr lang="ru-RU" sz="1300" b="1" dirty="0" smtClean="0">
                <a:solidFill>
                  <a:srgbClr val="C00000"/>
                </a:solidFill>
              </a:rPr>
              <a:t> катализаторов нефтехимии и цеолитов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6160" y="2079144"/>
            <a:ext cx="2346960" cy="63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МГУ, ООО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«РН-ЦИР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»,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ИНХС 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РАН, ИК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СО РАН</a:t>
            </a:r>
          </a:p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ИОХ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РАН, ПАО </a:t>
            </a:r>
            <a:r>
              <a:rPr lang="ru-RU" sz="1400" b="1" dirty="0" err="1" smtClean="0">
                <a:solidFill>
                  <a:schemeClr val="tx1">
                    <a:lumMod val="50000"/>
                  </a:schemeClr>
                </a:solidFill>
              </a:rPr>
              <a:t>ЭлИНП</a:t>
            </a:r>
            <a:endParaRPr lang="ru-RU" sz="1300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516" y="2821875"/>
            <a:ext cx="9507604" cy="5004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Объем производства мономеров – до 1 </a:t>
            </a:r>
            <a:r>
              <a:rPr lang="ru-RU" sz="14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млрд</a:t>
            </a:r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руб./год</a:t>
            </a:r>
          </a:p>
          <a:p>
            <a:r>
              <a:rPr lang="ru-RU" sz="14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Объем  производства катализаторов и компонентов – до 300 млн. руб./год</a:t>
            </a:r>
            <a:endParaRPr lang="ru-RU" sz="1400" b="1"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1725960"/>
            <a:ext cx="38164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700" b="1" dirty="0">
                <a:solidFill>
                  <a:srgbClr val="002060"/>
                </a:solidFill>
              </a:rPr>
              <a:t>Перспективные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640" y="2111960"/>
            <a:ext cx="3657600" cy="631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Разработка процессов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алкилирования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  и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трансалкилирования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  ароматических соединений на гетерогенных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кат-рах</a:t>
            </a:r>
            <a:endParaRPr lang="ru-RU" sz="13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9400" y="1737360"/>
            <a:ext cx="3276600" cy="3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600" b="1" dirty="0" smtClean="0">
                <a:solidFill>
                  <a:srgbClr val="085E7F"/>
                </a:solidFill>
                <a:latin typeface="Century Gothic" pitchFamily="34" charset="0"/>
              </a:rPr>
              <a:t>Потенциальные исполнители</a:t>
            </a:r>
            <a:endParaRPr lang="ru-RU" sz="1700" b="1" dirty="0">
              <a:solidFill>
                <a:srgbClr val="085E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4481" y="339733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6FB9"/>
                </a:solidFill>
                <a:latin typeface="Arial"/>
                <a:cs typeface="Arial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" y="3398221"/>
            <a:ext cx="2255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85E7F"/>
                </a:solidFill>
              </a:rPr>
              <a:t>Вновь </a:t>
            </a:r>
            <a:r>
              <a:rPr lang="ru-RU" sz="1400" b="1" dirty="0" smtClean="0">
                <a:solidFill>
                  <a:srgbClr val="085E7F"/>
                </a:solidFill>
              </a:rPr>
              <a:t>создаваемое производство: </a:t>
            </a:r>
            <a:r>
              <a:rPr lang="ru-RU" sz="1400" b="1" dirty="0" smtClean="0">
                <a:solidFill>
                  <a:srgbClr val="085E7F"/>
                </a:solidFill>
              </a:rPr>
              <a:t>замена  технологии на  основе </a:t>
            </a:r>
            <a:r>
              <a:rPr lang="en-US" sz="1400" b="1" dirty="0" smtClean="0">
                <a:solidFill>
                  <a:srgbClr val="085E7F"/>
                </a:solidFill>
              </a:rPr>
              <a:t>AlCl</a:t>
            </a:r>
            <a:r>
              <a:rPr lang="en-US" sz="1400" b="1" baseline="-25000" dirty="0" smtClean="0">
                <a:solidFill>
                  <a:srgbClr val="085E7F"/>
                </a:solidFill>
              </a:rPr>
              <a:t>3</a:t>
            </a:r>
            <a:r>
              <a:rPr lang="ru-RU" sz="1400" b="1" dirty="0" smtClean="0">
                <a:solidFill>
                  <a:srgbClr val="085E7F"/>
                </a:solidFill>
              </a:rPr>
              <a:t> </a:t>
            </a:r>
            <a:r>
              <a:rPr lang="ru-RU" sz="1400" b="1" dirty="0" smtClean="0">
                <a:solidFill>
                  <a:srgbClr val="085E7F"/>
                </a:solidFill>
              </a:rPr>
              <a:t>- ввод </a:t>
            </a:r>
            <a:r>
              <a:rPr lang="ru-RU" sz="1400" b="1" dirty="0" smtClean="0">
                <a:solidFill>
                  <a:srgbClr val="085E7F"/>
                </a:solidFill>
              </a:rPr>
              <a:t>в </a:t>
            </a:r>
            <a:r>
              <a:rPr lang="ru-RU" sz="1400" b="1" dirty="0" err="1" smtClean="0">
                <a:solidFill>
                  <a:srgbClr val="085E7F"/>
                </a:solidFill>
              </a:rPr>
              <a:t>эксплуа-тацию</a:t>
            </a:r>
            <a:r>
              <a:rPr lang="ru-RU" sz="1400" b="1" dirty="0" smtClean="0">
                <a:solidFill>
                  <a:srgbClr val="085E7F"/>
                </a:solidFill>
              </a:rPr>
              <a:t> </a:t>
            </a:r>
            <a:r>
              <a:rPr lang="ru-RU" sz="1400" b="1" dirty="0" smtClean="0">
                <a:solidFill>
                  <a:srgbClr val="085E7F"/>
                </a:solidFill>
              </a:rPr>
              <a:t>в 2020г.-2024 г ;</a:t>
            </a:r>
          </a:p>
          <a:p>
            <a:r>
              <a:rPr lang="ru-RU" sz="1400" b="1" dirty="0" smtClean="0">
                <a:solidFill>
                  <a:srgbClr val="085E7F"/>
                </a:solidFill>
              </a:rPr>
              <a:t>мощность – до 150  тыс. т/год</a:t>
            </a:r>
          </a:p>
          <a:p>
            <a:endParaRPr lang="ru-RU" sz="1400" b="1" dirty="0" smtClean="0">
              <a:solidFill>
                <a:srgbClr val="085E7F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93058" y="6026640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1979" y="5184665"/>
            <a:ext cx="1748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Научный задел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493058" y="568158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493058" y="636039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158430" y="5337434"/>
            <a:ext cx="0" cy="43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775527" y="5011800"/>
            <a:ext cx="0" cy="43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766200" y="5331949"/>
            <a:ext cx="0" cy="46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6769" y="5542399"/>
            <a:ext cx="1431214" cy="275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РФФИ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8120" y="5884026"/>
            <a:ext cx="1449862" cy="257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РНФ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3262" y="6213585"/>
            <a:ext cx="1434720" cy="294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Гос. задания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681778" y="6026640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681778" y="568158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681778" y="6360393"/>
            <a:ext cx="492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003486" y="5543520"/>
            <a:ext cx="815914" cy="963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ФЦП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«И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 pitchFamily="34" charset="0"/>
              </a:rPr>
              <a:t>и</a:t>
            </a:r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</a:rPr>
              <a:t> Р»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58317" y="4833200"/>
            <a:ext cx="3952844" cy="46722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Комплексы производства кумола </a:t>
            </a:r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и </a:t>
            </a:r>
            <a:r>
              <a:rPr lang="ru-RU" sz="1400" b="1" dirty="0" err="1" smtClean="0">
                <a:solidFill>
                  <a:srgbClr val="085E7F"/>
                </a:solidFill>
                <a:latin typeface="Century Gothic" pitchFamily="34" charset="0"/>
              </a:rPr>
              <a:t>этил-бензола</a:t>
            </a:r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  </a:t>
            </a:r>
            <a:r>
              <a:rPr lang="ru-RU" sz="1400" b="1" dirty="0" smtClean="0">
                <a:solidFill>
                  <a:srgbClr val="085E7F"/>
                </a:solidFill>
                <a:latin typeface="Century Gothic" pitchFamily="34" charset="0"/>
              </a:rPr>
              <a:t>мощностью  50-200 тыс.т/год</a:t>
            </a:r>
            <a:endParaRPr lang="ru-RU" sz="1400" b="1" dirty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3685" y="5540437"/>
            <a:ext cx="1723779" cy="1000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Процесс </a:t>
            </a: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получения </a:t>
            </a: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изопропилбензола: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 pitchFamily="34" charset="0"/>
              </a:rPr>
              <a:t>алкилирование</a:t>
            </a: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 и </a:t>
            </a:r>
            <a:r>
              <a:rPr lang="ru-RU" sz="1100" b="1" dirty="0" err="1" smtClean="0">
                <a:solidFill>
                  <a:prstClr val="black"/>
                </a:solidFill>
                <a:latin typeface="Century Gothic" pitchFamily="34" charset="0"/>
              </a:rPr>
              <a:t>трансалкилирование</a:t>
            </a:r>
            <a:endParaRPr lang="ru-RU" sz="11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4983480" y="4843021"/>
            <a:ext cx="4817130" cy="1689503"/>
            <a:chOff x="198120" y="4847923"/>
            <a:chExt cx="4817130" cy="1689503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1493058" y="6041880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1493058" y="5696823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1493058" y="6375633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V="1">
              <a:off x="4158430" y="5335628"/>
              <a:ext cx="0" cy="4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3961506" y="5335458"/>
              <a:ext cx="0" cy="4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3766200" y="5330143"/>
              <a:ext cx="0" cy="46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216769" y="5557639"/>
              <a:ext cx="1431214" cy="2750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РФФИ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98120" y="5899266"/>
              <a:ext cx="1449862" cy="2576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РНФ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13262" y="6228825"/>
              <a:ext cx="1434720" cy="2946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Гос. задания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2681778" y="6041880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2681778" y="6375633"/>
              <a:ext cx="49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/>
            <p:cNvSpPr/>
            <p:nvPr/>
          </p:nvSpPr>
          <p:spPr>
            <a:xfrm>
              <a:off x="2003486" y="5558760"/>
              <a:ext cx="815914" cy="9639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ФЦП</a:t>
              </a:r>
            </a:p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«И </a:t>
              </a:r>
              <a:r>
                <a:rPr lang="ru-RU" sz="1400" b="1" dirty="0" err="1" smtClean="0">
                  <a:solidFill>
                    <a:prstClr val="black"/>
                  </a:solidFill>
                  <a:latin typeface="Century Gothic" pitchFamily="34" charset="0"/>
                </a:rPr>
                <a:t>и</a:t>
              </a:r>
              <a:r>
                <a:rPr lang="ru-RU" sz="1400" b="1" dirty="0" smtClean="0">
                  <a:solidFill>
                    <a:prstClr val="black"/>
                  </a:solidFill>
                  <a:latin typeface="Century Gothic" pitchFamily="34" charset="0"/>
                </a:rPr>
                <a:t> Р»</a:t>
              </a:r>
              <a:endParaRPr lang="ru-RU" sz="1400" b="1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30930" y="4847923"/>
              <a:ext cx="4084320" cy="4842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spc="-90" dirty="0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ОАО  «Ангарский завод  </a:t>
              </a:r>
              <a:r>
                <a:rPr lang="ru-RU" sz="1400" b="1" spc="-90" dirty="0" err="1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КиОС</a:t>
              </a:r>
              <a:r>
                <a:rPr lang="ru-RU" sz="1400" b="1" spc="-90" dirty="0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» </a:t>
              </a:r>
              <a:r>
                <a:rPr lang="ru-RU" sz="1400" b="1" spc="-90" dirty="0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(катализатор) Нижегородские сорбенты (цеолит) </a:t>
              </a:r>
              <a:r>
                <a:rPr lang="ru-RU" sz="1400" b="1" spc="-90" dirty="0" smtClean="0">
                  <a:solidFill>
                    <a:srgbClr val="085E7F"/>
                  </a:solidFill>
                  <a:latin typeface="Century Gothic" pitchFamily="34" charset="0"/>
                  <a:cs typeface="Times New Roman" panose="02020603050405020304" pitchFamily="18" charset="0"/>
                </a:rPr>
                <a:t>2  тыс. т/год</a:t>
              </a:r>
              <a:endParaRPr lang="ru-RU" sz="1400" b="1" spc="-90" dirty="0">
                <a:solidFill>
                  <a:srgbClr val="085E7F"/>
                </a:solidFill>
                <a:latin typeface="Century Gothic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88925" y="5583319"/>
              <a:ext cx="1535475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black"/>
                  </a:solidFill>
                </a:rPr>
                <a:t>Цеолиты МСМ-22, бета,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Y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b="1" dirty="0" smtClean="0">
                  <a:solidFill>
                    <a:prstClr val="black"/>
                  </a:solidFill>
                </a:rPr>
                <a:t>Катализаторы  на основе </a:t>
              </a:r>
              <a:r>
                <a:rPr lang="ru-RU" sz="1400" b="1" dirty="0" smtClean="0">
                  <a:solidFill>
                    <a:prstClr val="black"/>
                  </a:solidFill>
                </a:rPr>
                <a:t>цеолитов</a:t>
              </a:r>
              <a:endParaRPr lang="en-US" sz="14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3947160" y="2109624"/>
            <a:ext cx="3200400" cy="63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Разработка  технологий </a:t>
            </a:r>
            <a:r>
              <a:rPr lang="ru-RU" sz="1300" b="1" dirty="0" err="1" smtClean="0">
                <a:solidFill>
                  <a:prstClr val="black"/>
                </a:solidFill>
                <a:latin typeface="Century Gothic" pitchFamily="34" charset="0"/>
              </a:rPr>
              <a:t>производ-ства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Century Gothic" pitchFamily="34" charset="0"/>
              </a:rPr>
              <a:t>цеолитсодержащих катализаторов и цеолитов</a:t>
            </a:r>
            <a:endParaRPr lang="ru-RU" sz="13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55" name="Picture 2" descr="ÐÐ°ÑÑÐ¸Ð½ÐºÐ¸ Ð¿Ð¾ Ð·Ð°Ð¿ÑÐ¾ÑÑ Ð½Ð¾Ð²Ð¾ÐºÑÐ¹Ð±ÑÑÐµÐ²ÑÐºÑÑ Ð½ÐµÑÑÐµÑÐ¸Ð¼Ð¸ÑÐµÑÐºÑÑ ÐºÐ¾Ð¼Ð¿Ð°Ð½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16" y="3453093"/>
            <a:ext cx="2020450" cy="1346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4249688" y="3447360"/>
            <a:ext cx="1267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АНХК</a:t>
            </a:r>
            <a:r>
              <a:rPr lang="ru-RU" sz="1400" b="1" dirty="0" smtClean="0"/>
              <a:t>,</a:t>
            </a:r>
            <a:br>
              <a:rPr lang="ru-RU" sz="1400" b="1" dirty="0" smtClean="0"/>
            </a:br>
            <a:r>
              <a:rPr lang="ru-RU" sz="1400" b="1" dirty="0" err="1" smtClean="0"/>
              <a:t>Казань-оргсинтез</a:t>
            </a:r>
            <a:r>
              <a:rPr lang="ru-RU" sz="1400" b="1" dirty="0" smtClean="0"/>
              <a:t>,</a:t>
            </a:r>
            <a:endParaRPr lang="ru-RU" sz="1400" b="1" dirty="0" smtClean="0"/>
          </a:p>
          <a:p>
            <a:r>
              <a:rPr lang="ru-RU" sz="1400" b="1" dirty="0" smtClean="0"/>
              <a:t>Нижнекамск- </a:t>
            </a:r>
            <a:r>
              <a:rPr lang="ru-RU" sz="1400" b="1" dirty="0" err="1" smtClean="0"/>
              <a:t>нефтехим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012624" y="3386724"/>
            <a:ext cx="1893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85E7F"/>
                </a:solidFill>
              </a:rPr>
              <a:t>Замена </a:t>
            </a:r>
            <a:r>
              <a:rPr lang="ru-RU" sz="1400" b="1" dirty="0" smtClean="0">
                <a:solidFill>
                  <a:srgbClr val="085E7F"/>
                </a:solidFill>
              </a:rPr>
              <a:t>кат-ров </a:t>
            </a:r>
            <a:r>
              <a:rPr lang="ru-RU" sz="1400" b="1" dirty="0" smtClean="0">
                <a:solidFill>
                  <a:srgbClr val="085E7F"/>
                </a:solidFill>
              </a:rPr>
              <a:t>на </a:t>
            </a:r>
            <a:r>
              <a:rPr lang="ru-RU" sz="1400" b="1" dirty="0" smtClean="0">
                <a:solidFill>
                  <a:srgbClr val="085E7F"/>
                </a:solidFill>
              </a:rPr>
              <a:t>действующих </a:t>
            </a:r>
            <a:r>
              <a:rPr lang="ru-RU" sz="1400" b="1" dirty="0" smtClean="0">
                <a:solidFill>
                  <a:srgbClr val="085E7F"/>
                </a:solidFill>
              </a:rPr>
              <a:t>производствах (Омск, Пермь, Уфа и др.) – до 1000 т/год к  2024 году</a:t>
            </a:r>
            <a:endParaRPr lang="ru-RU" sz="1400" dirty="0">
              <a:solidFill>
                <a:srgbClr val="085E7F"/>
              </a:solidFill>
            </a:endParaRPr>
          </a:p>
        </p:txBody>
      </p:sp>
      <p:pic>
        <p:nvPicPr>
          <p:cNvPr id="63" name="Picture 2" descr="http://irkipedia.ru/sites/default/files/pic69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24"/>
          <a:stretch/>
        </p:blipFill>
        <p:spPr bwMode="auto">
          <a:xfrm>
            <a:off x="5643273" y="3495474"/>
            <a:ext cx="2322854" cy="1160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16280" y="-7619"/>
            <a:ext cx="8725377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потребители результатов КНТП «Переработка»</a:t>
            </a:r>
            <a:endParaRPr sz="280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032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0470" y="917238"/>
            <a:ext cx="39290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Потребители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" y="1348800"/>
            <a:ext cx="44043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Нефтегазодобывающие,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нефтепере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рабатывающие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компании, в т.ч.: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«ГАЗПРОМ»,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«НК «Роснефть»,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Газпромнефть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«НК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ЛУКойл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Сургутнефтегаз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Татнефть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и др.</a:t>
            </a:r>
          </a:p>
          <a:p>
            <a:pPr lvl="0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Компании нефтехимии и азотной промышленности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Сибур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Холдинг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Нижнекамскнефтехим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КуйбышевАзот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«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СДС Азот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Казаньоргсинтез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МХК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Еврохим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Акрон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 и др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10110" y="932478"/>
            <a:ext cx="482825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исследований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7800" y="1398937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defRPr/>
            </a:pPr>
            <a:r>
              <a:rPr lang="ru-RU" sz="2000" b="1" u="sng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глубокой переработки вторичных нефтяных фракций, тяжелого и нетрадиционного УВС и углеводородных газов</a:t>
            </a:r>
          </a:p>
          <a:p>
            <a:pPr lvl="0" fontAlgn="auto">
              <a:lnSpc>
                <a:spcPct val="120000"/>
              </a:lnSpc>
              <a:defRPr/>
            </a:pPr>
            <a:endParaRPr lang="ru-RU" sz="2000" b="1" u="sng" dirty="0" smtClean="0">
              <a:solidFill>
                <a:srgbClr val="085E7F"/>
              </a:solidFill>
              <a:latin typeface="Century Gothic" pitchFamily="34" charset="0"/>
              <a:cs typeface="Arial" pitchFamily="34" charset="0"/>
            </a:endParaRPr>
          </a:p>
          <a:p>
            <a:pPr lvl="0" fontAlgn="auto">
              <a:lnSpc>
                <a:spcPct val="120000"/>
              </a:lnSpc>
              <a:defRPr/>
            </a:pPr>
            <a:r>
              <a:rPr lang="ru-RU" sz="2000" b="1" u="sng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производства катализаторов для базовых процессов </a:t>
            </a:r>
            <a:r>
              <a:rPr lang="ru-RU" sz="2000" b="1" u="sng" dirty="0" err="1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нефтегазопереработки</a:t>
            </a:r>
            <a:r>
              <a:rPr lang="ru-RU" sz="2000" b="1" u="sng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, нефтегазохимии и азотной промышленности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01675" y="0"/>
            <a:ext cx="8659152" cy="468313"/>
          </a:xfrm>
        </p:spPr>
        <p:txBody>
          <a:bodyPr/>
          <a:lstStyle/>
          <a:p>
            <a:pPr eaLnBrk="1" hangingPunct="1"/>
            <a:r>
              <a:rPr sz="2800" smtClean="0">
                <a:solidFill>
                  <a:srgbClr val="085E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Стратегия научно-технологического развития Российской Федерации</a:t>
            </a:r>
            <a:r>
              <a:rPr lang="en-US" sz="2800" smtClean="0">
                <a:solidFill>
                  <a:srgbClr val="085E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:</a:t>
            </a:r>
            <a:endParaRPr sz="2800" smtClean="0">
              <a:solidFill>
                <a:srgbClr val="085E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831851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AF779-2120-41F1-9262-33DA2A31A0DA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434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8160" y="2737169"/>
            <a:ext cx="9006840" cy="646331"/>
          </a:xfrm>
          <a:prstGeom prst="rect">
            <a:avLst/>
          </a:prstGeom>
          <a:noFill/>
          <a:ln w="19050">
            <a:solidFill>
              <a:srgbClr val="085E7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Экспертная группа (секция)</a:t>
            </a:r>
            <a:b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Добыча, транспортировка и переработка углеводородного сырья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»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340" y="1008579"/>
            <a:ext cx="9029700" cy="1200329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Приоритетное направление </a:t>
            </a: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</a:rPr>
              <a:t>«</a:t>
            </a: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Переход к экологически чистой и ресурсосберегающей энергетике, повышение эффективности добычи и глубокой переработки углеводородного сырья, формирование новых источников, способов транспортировки и хранения энергии»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31620" y="3919419"/>
            <a:ext cx="3375660" cy="369332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КНТП 1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1140" y="3919419"/>
            <a:ext cx="3375660" cy="369332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КНТП 2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1720" y="4818578"/>
            <a:ext cx="1828800" cy="369332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Направление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7420" y="5763458"/>
            <a:ext cx="2034540" cy="646331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Перспективный проект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200" y="5763458"/>
            <a:ext cx="2034540" cy="646331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Перспективный проект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73880" y="5748218"/>
            <a:ext cx="2034540" cy="646331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Перспективный проект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34840" y="4833818"/>
            <a:ext cx="1828800" cy="369332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Направление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9080" y="4818578"/>
            <a:ext cx="1828800" cy="369332"/>
          </a:xfrm>
          <a:prstGeom prst="rect">
            <a:avLst/>
          </a:prstGeom>
          <a:ln w="19050">
            <a:solidFill>
              <a:srgbClr val="085E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charset="0"/>
              </a:rPr>
              <a:t>Направление</a:t>
            </a:r>
            <a:endParaRPr lang="ru-RU" dirty="0">
              <a:latin typeface="Century Gothic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4763294" y="2476500"/>
            <a:ext cx="502126" cy="794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980214" y="3649980"/>
            <a:ext cx="502126" cy="794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6744494" y="3665220"/>
            <a:ext cx="502126" cy="794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2964974" y="4564380"/>
            <a:ext cx="502126" cy="794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30880" y="4312920"/>
            <a:ext cx="1935480" cy="47244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264920" y="4312920"/>
            <a:ext cx="1935480" cy="47244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2964974" y="5463540"/>
            <a:ext cx="502126" cy="794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230880" y="5212080"/>
            <a:ext cx="1935480" cy="47244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1264920" y="5212080"/>
            <a:ext cx="1935480" cy="47244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16280" y="-7619"/>
            <a:ext cx="8725377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потребители результатов КНТП «Переработка»</a:t>
            </a:r>
            <a:endParaRPr sz="280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032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0470" y="917238"/>
            <a:ext cx="39290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Потребители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" y="1348800"/>
            <a:ext cx="44043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Нефтегазодобывающие,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нефтепере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рабатывающие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компании, в т.ч.: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«ГАЗПРОМ»,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«НК «Роснефть»,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Газпромнефть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«НК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ЛУКойл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Сургутнефтегаз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Татнефть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и др.</a:t>
            </a:r>
          </a:p>
          <a:p>
            <a:pPr lvl="0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Компании нефтехимии и азотной промышленности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Сибур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Холдинг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Нижнекамскнефтехим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КуйбышевАзот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«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СДС Азот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ПАО«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Казаньоргсинтез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МХК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Еврохим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Акрон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 и др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70120" y="1383697"/>
            <a:ext cx="507492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использования разработок</a:t>
            </a:r>
            <a:endParaRPr lang="ru-RU" b="1" i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6213" indent="-176213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моторного топлива высоких экологических стандартов, арктического (зимнего) топлива, </a:t>
            </a:r>
          </a:p>
          <a:p>
            <a:pPr marL="176213" lvl="0" indent="-176213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отечественных катализаторов нефтепереработки и нефтехимии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6213" lvl="0" indent="-176213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Вовлечение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тяжелых  фракций и газов в производство топлив и продукцию нефтехимии</a:t>
            </a:r>
          </a:p>
          <a:p>
            <a:pPr marL="176213" lvl="0" indent="-176213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базовых мономеров, полимеров современных марок,</a:t>
            </a:r>
          </a:p>
          <a:p>
            <a:pPr marL="176213" lvl="0" indent="-176213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Улучшение  экологических показателей предприятий нефтехимии и нефтепереработки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10110" y="932478"/>
            <a:ext cx="482825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Результаты исследований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52026" y="205741"/>
            <a:ext cx="8659151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Актуальные направления КНТП «Добыча»</a:t>
            </a:r>
            <a:endParaRPr sz="280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032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48640" y="909622"/>
            <a:ext cx="9083040" cy="55064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9750" marR="0" lvl="0" indent="-53975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Разработка новых технологий добычи трудно-извлекаемого углеводородного сырья (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Баженовская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свита); </a:t>
            </a:r>
          </a:p>
          <a:p>
            <a:pPr marL="539750" marR="0" lvl="0" indent="-53975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Разработка технологий создания и применения новых материалов для добычи углеводородного сырья.</a:t>
            </a:r>
          </a:p>
          <a:p>
            <a:pPr marL="539750" marR="0" lvl="0" indent="-53975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Формирование цифровых технологий в разведке и добыче нефтяного сырья  (разработка инструментария для принятия решений на всех этапах развития месторождений).</a:t>
            </a:r>
          </a:p>
          <a:p>
            <a:pPr marL="539750" marR="0" lvl="0" indent="-53975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Совершенствование и развитие технологий транспортировки углеводородного сырья.</a:t>
            </a:r>
          </a:p>
          <a:p>
            <a:pPr marL="539750" marR="0" lvl="0" indent="-53975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Реализация технологий высокоэффективного использования попутного нефтяного газа в местах нефтедобычи.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11480" y="-7619"/>
            <a:ext cx="9030177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60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Пример формирования комплексного проекта</a:t>
            </a:r>
            <a:r>
              <a:rPr sz="2600" smtClean="0">
                <a:solidFill>
                  <a:srgbClr val="085E7F"/>
                </a:solidFill>
                <a:latin typeface="Bookman Old Style" pitchFamily="18" charset="0"/>
              </a:rPr>
              <a:t> «</a:t>
            </a:r>
            <a:r>
              <a:rPr sz="2600" smtClean="0">
                <a:solidFill>
                  <a:srgbClr val="085E7F"/>
                </a:solidFill>
                <a:latin typeface="Bookman Old Style" pitchFamily="18" charset="0"/>
              </a:rPr>
              <a:t>Новые материалы в добыче углеводородного сырья</a:t>
            </a:r>
            <a:r>
              <a:rPr sz="2600" smtClean="0">
                <a:solidFill>
                  <a:srgbClr val="085E7F"/>
                </a:solidFill>
                <a:latin typeface="Bookman Old Style" pitchFamily="18" charset="0"/>
              </a:rPr>
              <a:t>»</a:t>
            </a:r>
            <a:endParaRPr sz="2600">
              <a:solidFill>
                <a:srgbClr val="085E7F"/>
              </a:solidFill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107759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13239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44962" y="1149679"/>
            <a:ext cx="4615958" cy="359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Перспективные проекты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9560" y="1525031"/>
            <a:ext cx="5105400" cy="395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00"/>
              </a:spcBef>
            </a:pPr>
            <a:r>
              <a:rPr lang="ru-RU" b="1" spc="-5" dirty="0" smtClean="0">
                <a:solidFill>
                  <a:srgbClr val="004077"/>
                </a:solidFill>
                <a:latin typeface="Arial"/>
                <a:cs typeface="Arial"/>
              </a:rPr>
              <a:t>Дизайн новых </a:t>
            </a:r>
            <a:r>
              <a:rPr lang="ru-RU" b="1" spc="-15" dirty="0" smtClean="0">
                <a:solidFill>
                  <a:srgbClr val="004077"/>
                </a:solidFill>
                <a:latin typeface="Arial"/>
                <a:cs typeface="Arial"/>
              </a:rPr>
              <a:t>сверхпрочных</a:t>
            </a:r>
            <a:r>
              <a:rPr lang="ru-RU" b="1" spc="75" dirty="0" smtClean="0">
                <a:solidFill>
                  <a:srgbClr val="004077"/>
                </a:solidFill>
                <a:latin typeface="Arial"/>
                <a:cs typeface="Arial"/>
              </a:rPr>
              <a:t> </a:t>
            </a:r>
            <a:r>
              <a:rPr lang="ru-RU" b="1" spc="-10" dirty="0" smtClean="0">
                <a:solidFill>
                  <a:srgbClr val="004077"/>
                </a:solidFill>
                <a:latin typeface="Arial"/>
                <a:cs typeface="Arial"/>
              </a:rPr>
              <a:t>материалов</a:t>
            </a:r>
            <a:endParaRPr lang="ru-RU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36920" y="1545483"/>
            <a:ext cx="3805865" cy="3442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05"/>
              </a:spcBef>
            </a:pPr>
            <a:r>
              <a:rPr lang="en-US" b="1" dirty="0" smtClean="0">
                <a:solidFill>
                  <a:srgbClr val="085E7F"/>
                </a:solidFill>
                <a:latin typeface="Arial"/>
                <a:cs typeface="Arial"/>
              </a:rPr>
              <a:t>Design </a:t>
            </a:r>
            <a:r>
              <a:rPr lang="en-US" b="1" spc="-5" dirty="0" smtClean="0">
                <a:solidFill>
                  <a:srgbClr val="085E7F"/>
                </a:solidFill>
                <a:latin typeface="Arial"/>
                <a:cs typeface="Arial"/>
              </a:rPr>
              <a:t>chemistry </a:t>
            </a:r>
            <a:r>
              <a:rPr lang="en-US" b="1" dirty="0" smtClean="0">
                <a:solidFill>
                  <a:srgbClr val="085E7F"/>
                </a:solidFill>
                <a:latin typeface="Arial"/>
                <a:cs typeface="Arial"/>
              </a:rPr>
              <a:t>—</a:t>
            </a:r>
            <a:r>
              <a:rPr lang="en-US" b="1" spc="-85" dirty="0" smtClean="0">
                <a:solidFill>
                  <a:srgbClr val="085E7F"/>
                </a:solidFill>
                <a:latin typeface="Arial"/>
                <a:cs typeface="Arial"/>
              </a:rPr>
              <a:t> </a:t>
            </a:r>
            <a:r>
              <a:rPr lang="ru-RU" b="1" spc="-15" dirty="0" err="1" smtClean="0">
                <a:solidFill>
                  <a:srgbClr val="085E7F"/>
                </a:solidFill>
                <a:latin typeface="Arial"/>
                <a:cs typeface="Arial"/>
              </a:rPr>
              <a:t>РосПАВ</a:t>
            </a:r>
            <a:endParaRPr lang="ru-RU" b="1" dirty="0">
              <a:solidFill>
                <a:srgbClr val="085E7F"/>
              </a:solidFill>
              <a:latin typeface="Arial"/>
              <a:cs typeface="Arial"/>
            </a:endParaRPr>
          </a:p>
        </p:txBody>
      </p:sp>
      <p:sp>
        <p:nvSpPr>
          <p:cNvPr id="20" name="object 2"/>
          <p:cNvSpPr/>
          <p:nvPr/>
        </p:nvSpPr>
        <p:spPr>
          <a:xfrm>
            <a:off x="0" y="3230880"/>
            <a:ext cx="998330" cy="1722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1960" y="1909363"/>
            <a:ext cx="4968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5" dirty="0" smtClean="0">
                <a:solidFill>
                  <a:srgbClr val="085E7F"/>
                </a:solidFill>
                <a:latin typeface="Century Gothic" pitchFamily="34" charset="0"/>
                <a:cs typeface="Arial"/>
              </a:rPr>
              <a:t>Применяемые </a:t>
            </a:r>
            <a:r>
              <a:rPr lang="ru-RU" sz="1600" b="1" dirty="0" smtClean="0">
                <a:solidFill>
                  <a:srgbClr val="085E7F"/>
                </a:solidFill>
                <a:latin typeface="Century Gothic" pitchFamily="34" charset="0"/>
                <a:cs typeface="Arial"/>
              </a:rPr>
              <a:t>в </a:t>
            </a:r>
            <a:r>
              <a:rPr lang="ru-RU" sz="1600" b="1" spc="-5" dirty="0" smtClean="0">
                <a:solidFill>
                  <a:srgbClr val="085E7F"/>
                </a:solidFill>
                <a:latin typeface="Century Gothic" pitchFamily="34" charset="0"/>
                <a:cs typeface="Arial"/>
              </a:rPr>
              <a:t>настоящее время в бурении </a:t>
            </a:r>
            <a:r>
              <a:rPr lang="ru-RU" sz="1600" b="1" spc="-5" dirty="0" smtClean="0">
                <a:solidFill>
                  <a:srgbClr val="085E7F"/>
                </a:solidFill>
                <a:latin typeface="Century Gothic" pitchFamily="34" charset="0"/>
                <a:cs typeface="Arial"/>
              </a:rPr>
              <a:t>сверхтвердые</a:t>
            </a:r>
            <a:r>
              <a:rPr lang="en-US" sz="1600" b="1" spc="-5" dirty="0" smtClean="0">
                <a:solidFill>
                  <a:srgbClr val="085E7F"/>
                </a:solidFill>
                <a:latin typeface="Century Gothic" pitchFamily="34" charset="0"/>
                <a:cs typeface="Arial"/>
              </a:rPr>
              <a:t> </a:t>
            </a:r>
            <a:r>
              <a:rPr lang="ru-RU" sz="1600" b="1" spc="-10" dirty="0" smtClean="0">
                <a:solidFill>
                  <a:srgbClr val="085E7F"/>
                </a:solidFill>
                <a:latin typeface="Century Gothic" pitchFamily="34" charset="0"/>
                <a:cs typeface="Arial"/>
              </a:rPr>
              <a:t>материалы</a:t>
            </a:r>
            <a:endParaRPr lang="ru-RU" sz="1600" dirty="0"/>
          </a:p>
        </p:txBody>
      </p:sp>
      <p:sp>
        <p:nvSpPr>
          <p:cNvPr id="23" name="object 7"/>
          <p:cNvSpPr/>
          <p:nvPr/>
        </p:nvSpPr>
        <p:spPr>
          <a:xfrm>
            <a:off x="604320" y="2698388"/>
            <a:ext cx="870699" cy="633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9"/>
          <p:cNvSpPr/>
          <p:nvPr/>
        </p:nvSpPr>
        <p:spPr>
          <a:xfrm>
            <a:off x="2037006" y="2953670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688"/>
                </a:lnTo>
              </a:path>
            </a:pathLst>
          </a:custGeom>
          <a:ln w="12700">
            <a:solidFill>
              <a:srgbClr val="006FB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11"/>
          <p:cNvSpPr/>
          <p:nvPr/>
        </p:nvSpPr>
        <p:spPr>
          <a:xfrm>
            <a:off x="2021766" y="257990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4"/>
                </a:lnTo>
              </a:path>
            </a:pathLst>
          </a:custGeom>
          <a:ln w="12700">
            <a:solidFill>
              <a:srgbClr val="006FB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26920" y="2514601"/>
            <a:ext cx="2171700" cy="97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7790" indent="15240">
              <a:lnSpc>
                <a:spcPts val="1200"/>
              </a:lnSpc>
              <a:spcBef>
                <a:spcPts val="240"/>
              </a:spcBef>
            </a:pP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А</a:t>
            </a:r>
            <a:r>
              <a:rPr lang="ru-RU" sz="1600" b="1" dirty="0" smtClean="0">
                <a:solidFill>
                  <a:srgbClr val="006FB9"/>
                </a:solidFill>
                <a:latin typeface="Arial"/>
                <a:cs typeface="Arial"/>
              </a:rPr>
              <a:t>л</a:t>
            </a: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мазная  пластина</a:t>
            </a:r>
            <a:endParaRPr lang="ru-RU" sz="16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815"/>
              </a:spcBef>
            </a:pP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Карбид  во</a:t>
            </a:r>
            <a:r>
              <a:rPr lang="ru-RU" sz="1600" b="1" dirty="0" smtClean="0">
                <a:solidFill>
                  <a:srgbClr val="006FB9"/>
                </a:solidFill>
                <a:latin typeface="Arial"/>
                <a:cs typeface="Arial"/>
              </a:rPr>
              <a:t>льф</a:t>
            </a: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рам</a:t>
            </a:r>
            <a:r>
              <a:rPr lang="ru-RU" sz="1600" b="1" dirty="0" smtClean="0">
                <a:solidFill>
                  <a:srgbClr val="006FB9"/>
                </a:solidFill>
                <a:latin typeface="Arial"/>
                <a:cs typeface="Arial"/>
              </a:rPr>
              <a:t>а  (победит)</a:t>
            </a:r>
            <a:endParaRPr lang="ru-RU" sz="1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10"/>
          <p:cNvSpPr/>
          <p:nvPr/>
        </p:nvSpPr>
        <p:spPr>
          <a:xfrm flipV="1">
            <a:off x="1228017" y="2667001"/>
            <a:ext cx="844623" cy="108236"/>
          </a:xfrm>
          <a:custGeom>
            <a:avLst/>
            <a:gdLst/>
            <a:ahLst/>
            <a:cxnLst/>
            <a:rect l="l" t="t" r="r" b="b"/>
            <a:pathLst>
              <a:path w="692785" h="76834">
                <a:moveTo>
                  <a:pt x="654685" y="381"/>
                </a:moveTo>
                <a:lnTo>
                  <a:pt x="639837" y="3369"/>
                </a:lnTo>
                <a:lnTo>
                  <a:pt x="627729" y="11525"/>
                </a:lnTo>
                <a:lnTo>
                  <a:pt x="619573" y="23633"/>
                </a:lnTo>
                <a:lnTo>
                  <a:pt x="617867" y="32108"/>
                </a:lnTo>
                <a:lnTo>
                  <a:pt x="654685" y="32131"/>
                </a:lnTo>
                <a:lnTo>
                  <a:pt x="654685" y="44831"/>
                </a:lnTo>
                <a:lnTo>
                  <a:pt x="617843" y="44831"/>
                </a:lnTo>
                <a:lnTo>
                  <a:pt x="619452" y="52947"/>
                </a:lnTo>
                <a:lnTo>
                  <a:pt x="619553" y="53328"/>
                </a:lnTo>
                <a:lnTo>
                  <a:pt x="627665" y="65389"/>
                </a:lnTo>
                <a:lnTo>
                  <a:pt x="639766" y="73574"/>
                </a:lnTo>
                <a:lnTo>
                  <a:pt x="654557" y="76581"/>
                </a:lnTo>
                <a:lnTo>
                  <a:pt x="669433" y="73574"/>
                </a:lnTo>
                <a:lnTo>
                  <a:pt x="681529" y="65436"/>
                </a:lnTo>
                <a:lnTo>
                  <a:pt x="689723" y="53328"/>
                </a:lnTo>
                <a:lnTo>
                  <a:pt x="691475" y="44831"/>
                </a:lnTo>
                <a:lnTo>
                  <a:pt x="654685" y="44831"/>
                </a:lnTo>
                <a:lnTo>
                  <a:pt x="691480" y="44808"/>
                </a:lnTo>
                <a:lnTo>
                  <a:pt x="692785" y="38481"/>
                </a:lnTo>
                <a:lnTo>
                  <a:pt x="689778" y="23633"/>
                </a:lnTo>
                <a:lnTo>
                  <a:pt x="681593" y="11525"/>
                </a:lnTo>
                <a:lnTo>
                  <a:pt x="669478" y="3369"/>
                </a:lnTo>
                <a:lnTo>
                  <a:pt x="654685" y="381"/>
                </a:lnTo>
                <a:close/>
              </a:path>
              <a:path w="692785" h="76834">
                <a:moveTo>
                  <a:pt x="38100" y="0"/>
                </a:moveTo>
                <a:lnTo>
                  <a:pt x="23226" y="3006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6" y="52947"/>
                </a:lnTo>
                <a:lnTo>
                  <a:pt x="11128" y="65055"/>
                </a:lnTo>
                <a:lnTo>
                  <a:pt x="23199" y="73211"/>
                </a:lnTo>
                <a:lnTo>
                  <a:pt x="37973" y="76200"/>
                </a:lnTo>
                <a:lnTo>
                  <a:pt x="52839" y="73211"/>
                </a:lnTo>
                <a:lnTo>
                  <a:pt x="64992" y="65055"/>
                </a:lnTo>
                <a:lnTo>
                  <a:pt x="73191" y="52947"/>
                </a:lnTo>
                <a:lnTo>
                  <a:pt x="74908" y="44472"/>
                </a:lnTo>
                <a:lnTo>
                  <a:pt x="38100" y="44450"/>
                </a:lnTo>
                <a:lnTo>
                  <a:pt x="38100" y="31750"/>
                </a:lnTo>
                <a:lnTo>
                  <a:pt x="74909" y="31750"/>
                </a:lnTo>
                <a:lnTo>
                  <a:pt x="73260" y="23633"/>
                </a:lnTo>
                <a:lnTo>
                  <a:pt x="73157" y="23252"/>
                </a:lnTo>
                <a:lnTo>
                  <a:pt x="65008" y="11191"/>
                </a:lnTo>
                <a:lnTo>
                  <a:pt x="52893" y="3006"/>
                </a:lnTo>
                <a:lnTo>
                  <a:pt x="38100" y="0"/>
                </a:lnTo>
                <a:close/>
              </a:path>
              <a:path w="692785" h="76834">
                <a:moveTo>
                  <a:pt x="617867" y="32108"/>
                </a:moveTo>
                <a:lnTo>
                  <a:pt x="616585" y="38481"/>
                </a:lnTo>
                <a:lnTo>
                  <a:pt x="617839" y="44808"/>
                </a:lnTo>
                <a:lnTo>
                  <a:pt x="654685" y="44831"/>
                </a:lnTo>
                <a:lnTo>
                  <a:pt x="654685" y="32131"/>
                </a:lnTo>
                <a:lnTo>
                  <a:pt x="617867" y="32108"/>
                </a:lnTo>
                <a:close/>
              </a:path>
              <a:path w="692785" h="76834">
                <a:moveTo>
                  <a:pt x="74914" y="31772"/>
                </a:moveTo>
                <a:lnTo>
                  <a:pt x="76200" y="38100"/>
                </a:lnTo>
                <a:lnTo>
                  <a:pt x="74908" y="44472"/>
                </a:lnTo>
                <a:lnTo>
                  <a:pt x="617839" y="44808"/>
                </a:lnTo>
                <a:lnTo>
                  <a:pt x="616585" y="38481"/>
                </a:lnTo>
                <a:lnTo>
                  <a:pt x="617867" y="32108"/>
                </a:lnTo>
                <a:lnTo>
                  <a:pt x="74914" y="31772"/>
                </a:lnTo>
                <a:close/>
              </a:path>
              <a:path w="692785" h="76834">
                <a:moveTo>
                  <a:pt x="38100" y="31750"/>
                </a:moveTo>
                <a:lnTo>
                  <a:pt x="38100" y="44450"/>
                </a:lnTo>
                <a:lnTo>
                  <a:pt x="74908" y="44472"/>
                </a:lnTo>
                <a:lnTo>
                  <a:pt x="76200" y="38100"/>
                </a:lnTo>
                <a:lnTo>
                  <a:pt x="74914" y="31772"/>
                </a:lnTo>
                <a:lnTo>
                  <a:pt x="38100" y="31750"/>
                </a:lnTo>
                <a:close/>
              </a:path>
              <a:path w="692785" h="76834">
                <a:moveTo>
                  <a:pt x="74909" y="31750"/>
                </a:moveTo>
                <a:lnTo>
                  <a:pt x="38100" y="31750"/>
                </a:lnTo>
                <a:lnTo>
                  <a:pt x="74914" y="31772"/>
                </a:lnTo>
                <a:close/>
              </a:path>
            </a:pathLst>
          </a:custGeom>
          <a:solidFill>
            <a:srgbClr val="006F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10"/>
          <p:cNvSpPr/>
          <p:nvPr/>
        </p:nvSpPr>
        <p:spPr>
          <a:xfrm flipV="1">
            <a:off x="1243257" y="3108961"/>
            <a:ext cx="844623" cy="108236"/>
          </a:xfrm>
          <a:custGeom>
            <a:avLst/>
            <a:gdLst/>
            <a:ahLst/>
            <a:cxnLst/>
            <a:rect l="l" t="t" r="r" b="b"/>
            <a:pathLst>
              <a:path w="692785" h="76834">
                <a:moveTo>
                  <a:pt x="654685" y="381"/>
                </a:moveTo>
                <a:lnTo>
                  <a:pt x="639837" y="3369"/>
                </a:lnTo>
                <a:lnTo>
                  <a:pt x="627729" y="11525"/>
                </a:lnTo>
                <a:lnTo>
                  <a:pt x="619573" y="23633"/>
                </a:lnTo>
                <a:lnTo>
                  <a:pt x="617867" y="32108"/>
                </a:lnTo>
                <a:lnTo>
                  <a:pt x="654685" y="32131"/>
                </a:lnTo>
                <a:lnTo>
                  <a:pt x="654685" y="44831"/>
                </a:lnTo>
                <a:lnTo>
                  <a:pt x="617843" y="44831"/>
                </a:lnTo>
                <a:lnTo>
                  <a:pt x="619452" y="52947"/>
                </a:lnTo>
                <a:lnTo>
                  <a:pt x="619553" y="53328"/>
                </a:lnTo>
                <a:lnTo>
                  <a:pt x="627665" y="65389"/>
                </a:lnTo>
                <a:lnTo>
                  <a:pt x="639766" y="73574"/>
                </a:lnTo>
                <a:lnTo>
                  <a:pt x="654557" y="76581"/>
                </a:lnTo>
                <a:lnTo>
                  <a:pt x="669433" y="73574"/>
                </a:lnTo>
                <a:lnTo>
                  <a:pt x="681529" y="65436"/>
                </a:lnTo>
                <a:lnTo>
                  <a:pt x="689723" y="53328"/>
                </a:lnTo>
                <a:lnTo>
                  <a:pt x="691475" y="44831"/>
                </a:lnTo>
                <a:lnTo>
                  <a:pt x="654685" y="44831"/>
                </a:lnTo>
                <a:lnTo>
                  <a:pt x="691480" y="44808"/>
                </a:lnTo>
                <a:lnTo>
                  <a:pt x="692785" y="38481"/>
                </a:lnTo>
                <a:lnTo>
                  <a:pt x="689778" y="23633"/>
                </a:lnTo>
                <a:lnTo>
                  <a:pt x="681593" y="11525"/>
                </a:lnTo>
                <a:lnTo>
                  <a:pt x="669478" y="3369"/>
                </a:lnTo>
                <a:lnTo>
                  <a:pt x="654685" y="381"/>
                </a:lnTo>
                <a:close/>
              </a:path>
              <a:path w="692785" h="76834">
                <a:moveTo>
                  <a:pt x="38100" y="0"/>
                </a:moveTo>
                <a:lnTo>
                  <a:pt x="23226" y="3006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6" y="52947"/>
                </a:lnTo>
                <a:lnTo>
                  <a:pt x="11128" y="65055"/>
                </a:lnTo>
                <a:lnTo>
                  <a:pt x="23199" y="73211"/>
                </a:lnTo>
                <a:lnTo>
                  <a:pt x="37973" y="76200"/>
                </a:lnTo>
                <a:lnTo>
                  <a:pt x="52839" y="73211"/>
                </a:lnTo>
                <a:lnTo>
                  <a:pt x="64992" y="65055"/>
                </a:lnTo>
                <a:lnTo>
                  <a:pt x="73191" y="52947"/>
                </a:lnTo>
                <a:lnTo>
                  <a:pt x="74908" y="44472"/>
                </a:lnTo>
                <a:lnTo>
                  <a:pt x="38100" y="44450"/>
                </a:lnTo>
                <a:lnTo>
                  <a:pt x="38100" y="31750"/>
                </a:lnTo>
                <a:lnTo>
                  <a:pt x="74909" y="31750"/>
                </a:lnTo>
                <a:lnTo>
                  <a:pt x="73260" y="23633"/>
                </a:lnTo>
                <a:lnTo>
                  <a:pt x="73157" y="23252"/>
                </a:lnTo>
                <a:lnTo>
                  <a:pt x="65008" y="11191"/>
                </a:lnTo>
                <a:lnTo>
                  <a:pt x="52893" y="3006"/>
                </a:lnTo>
                <a:lnTo>
                  <a:pt x="38100" y="0"/>
                </a:lnTo>
                <a:close/>
              </a:path>
              <a:path w="692785" h="76834">
                <a:moveTo>
                  <a:pt x="617867" y="32108"/>
                </a:moveTo>
                <a:lnTo>
                  <a:pt x="616585" y="38481"/>
                </a:lnTo>
                <a:lnTo>
                  <a:pt x="617839" y="44808"/>
                </a:lnTo>
                <a:lnTo>
                  <a:pt x="654685" y="44831"/>
                </a:lnTo>
                <a:lnTo>
                  <a:pt x="654685" y="32131"/>
                </a:lnTo>
                <a:lnTo>
                  <a:pt x="617867" y="32108"/>
                </a:lnTo>
                <a:close/>
              </a:path>
              <a:path w="692785" h="76834">
                <a:moveTo>
                  <a:pt x="74914" y="31772"/>
                </a:moveTo>
                <a:lnTo>
                  <a:pt x="76200" y="38100"/>
                </a:lnTo>
                <a:lnTo>
                  <a:pt x="74908" y="44472"/>
                </a:lnTo>
                <a:lnTo>
                  <a:pt x="617839" y="44808"/>
                </a:lnTo>
                <a:lnTo>
                  <a:pt x="616585" y="38481"/>
                </a:lnTo>
                <a:lnTo>
                  <a:pt x="617867" y="32108"/>
                </a:lnTo>
                <a:lnTo>
                  <a:pt x="74914" y="31772"/>
                </a:lnTo>
                <a:close/>
              </a:path>
              <a:path w="692785" h="76834">
                <a:moveTo>
                  <a:pt x="38100" y="31750"/>
                </a:moveTo>
                <a:lnTo>
                  <a:pt x="38100" y="44450"/>
                </a:lnTo>
                <a:lnTo>
                  <a:pt x="74908" y="44472"/>
                </a:lnTo>
                <a:lnTo>
                  <a:pt x="76200" y="38100"/>
                </a:lnTo>
                <a:lnTo>
                  <a:pt x="74914" y="31772"/>
                </a:lnTo>
                <a:lnTo>
                  <a:pt x="38100" y="31750"/>
                </a:lnTo>
                <a:close/>
              </a:path>
              <a:path w="692785" h="76834">
                <a:moveTo>
                  <a:pt x="74909" y="31750"/>
                </a:moveTo>
                <a:lnTo>
                  <a:pt x="38100" y="31750"/>
                </a:lnTo>
                <a:lnTo>
                  <a:pt x="74914" y="31772"/>
                </a:lnTo>
                <a:close/>
              </a:path>
            </a:pathLst>
          </a:custGeom>
          <a:solidFill>
            <a:srgbClr val="006F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32560" y="3989755"/>
            <a:ext cx="4099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 smtClean="0">
                <a:solidFill>
                  <a:srgbClr val="085E7F"/>
                </a:solidFill>
                <a:latin typeface="Arial"/>
                <a:cs typeface="Arial"/>
              </a:rPr>
              <a:t>Компьютерный дизайн </a:t>
            </a:r>
            <a:r>
              <a:rPr lang="ru-RU" sz="1600" b="1" spc="-10" dirty="0" smtClean="0">
                <a:solidFill>
                  <a:srgbClr val="085E7F"/>
                </a:solidFill>
                <a:latin typeface="Arial"/>
                <a:cs typeface="Arial"/>
              </a:rPr>
              <a:t>материала по заданным свойствам</a:t>
            </a:r>
            <a:endParaRPr lang="ru-RU" sz="1600" dirty="0"/>
          </a:p>
        </p:txBody>
      </p:sp>
      <p:sp>
        <p:nvSpPr>
          <p:cNvPr id="35" name="object 7"/>
          <p:cNvSpPr/>
          <p:nvPr/>
        </p:nvSpPr>
        <p:spPr>
          <a:xfrm>
            <a:off x="1351080" y="4725308"/>
            <a:ext cx="870699" cy="633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9"/>
          <p:cNvSpPr/>
          <p:nvPr/>
        </p:nvSpPr>
        <p:spPr>
          <a:xfrm>
            <a:off x="2783766" y="4767230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688"/>
                </a:lnTo>
              </a:path>
            </a:pathLst>
          </a:custGeom>
          <a:ln w="12700">
            <a:solidFill>
              <a:srgbClr val="006FB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11"/>
          <p:cNvSpPr/>
          <p:nvPr/>
        </p:nvSpPr>
        <p:spPr>
          <a:xfrm>
            <a:off x="2661846" y="439346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684"/>
                </a:lnTo>
              </a:path>
            </a:pathLst>
          </a:custGeom>
          <a:ln w="12700">
            <a:solidFill>
              <a:srgbClr val="006FB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73680" y="4617721"/>
            <a:ext cx="1706880" cy="163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97790" indent="15240">
              <a:lnSpc>
                <a:spcPts val="1400"/>
              </a:lnSpc>
              <a:spcBef>
                <a:spcPts val="240"/>
              </a:spcBef>
            </a:pP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Материал</a:t>
            </a:r>
            <a:r>
              <a:rPr lang="ru-RU" sz="1600" b="1" spc="-100" dirty="0" smtClean="0">
                <a:solidFill>
                  <a:srgbClr val="006FB9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6FB9"/>
                </a:solidFill>
                <a:latin typeface="Arial"/>
                <a:cs typeface="Arial"/>
              </a:rPr>
              <a:t>X</a:t>
            </a: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 </a:t>
            </a:r>
            <a:b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</a:br>
            <a:r>
              <a:rPr lang="ru-RU" sz="1600" b="1" spc="-5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в разработке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815"/>
              </a:spcBef>
            </a:pPr>
            <a:r>
              <a:rPr lang="ru-RU" sz="1600" b="1" spc="-5" dirty="0" smtClean="0">
                <a:solidFill>
                  <a:srgbClr val="006FB9"/>
                </a:solidFill>
                <a:latin typeface="Arial"/>
                <a:cs typeface="Arial"/>
              </a:rPr>
              <a:t>Материал</a:t>
            </a:r>
            <a:r>
              <a:rPr lang="ru-RU" sz="1600" b="1" spc="-100" dirty="0" smtClean="0">
                <a:solidFill>
                  <a:srgbClr val="006FB9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06FB9"/>
                </a:solidFill>
                <a:latin typeface="Arial"/>
                <a:cs typeface="Arial"/>
              </a:rPr>
              <a:t>Y</a:t>
            </a:r>
            <a:r>
              <a:rPr lang="ru-RU" sz="1600" b="1" dirty="0" smtClean="0">
                <a:solidFill>
                  <a:srgbClr val="006FB9"/>
                </a:solidFill>
                <a:latin typeface="Arial"/>
                <a:cs typeface="Arial"/>
              </a:rPr>
              <a:t> (твердость </a:t>
            </a:r>
            <a:r>
              <a:rPr lang="en-US" sz="1600" b="1" dirty="0" smtClean="0">
                <a:solidFill>
                  <a:srgbClr val="006FB9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6FB9"/>
                </a:solidFill>
                <a:latin typeface="Arial"/>
                <a:cs typeface="Arial"/>
              </a:rPr>
            </a:br>
            <a:r>
              <a:rPr lang="ru-RU" sz="1600" b="1" dirty="0" smtClean="0">
                <a:solidFill>
                  <a:srgbClr val="006FB9"/>
                </a:solidFill>
                <a:latin typeface="Arial"/>
                <a:cs typeface="Arial"/>
              </a:rPr>
              <a:t>в 5 раз выше победита)</a:t>
            </a:r>
            <a:br>
              <a:rPr lang="ru-RU" sz="1600" b="1" dirty="0" smtClean="0">
                <a:solidFill>
                  <a:srgbClr val="006FB9"/>
                </a:solidFill>
                <a:latin typeface="Arial"/>
                <a:cs typeface="Arial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заявка на патент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object 10"/>
          <p:cNvSpPr/>
          <p:nvPr/>
        </p:nvSpPr>
        <p:spPr>
          <a:xfrm flipV="1">
            <a:off x="1974777" y="4693921"/>
            <a:ext cx="844623" cy="108236"/>
          </a:xfrm>
          <a:custGeom>
            <a:avLst/>
            <a:gdLst/>
            <a:ahLst/>
            <a:cxnLst/>
            <a:rect l="l" t="t" r="r" b="b"/>
            <a:pathLst>
              <a:path w="692785" h="76834">
                <a:moveTo>
                  <a:pt x="654685" y="381"/>
                </a:moveTo>
                <a:lnTo>
                  <a:pt x="639837" y="3369"/>
                </a:lnTo>
                <a:lnTo>
                  <a:pt x="627729" y="11525"/>
                </a:lnTo>
                <a:lnTo>
                  <a:pt x="619573" y="23633"/>
                </a:lnTo>
                <a:lnTo>
                  <a:pt x="617867" y="32108"/>
                </a:lnTo>
                <a:lnTo>
                  <a:pt x="654685" y="32131"/>
                </a:lnTo>
                <a:lnTo>
                  <a:pt x="654685" y="44831"/>
                </a:lnTo>
                <a:lnTo>
                  <a:pt x="617843" y="44831"/>
                </a:lnTo>
                <a:lnTo>
                  <a:pt x="619452" y="52947"/>
                </a:lnTo>
                <a:lnTo>
                  <a:pt x="619553" y="53328"/>
                </a:lnTo>
                <a:lnTo>
                  <a:pt x="627665" y="65389"/>
                </a:lnTo>
                <a:lnTo>
                  <a:pt x="639766" y="73574"/>
                </a:lnTo>
                <a:lnTo>
                  <a:pt x="654557" y="76581"/>
                </a:lnTo>
                <a:lnTo>
                  <a:pt x="669433" y="73574"/>
                </a:lnTo>
                <a:lnTo>
                  <a:pt x="681529" y="65436"/>
                </a:lnTo>
                <a:lnTo>
                  <a:pt x="689723" y="53328"/>
                </a:lnTo>
                <a:lnTo>
                  <a:pt x="691475" y="44831"/>
                </a:lnTo>
                <a:lnTo>
                  <a:pt x="654685" y="44831"/>
                </a:lnTo>
                <a:lnTo>
                  <a:pt x="691480" y="44808"/>
                </a:lnTo>
                <a:lnTo>
                  <a:pt x="692785" y="38481"/>
                </a:lnTo>
                <a:lnTo>
                  <a:pt x="689778" y="23633"/>
                </a:lnTo>
                <a:lnTo>
                  <a:pt x="681593" y="11525"/>
                </a:lnTo>
                <a:lnTo>
                  <a:pt x="669478" y="3369"/>
                </a:lnTo>
                <a:lnTo>
                  <a:pt x="654685" y="381"/>
                </a:lnTo>
                <a:close/>
              </a:path>
              <a:path w="692785" h="76834">
                <a:moveTo>
                  <a:pt x="38100" y="0"/>
                </a:moveTo>
                <a:lnTo>
                  <a:pt x="23226" y="3006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6" y="52947"/>
                </a:lnTo>
                <a:lnTo>
                  <a:pt x="11128" y="65055"/>
                </a:lnTo>
                <a:lnTo>
                  <a:pt x="23199" y="73211"/>
                </a:lnTo>
                <a:lnTo>
                  <a:pt x="37973" y="76200"/>
                </a:lnTo>
                <a:lnTo>
                  <a:pt x="52839" y="73211"/>
                </a:lnTo>
                <a:lnTo>
                  <a:pt x="64992" y="65055"/>
                </a:lnTo>
                <a:lnTo>
                  <a:pt x="73191" y="52947"/>
                </a:lnTo>
                <a:lnTo>
                  <a:pt x="74908" y="44472"/>
                </a:lnTo>
                <a:lnTo>
                  <a:pt x="38100" y="44450"/>
                </a:lnTo>
                <a:lnTo>
                  <a:pt x="38100" y="31750"/>
                </a:lnTo>
                <a:lnTo>
                  <a:pt x="74909" y="31750"/>
                </a:lnTo>
                <a:lnTo>
                  <a:pt x="73260" y="23633"/>
                </a:lnTo>
                <a:lnTo>
                  <a:pt x="73157" y="23252"/>
                </a:lnTo>
                <a:lnTo>
                  <a:pt x="65008" y="11191"/>
                </a:lnTo>
                <a:lnTo>
                  <a:pt x="52893" y="3006"/>
                </a:lnTo>
                <a:lnTo>
                  <a:pt x="38100" y="0"/>
                </a:lnTo>
                <a:close/>
              </a:path>
              <a:path w="692785" h="76834">
                <a:moveTo>
                  <a:pt x="617867" y="32108"/>
                </a:moveTo>
                <a:lnTo>
                  <a:pt x="616585" y="38481"/>
                </a:lnTo>
                <a:lnTo>
                  <a:pt x="617839" y="44808"/>
                </a:lnTo>
                <a:lnTo>
                  <a:pt x="654685" y="44831"/>
                </a:lnTo>
                <a:lnTo>
                  <a:pt x="654685" y="32131"/>
                </a:lnTo>
                <a:lnTo>
                  <a:pt x="617867" y="32108"/>
                </a:lnTo>
                <a:close/>
              </a:path>
              <a:path w="692785" h="76834">
                <a:moveTo>
                  <a:pt x="74914" y="31772"/>
                </a:moveTo>
                <a:lnTo>
                  <a:pt x="76200" y="38100"/>
                </a:lnTo>
                <a:lnTo>
                  <a:pt x="74908" y="44472"/>
                </a:lnTo>
                <a:lnTo>
                  <a:pt x="617839" y="44808"/>
                </a:lnTo>
                <a:lnTo>
                  <a:pt x="616585" y="38481"/>
                </a:lnTo>
                <a:lnTo>
                  <a:pt x="617867" y="32108"/>
                </a:lnTo>
                <a:lnTo>
                  <a:pt x="74914" y="31772"/>
                </a:lnTo>
                <a:close/>
              </a:path>
              <a:path w="692785" h="76834">
                <a:moveTo>
                  <a:pt x="38100" y="31750"/>
                </a:moveTo>
                <a:lnTo>
                  <a:pt x="38100" y="44450"/>
                </a:lnTo>
                <a:lnTo>
                  <a:pt x="74908" y="44472"/>
                </a:lnTo>
                <a:lnTo>
                  <a:pt x="76200" y="38100"/>
                </a:lnTo>
                <a:lnTo>
                  <a:pt x="74914" y="31772"/>
                </a:lnTo>
                <a:lnTo>
                  <a:pt x="38100" y="31750"/>
                </a:lnTo>
                <a:close/>
              </a:path>
              <a:path w="692785" h="76834">
                <a:moveTo>
                  <a:pt x="74909" y="31750"/>
                </a:moveTo>
                <a:lnTo>
                  <a:pt x="38100" y="31750"/>
                </a:lnTo>
                <a:lnTo>
                  <a:pt x="74914" y="31772"/>
                </a:lnTo>
                <a:close/>
              </a:path>
            </a:pathLst>
          </a:custGeom>
          <a:solidFill>
            <a:srgbClr val="006F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10"/>
          <p:cNvSpPr/>
          <p:nvPr/>
        </p:nvSpPr>
        <p:spPr>
          <a:xfrm flipV="1">
            <a:off x="1990017" y="5135881"/>
            <a:ext cx="844623" cy="108236"/>
          </a:xfrm>
          <a:custGeom>
            <a:avLst/>
            <a:gdLst/>
            <a:ahLst/>
            <a:cxnLst/>
            <a:rect l="l" t="t" r="r" b="b"/>
            <a:pathLst>
              <a:path w="692785" h="76834">
                <a:moveTo>
                  <a:pt x="654685" y="381"/>
                </a:moveTo>
                <a:lnTo>
                  <a:pt x="639837" y="3369"/>
                </a:lnTo>
                <a:lnTo>
                  <a:pt x="627729" y="11525"/>
                </a:lnTo>
                <a:lnTo>
                  <a:pt x="619573" y="23633"/>
                </a:lnTo>
                <a:lnTo>
                  <a:pt x="617867" y="32108"/>
                </a:lnTo>
                <a:lnTo>
                  <a:pt x="654685" y="32131"/>
                </a:lnTo>
                <a:lnTo>
                  <a:pt x="654685" y="44831"/>
                </a:lnTo>
                <a:lnTo>
                  <a:pt x="617843" y="44831"/>
                </a:lnTo>
                <a:lnTo>
                  <a:pt x="619452" y="52947"/>
                </a:lnTo>
                <a:lnTo>
                  <a:pt x="619553" y="53328"/>
                </a:lnTo>
                <a:lnTo>
                  <a:pt x="627665" y="65389"/>
                </a:lnTo>
                <a:lnTo>
                  <a:pt x="639766" y="73574"/>
                </a:lnTo>
                <a:lnTo>
                  <a:pt x="654557" y="76581"/>
                </a:lnTo>
                <a:lnTo>
                  <a:pt x="669433" y="73574"/>
                </a:lnTo>
                <a:lnTo>
                  <a:pt x="681529" y="65436"/>
                </a:lnTo>
                <a:lnTo>
                  <a:pt x="689723" y="53328"/>
                </a:lnTo>
                <a:lnTo>
                  <a:pt x="691475" y="44831"/>
                </a:lnTo>
                <a:lnTo>
                  <a:pt x="654685" y="44831"/>
                </a:lnTo>
                <a:lnTo>
                  <a:pt x="691480" y="44808"/>
                </a:lnTo>
                <a:lnTo>
                  <a:pt x="692785" y="38481"/>
                </a:lnTo>
                <a:lnTo>
                  <a:pt x="689778" y="23633"/>
                </a:lnTo>
                <a:lnTo>
                  <a:pt x="681593" y="11525"/>
                </a:lnTo>
                <a:lnTo>
                  <a:pt x="669478" y="3369"/>
                </a:lnTo>
                <a:lnTo>
                  <a:pt x="654685" y="381"/>
                </a:lnTo>
                <a:close/>
              </a:path>
              <a:path w="692785" h="76834">
                <a:moveTo>
                  <a:pt x="38100" y="0"/>
                </a:moveTo>
                <a:lnTo>
                  <a:pt x="23226" y="3006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6" y="52947"/>
                </a:lnTo>
                <a:lnTo>
                  <a:pt x="11128" y="65055"/>
                </a:lnTo>
                <a:lnTo>
                  <a:pt x="23199" y="73211"/>
                </a:lnTo>
                <a:lnTo>
                  <a:pt x="37973" y="76200"/>
                </a:lnTo>
                <a:lnTo>
                  <a:pt x="52839" y="73211"/>
                </a:lnTo>
                <a:lnTo>
                  <a:pt x="64992" y="65055"/>
                </a:lnTo>
                <a:lnTo>
                  <a:pt x="73191" y="52947"/>
                </a:lnTo>
                <a:lnTo>
                  <a:pt x="74908" y="44472"/>
                </a:lnTo>
                <a:lnTo>
                  <a:pt x="38100" y="44450"/>
                </a:lnTo>
                <a:lnTo>
                  <a:pt x="38100" y="31750"/>
                </a:lnTo>
                <a:lnTo>
                  <a:pt x="74909" y="31750"/>
                </a:lnTo>
                <a:lnTo>
                  <a:pt x="73260" y="23633"/>
                </a:lnTo>
                <a:lnTo>
                  <a:pt x="73157" y="23252"/>
                </a:lnTo>
                <a:lnTo>
                  <a:pt x="65008" y="11191"/>
                </a:lnTo>
                <a:lnTo>
                  <a:pt x="52893" y="3006"/>
                </a:lnTo>
                <a:lnTo>
                  <a:pt x="38100" y="0"/>
                </a:lnTo>
                <a:close/>
              </a:path>
              <a:path w="692785" h="76834">
                <a:moveTo>
                  <a:pt x="617867" y="32108"/>
                </a:moveTo>
                <a:lnTo>
                  <a:pt x="616585" y="38481"/>
                </a:lnTo>
                <a:lnTo>
                  <a:pt x="617839" y="44808"/>
                </a:lnTo>
                <a:lnTo>
                  <a:pt x="654685" y="44831"/>
                </a:lnTo>
                <a:lnTo>
                  <a:pt x="654685" y="32131"/>
                </a:lnTo>
                <a:lnTo>
                  <a:pt x="617867" y="32108"/>
                </a:lnTo>
                <a:close/>
              </a:path>
              <a:path w="692785" h="76834">
                <a:moveTo>
                  <a:pt x="74914" y="31772"/>
                </a:moveTo>
                <a:lnTo>
                  <a:pt x="76200" y="38100"/>
                </a:lnTo>
                <a:lnTo>
                  <a:pt x="74908" y="44472"/>
                </a:lnTo>
                <a:lnTo>
                  <a:pt x="617839" y="44808"/>
                </a:lnTo>
                <a:lnTo>
                  <a:pt x="616585" y="38481"/>
                </a:lnTo>
                <a:lnTo>
                  <a:pt x="617867" y="32108"/>
                </a:lnTo>
                <a:lnTo>
                  <a:pt x="74914" y="31772"/>
                </a:lnTo>
                <a:close/>
              </a:path>
              <a:path w="692785" h="76834">
                <a:moveTo>
                  <a:pt x="38100" y="31750"/>
                </a:moveTo>
                <a:lnTo>
                  <a:pt x="38100" y="44450"/>
                </a:lnTo>
                <a:lnTo>
                  <a:pt x="74908" y="44472"/>
                </a:lnTo>
                <a:lnTo>
                  <a:pt x="76200" y="38100"/>
                </a:lnTo>
                <a:lnTo>
                  <a:pt x="74914" y="31772"/>
                </a:lnTo>
                <a:lnTo>
                  <a:pt x="38100" y="31750"/>
                </a:lnTo>
                <a:close/>
              </a:path>
              <a:path w="692785" h="76834">
                <a:moveTo>
                  <a:pt x="74909" y="31750"/>
                </a:moveTo>
                <a:lnTo>
                  <a:pt x="38100" y="31750"/>
                </a:lnTo>
                <a:lnTo>
                  <a:pt x="74914" y="31772"/>
                </a:lnTo>
                <a:close/>
              </a:path>
            </a:pathLst>
          </a:custGeom>
          <a:solidFill>
            <a:srgbClr val="006FB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4220" y="2439844"/>
            <a:ext cx="284226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7980" indent="12700">
              <a:spcBef>
                <a:spcPts val="100"/>
              </a:spcBef>
            </a:pPr>
            <a:r>
              <a:rPr lang="ru-RU" sz="1400" b="1" dirty="0" smtClean="0">
                <a:solidFill>
                  <a:srgbClr val="3B3B3B"/>
                </a:solidFill>
                <a:latin typeface="Arial"/>
                <a:cs typeface="Arial"/>
              </a:rPr>
              <a:t>Высокая</a:t>
            </a:r>
            <a:r>
              <a:rPr lang="ru-RU" sz="1400" b="1" spc="-4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себестоимость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:</a:t>
            </a:r>
            <a:r>
              <a:rPr lang="ru-RU" sz="1400" b="1" spc="-45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45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45" dirty="0" smtClean="0">
                <a:solidFill>
                  <a:srgbClr val="3B3B3B"/>
                </a:solidFill>
                <a:latin typeface="Arial"/>
                <a:cs typeface="Arial"/>
              </a:rPr>
              <a:t/>
            </a:r>
            <a:br>
              <a:rPr lang="ru-RU" sz="1400" b="1" spc="-45" dirty="0" smtClean="0">
                <a:solidFill>
                  <a:srgbClr val="3B3B3B"/>
                </a:solidFill>
                <a:latin typeface="Arial"/>
                <a:cs typeface="Arial"/>
              </a:rPr>
            </a:b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для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синтеза 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необходимы</a:t>
            </a:r>
            <a:r>
              <a:rPr lang="ru-RU" sz="1400" b="1" spc="-6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P 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~6*10</a:t>
            </a:r>
            <a:r>
              <a:rPr lang="ru-RU" sz="1400" b="1" spc="-7" baseline="24305" dirty="0" smtClean="0">
                <a:solidFill>
                  <a:srgbClr val="3B3B3B"/>
                </a:solidFill>
                <a:latin typeface="Arial"/>
                <a:cs typeface="Arial"/>
              </a:rPr>
              <a:t>4  </a:t>
            </a:r>
            <a:r>
              <a:rPr lang="ru-RU" sz="1400" b="1" spc="-10" dirty="0" err="1" smtClean="0">
                <a:solidFill>
                  <a:srgbClr val="3B3B3B"/>
                </a:solidFill>
                <a:latin typeface="Arial"/>
                <a:cs typeface="Arial"/>
              </a:rPr>
              <a:t>атм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  </a:t>
            </a:r>
            <a:r>
              <a:rPr lang="ru-RU" sz="1400" b="1" dirty="0" smtClean="0">
                <a:solidFill>
                  <a:srgbClr val="3B3B3B"/>
                </a:solidFill>
                <a:latin typeface="Arial"/>
                <a:cs typeface="Arial"/>
              </a:rPr>
              <a:t>и T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~1400</a:t>
            </a:r>
            <a:r>
              <a:rPr lang="ru-RU" sz="1400" b="1" spc="-1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dirty="0" err="1" smtClean="0">
                <a:solidFill>
                  <a:srgbClr val="3B3B3B"/>
                </a:solidFill>
                <a:latin typeface="Arial"/>
                <a:cs typeface="Arial"/>
              </a:rPr>
              <a:t>ºC</a:t>
            </a:r>
            <a:endParaRPr lang="ru-RU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00"/>
              </a:spcBef>
              <a:tabLst>
                <a:tab pos="88900" algn="l"/>
              </a:tabLst>
            </a:pPr>
            <a:r>
              <a:rPr lang="ru-RU" sz="1400" b="1" dirty="0" smtClean="0">
                <a:solidFill>
                  <a:srgbClr val="006FB9"/>
                </a:solidFill>
                <a:latin typeface="Arial"/>
                <a:cs typeface="Arial"/>
              </a:rPr>
              <a:t>»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100%</a:t>
            </a:r>
            <a:r>
              <a:rPr lang="ru-RU" sz="1400" b="1" spc="-105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импорт</a:t>
            </a:r>
            <a:endParaRPr lang="ru-RU" sz="1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35780" y="4369152"/>
            <a:ext cx="1897380" cy="1828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tabLst>
                <a:tab pos="88900" algn="l"/>
              </a:tabLst>
            </a:pPr>
            <a:r>
              <a:rPr lang="ru-RU" sz="1400" b="1" spc="-20" dirty="0" smtClean="0">
                <a:solidFill>
                  <a:srgbClr val="3B3B3B"/>
                </a:solidFill>
                <a:latin typeface="Arial"/>
                <a:cs typeface="Arial"/>
              </a:rPr>
              <a:t>Резец </a:t>
            </a:r>
            <a:r>
              <a:rPr lang="ru-RU" sz="1400" b="1" dirty="0" smtClean="0">
                <a:solidFill>
                  <a:srgbClr val="3B3B3B"/>
                </a:solidFill>
                <a:latin typeface="Arial"/>
                <a:cs typeface="Arial"/>
              </a:rPr>
              <a:t>в сборе </a:t>
            </a:r>
          </a:p>
          <a:p>
            <a:pPr>
              <a:spcBef>
                <a:spcPts val="100"/>
              </a:spcBef>
              <a:tabLst>
                <a:tab pos="228600" algn="l"/>
              </a:tabLst>
            </a:pPr>
            <a:r>
              <a:rPr lang="ru-RU" sz="1400" b="1" dirty="0" smtClean="0">
                <a:solidFill>
                  <a:srgbClr val="3B3B3B"/>
                </a:solidFill>
                <a:latin typeface="Arial"/>
                <a:cs typeface="Arial"/>
              </a:rPr>
              <a:t>в </a:t>
            </a:r>
            <a:r>
              <a:rPr lang="ru-RU" sz="1400" b="1" dirty="0" smtClean="0">
                <a:solidFill>
                  <a:srgbClr val="3B3B3B"/>
                </a:solidFill>
                <a:latin typeface="Arial"/>
                <a:cs typeface="Arial"/>
              </a:rPr>
              <a:t>2+ раза</a:t>
            </a:r>
            <a:r>
              <a:rPr lang="ru-RU" sz="1400" b="1" spc="-9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en-US" sz="1400" b="1" spc="-90" dirty="0" smtClean="0">
                <a:solidFill>
                  <a:srgbClr val="3B3B3B"/>
                </a:solidFill>
                <a:latin typeface="Arial"/>
                <a:cs typeface="Arial"/>
              </a:rPr>
              <a:t/>
            </a:r>
            <a:br>
              <a:rPr lang="en-US" sz="1400" b="1" spc="-90" dirty="0" smtClean="0">
                <a:solidFill>
                  <a:srgbClr val="3B3B3B"/>
                </a:solidFill>
                <a:latin typeface="Arial"/>
                <a:cs typeface="Arial"/>
              </a:rPr>
            </a:b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дешевле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:</a:t>
            </a:r>
            <a:endParaRPr lang="ru-RU" sz="1400" b="1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R="594360"/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синтез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не т</a:t>
            </a:r>
            <a:r>
              <a:rPr lang="ru-RU" sz="1400" b="1" spc="-15" dirty="0" smtClean="0">
                <a:solidFill>
                  <a:srgbClr val="3B3B3B"/>
                </a:solidFill>
                <a:latin typeface="Arial"/>
                <a:cs typeface="Arial"/>
              </a:rPr>
              <a:t>ребует </a:t>
            </a:r>
            <a:r>
              <a:rPr lang="ru-RU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высоких</a:t>
            </a:r>
            <a:r>
              <a:rPr lang="en-US" sz="1400" b="1" spc="-5" dirty="0" smtClean="0">
                <a:solidFill>
                  <a:srgbClr val="3B3B3B"/>
                </a:solidFill>
                <a:latin typeface="Arial"/>
                <a:cs typeface="Arial"/>
              </a:rPr>
              <a:t> n</a:t>
            </a:r>
            <a:r>
              <a:rPr lang="ru-RU" sz="1400" b="1" spc="-10" dirty="0" err="1" smtClean="0">
                <a:solidFill>
                  <a:srgbClr val="3B3B3B"/>
                </a:solidFill>
                <a:latin typeface="Arial"/>
                <a:cs typeface="Arial"/>
              </a:rPr>
              <a:t>емператур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rgbClr val="3B3B3B"/>
                </a:solidFill>
                <a:latin typeface="Arial"/>
                <a:cs typeface="Arial"/>
              </a:rPr>
              <a:t>и</a:t>
            </a:r>
            <a:r>
              <a:rPr lang="ru-RU" sz="1400" b="1" spc="-35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lang="ru-RU" sz="1400" b="1" spc="-10" dirty="0" smtClean="0">
                <a:solidFill>
                  <a:srgbClr val="3B3B3B"/>
                </a:solidFill>
                <a:latin typeface="Arial"/>
                <a:cs typeface="Arial"/>
              </a:rPr>
              <a:t>давлений</a:t>
            </a:r>
            <a:endParaRPr lang="ru-RU" sz="1400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5806440" y="1939829"/>
            <a:ext cx="3901440" cy="3029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>
              <a:solidFill>
                <a:srgbClr val="085E7F"/>
              </a:solidFill>
            </a:endParaRPr>
          </a:p>
        </p:txBody>
      </p:sp>
      <p:sp>
        <p:nvSpPr>
          <p:cNvPr id="47" name="object 16"/>
          <p:cNvSpPr txBox="1"/>
          <p:nvPr/>
        </p:nvSpPr>
        <p:spPr>
          <a:xfrm>
            <a:off x="5821680" y="1954122"/>
            <a:ext cx="1630680" cy="9521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>
              <a:spcBef>
                <a:spcPts val="105"/>
              </a:spcBef>
            </a:pPr>
            <a:r>
              <a:rPr lang="ru-RU" sz="1400" b="1" spc="-5" dirty="0" smtClean="0">
                <a:solidFill>
                  <a:srgbClr val="085E7F"/>
                </a:solidFill>
                <a:latin typeface="Arial"/>
                <a:cs typeface="Arial"/>
              </a:rPr>
              <a:t>       </a:t>
            </a:r>
            <a:r>
              <a:rPr lang="ru-RU" sz="1300" b="1" spc="-5" dirty="0" smtClean="0">
                <a:solidFill>
                  <a:srgbClr val="085E7F"/>
                </a:solidFill>
                <a:latin typeface="Arial"/>
                <a:cs typeface="Arial"/>
              </a:rPr>
              <a:t>Л</a:t>
            </a:r>
            <a:r>
              <a:rPr sz="1300" b="1" spc="-5" smtClean="0">
                <a:solidFill>
                  <a:srgbClr val="085E7F"/>
                </a:solidFill>
                <a:latin typeface="Arial"/>
                <a:cs typeface="Arial"/>
              </a:rPr>
              <a:t>а</a:t>
            </a:r>
            <a:r>
              <a:rPr sz="1300" b="1" smtClean="0">
                <a:solidFill>
                  <a:srgbClr val="085E7F"/>
                </a:solidFill>
                <a:latin typeface="Arial"/>
                <a:cs typeface="Arial"/>
              </a:rPr>
              <a:t>б</a:t>
            </a:r>
            <a:r>
              <a:rPr sz="1300" b="1" spc="-5" smtClean="0">
                <a:solidFill>
                  <a:srgbClr val="085E7F"/>
                </a:solidFill>
                <a:latin typeface="Arial"/>
                <a:cs typeface="Arial"/>
              </a:rPr>
              <a:t>орато</a:t>
            </a:r>
            <a:r>
              <a:rPr sz="1300" b="1" smtClean="0">
                <a:solidFill>
                  <a:srgbClr val="085E7F"/>
                </a:solidFill>
                <a:latin typeface="Arial"/>
                <a:cs typeface="Arial"/>
              </a:rPr>
              <a:t>рны</a:t>
            </a:r>
            <a:r>
              <a:rPr lang="ru-RU" sz="1300" b="1" dirty="0" smtClean="0">
                <a:solidFill>
                  <a:srgbClr val="085E7F"/>
                </a:solidFill>
                <a:latin typeface="Arial"/>
                <a:cs typeface="Arial"/>
              </a:rPr>
              <a:t>е</a:t>
            </a:r>
          </a:p>
          <a:p>
            <a:pPr marL="12700" marR="5080" indent="1270">
              <a:spcBef>
                <a:spcPts val="105"/>
              </a:spcBef>
            </a:pPr>
            <a:r>
              <a:rPr lang="ru-RU" sz="1300" b="1" dirty="0" smtClean="0">
                <a:solidFill>
                  <a:srgbClr val="085E7F"/>
                </a:solidFill>
                <a:latin typeface="Arial"/>
                <a:cs typeface="Arial"/>
              </a:rPr>
              <a:t>        </a:t>
            </a:r>
            <a:r>
              <a:rPr sz="1300" b="1" smtClean="0">
                <a:solidFill>
                  <a:srgbClr val="085E7F"/>
                </a:solidFill>
                <a:latin typeface="Arial"/>
                <a:cs typeface="Arial"/>
              </a:rPr>
              <a:t>иссл</a:t>
            </a:r>
            <a:r>
              <a:rPr lang="ru-RU" sz="1300" b="1" dirty="0" err="1" smtClean="0">
                <a:solidFill>
                  <a:srgbClr val="085E7F"/>
                </a:solidFill>
                <a:latin typeface="Arial"/>
                <a:cs typeface="Arial"/>
              </a:rPr>
              <a:t>едования</a:t>
            </a:r>
            <a:endParaRPr sz="1300" b="1">
              <a:solidFill>
                <a:srgbClr val="085E7F"/>
              </a:solidFill>
              <a:latin typeface="Arial"/>
              <a:cs typeface="Arial"/>
            </a:endParaRPr>
          </a:p>
          <a:p>
            <a:pPr marL="182563" marR="251460">
              <a:spcBef>
                <a:spcPts val="509"/>
              </a:spcBef>
            </a:pPr>
            <a:r>
              <a:rPr sz="1400" b="1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Югорский</a:t>
            </a:r>
            <a:r>
              <a:rPr sz="1400" b="1" spc="-8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ГУ,  </a:t>
            </a:r>
            <a:r>
              <a:rPr sz="1400" b="1" spc="-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ТюмГУ</a:t>
            </a:r>
            <a:endParaRPr sz="1400" b="1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7726680" y="1978408"/>
            <a:ext cx="1920240" cy="9650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ru-RU" sz="1400" b="1" dirty="0" smtClean="0">
                <a:solidFill>
                  <a:srgbClr val="085E7F"/>
                </a:solidFill>
                <a:latin typeface="Arial"/>
                <a:cs typeface="Arial"/>
              </a:rPr>
              <a:t>         </a:t>
            </a:r>
            <a:r>
              <a:rPr sz="1400" b="1" smtClean="0">
                <a:solidFill>
                  <a:srgbClr val="085E7F"/>
                </a:solidFill>
                <a:latin typeface="Arial"/>
                <a:cs typeface="Arial"/>
              </a:rPr>
              <a:t>Исслед</a:t>
            </a:r>
            <a:r>
              <a:rPr sz="1400" b="1" spc="-5" smtClean="0">
                <a:solidFill>
                  <a:srgbClr val="085E7F"/>
                </a:solidFill>
                <a:latin typeface="Arial"/>
                <a:cs typeface="Arial"/>
              </a:rPr>
              <a:t>овани</a:t>
            </a:r>
            <a:r>
              <a:rPr sz="1400" b="1" smtClean="0">
                <a:solidFill>
                  <a:srgbClr val="085E7F"/>
                </a:solidFill>
                <a:latin typeface="Arial"/>
                <a:cs typeface="Arial"/>
              </a:rPr>
              <a:t>я</a:t>
            </a:r>
            <a:endParaRPr lang="ru-RU" sz="1400" b="1" dirty="0" smtClean="0">
              <a:solidFill>
                <a:srgbClr val="085E7F"/>
              </a:solidFill>
              <a:latin typeface="Arial"/>
              <a:cs typeface="Arial"/>
            </a:endParaRPr>
          </a:p>
          <a:p>
            <a:pPr marL="12700" marR="5080">
              <a:spcBef>
                <a:spcPts val="105"/>
              </a:spcBef>
            </a:pPr>
            <a:r>
              <a:rPr sz="1400" b="1" smtClean="0">
                <a:solidFill>
                  <a:srgbClr val="085E7F"/>
                </a:solidFill>
                <a:latin typeface="Arial"/>
                <a:cs typeface="Arial"/>
              </a:rPr>
              <a:t>  </a:t>
            </a:r>
            <a:r>
              <a:rPr lang="ru-RU" sz="1400" b="1" dirty="0" smtClean="0">
                <a:solidFill>
                  <a:srgbClr val="085E7F"/>
                </a:solidFill>
                <a:latin typeface="Arial"/>
                <a:cs typeface="Arial"/>
              </a:rPr>
              <a:t>       </a:t>
            </a:r>
            <a:r>
              <a:rPr sz="1400" b="1" smtClean="0">
                <a:solidFill>
                  <a:srgbClr val="085E7F"/>
                </a:solidFill>
                <a:latin typeface="Arial"/>
                <a:cs typeface="Arial"/>
              </a:rPr>
              <a:t>на</a:t>
            </a:r>
            <a:r>
              <a:rPr sz="1400" b="1" spc="-95" smtClean="0">
                <a:solidFill>
                  <a:srgbClr val="085E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керне</a:t>
            </a:r>
            <a:endParaRPr sz="1400" b="1">
              <a:solidFill>
                <a:srgbClr val="085E7F"/>
              </a:solidFill>
              <a:latin typeface="Arial"/>
              <a:cs typeface="Arial"/>
            </a:endParaRPr>
          </a:p>
          <a:p>
            <a:pPr marL="14288" indent="350838">
              <a:spcBef>
                <a:spcPts val="635"/>
              </a:spcBef>
            </a:pPr>
            <a:r>
              <a:rPr sz="14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РГУ им.</a:t>
            </a:r>
            <a:r>
              <a:rPr sz="1400" b="1" spc="-8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Губкина,</a:t>
            </a:r>
            <a:endParaRPr sz="1400" b="1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14288" indent="350838"/>
            <a:r>
              <a:rPr sz="1400" b="1" spc="-5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БашГУ</a:t>
            </a:r>
            <a:r>
              <a:rPr sz="1400" b="1" spc="-5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,</a:t>
            </a:r>
            <a:r>
              <a:rPr sz="1400" b="1" spc="-9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ТПУ</a:t>
            </a:r>
            <a:r>
              <a:rPr lang="ru-RU" sz="1400" b="1" spc="-5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  </a:t>
            </a:r>
            <a:endParaRPr sz="1400" b="1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" name="object 18"/>
          <p:cNvSpPr txBox="1"/>
          <p:nvPr/>
        </p:nvSpPr>
        <p:spPr>
          <a:xfrm>
            <a:off x="6217920" y="3997766"/>
            <a:ext cx="161544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Проектирование</a:t>
            </a:r>
            <a:endParaRPr sz="1400" b="1">
              <a:solidFill>
                <a:srgbClr val="085E7F"/>
              </a:solidFill>
              <a:latin typeface="Arial"/>
              <a:cs typeface="Arial"/>
            </a:endParaRPr>
          </a:p>
          <a:p>
            <a:pPr marL="12700" marR="5080"/>
            <a:r>
              <a:rPr sz="1400" b="1" dirty="0">
                <a:solidFill>
                  <a:srgbClr val="085E7F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производство  российских</a:t>
            </a:r>
            <a:r>
              <a:rPr sz="1400" b="1" spc="-55" dirty="0">
                <a:solidFill>
                  <a:srgbClr val="085E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реагентов</a:t>
            </a:r>
            <a:endParaRPr sz="1400" b="1">
              <a:solidFill>
                <a:srgbClr val="085E7F"/>
              </a:solidFill>
              <a:latin typeface="Arial"/>
              <a:cs typeface="Arial"/>
            </a:endParaRPr>
          </a:p>
        </p:txBody>
      </p:sp>
      <p:sp>
        <p:nvSpPr>
          <p:cNvPr id="50" name="object 19"/>
          <p:cNvSpPr txBox="1"/>
          <p:nvPr/>
        </p:nvSpPr>
        <p:spPr>
          <a:xfrm>
            <a:off x="8442780" y="4170758"/>
            <a:ext cx="12346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Внедрение</a:t>
            </a:r>
            <a:endParaRPr sz="1400" b="1">
              <a:solidFill>
                <a:srgbClr val="085E7F"/>
              </a:solidFill>
              <a:latin typeface="Arial"/>
              <a:cs typeface="Arial"/>
            </a:endParaRPr>
          </a:p>
        </p:txBody>
      </p:sp>
      <p:sp>
        <p:nvSpPr>
          <p:cNvPr id="51" name="object 20"/>
          <p:cNvSpPr txBox="1"/>
          <p:nvPr/>
        </p:nvSpPr>
        <p:spPr>
          <a:xfrm>
            <a:off x="6937068" y="3214879"/>
            <a:ext cx="167463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085E7F"/>
                </a:solidFill>
                <a:latin typeface="Arial"/>
                <a:cs typeface="Arial"/>
              </a:rPr>
              <a:t>ОПР </a:t>
            </a: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на пилотных</a:t>
            </a:r>
            <a:r>
              <a:rPr sz="1400" b="1" spc="-85" dirty="0">
                <a:solidFill>
                  <a:srgbClr val="085E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85E7F"/>
                </a:solidFill>
                <a:latin typeface="Arial"/>
                <a:cs typeface="Arial"/>
              </a:rPr>
              <a:t>участках</a:t>
            </a:r>
            <a:endParaRPr sz="1400" b="1">
              <a:solidFill>
                <a:srgbClr val="085E7F"/>
              </a:solidFill>
              <a:latin typeface="Arial"/>
              <a:cs typeface="Arial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5020142"/>
            <a:ext cx="2398812" cy="9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5684520" y="6132160"/>
            <a:ext cx="39928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Потенциальный  результат проекта </a:t>
            </a:r>
            <a:r>
              <a:rPr lang="ru-RU" sz="1600" b="1" dirty="0" smtClean="0">
                <a:solidFill>
                  <a:srgbClr val="C00000"/>
                </a:solidFill>
                <a:latin typeface="Century Gothic" pitchFamily="34" charset="0"/>
              </a:rPr>
              <a:t>– дополнительная добыча до 50 млн. тонн нефти </a:t>
            </a:r>
            <a:endParaRPr lang="ru-RU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56" name="object 3"/>
          <p:cNvSpPr/>
          <p:nvPr/>
        </p:nvSpPr>
        <p:spPr>
          <a:xfrm rot="3504958">
            <a:off x="804676" y="4398412"/>
            <a:ext cx="607474" cy="406795"/>
          </a:xfrm>
          <a:custGeom>
            <a:avLst/>
            <a:gdLst/>
            <a:ahLst/>
            <a:cxnLst/>
            <a:rect l="l" t="t" r="r" b="b"/>
            <a:pathLst>
              <a:path w="1019810" h="419100">
                <a:moveTo>
                  <a:pt x="633348" y="0"/>
                </a:moveTo>
                <a:lnTo>
                  <a:pt x="0" y="337820"/>
                </a:lnTo>
                <a:lnTo>
                  <a:pt x="1019810" y="419100"/>
                </a:lnTo>
                <a:lnTo>
                  <a:pt x="633348" y="0"/>
                </a:lnTo>
                <a:close/>
              </a:path>
            </a:pathLst>
          </a:custGeom>
          <a:solidFill>
            <a:srgbClr val="2EB4E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"/>
          <p:cNvSpPr/>
          <p:nvPr/>
        </p:nvSpPr>
        <p:spPr>
          <a:xfrm>
            <a:off x="1097280" y="4449395"/>
            <a:ext cx="1158240" cy="1158240"/>
          </a:xfrm>
          <a:custGeom>
            <a:avLst/>
            <a:gdLst/>
            <a:ahLst/>
            <a:cxnLst/>
            <a:rect l="l" t="t" r="r" b="b"/>
            <a:pathLst>
              <a:path w="1242060" h="1242060">
                <a:moveTo>
                  <a:pt x="0" y="620776"/>
                </a:moveTo>
                <a:lnTo>
                  <a:pt x="1868" y="572272"/>
                </a:lnTo>
                <a:lnTo>
                  <a:pt x="7380" y="524787"/>
                </a:lnTo>
                <a:lnTo>
                  <a:pt x="16399" y="478460"/>
                </a:lnTo>
                <a:lnTo>
                  <a:pt x="28786" y="433429"/>
                </a:lnTo>
                <a:lnTo>
                  <a:pt x="44403" y="389831"/>
                </a:lnTo>
                <a:lnTo>
                  <a:pt x="63111" y="347805"/>
                </a:lnTo>
                <a:lnTo>
                  <a:pt x="84774" y="307490"/>
                </a:lnTo>
                <a:lnTo>
                  <a:pt x="109253" y="269023"/>
                </a:lnTo>
                <a:lnTo>
                  <a:pt x="136410" y="232542"/>
                </a:lnTo>
                <a:lnTo>
                  <a:pt x="166106" y="198186"/>
                </a:lnTo>
                <a:lnTo>
                  <a:pt x="198204" y="166092"/>
                </a:lnTo>
                <a:lnTo>
                  <a:pt x="232566" y="136400"/>
                </a:lnTo>
                <a:lnTo>
                  <a:pt x="269053" y="109246"/>
                </a:lnTo>
                <a:lnTo>
                  <a:pt x="307528" y="84770"/>
                </a:lnTo>
                <a:lnTo>
                  <a:pt x="347852" y="63109"/>
                </a:lnTo>
                <a:lnTo>
                  <a:pt x="389887" y="44401"/>
                </a:lnTo>
                <a:lnTo>
                  <a:pt x="433496" y="28785"/>
                </a:lnTo>
                <a:lnTo>
                  <a:pt x="478540" y="16398"/>
                </a:lnTo>
                <a:lnTo>
                  <a:pt x="524881" y="7380"/>
                </a:lnTo>
                <a:lnTo>
                  <a:pt x="572381" y="1868"/>
                </a:lnTo>
                <a:lnTo>
                  <a:pt x="620902" y="0"/>
                </a:lnTo>
                <a:lnTo>
                  <a:pt x="669406" y="1868"/>
                </a:lnTo>
                <a:lnTo>
                  <a:pt x="716891" y="7380"/>
                </a:lnTo>
                <a:lnTo>
                  <a:pt x="763218" y="16398"/>
                </a:lnTo>
                <a:lnTo>
                  <a:pt x="808249" y="28785"/>
                </a:lnTo>
                <a:lnTo>
                  <a:pt x="851847" y="44401"/>
                </a:lnTo>
                <a:lnTo>
                  <a:pt x="893873" y="63109"/>
                </a:lnTo>
                <a:lnTo>
                  <a:pt x="934188" y="84770"/>
                </a:lnTo>
                <a:lnTo>
                  <a:pt x="972655" y="109246"/>
                </a:lnTo>
                <a:lnTo>
                  <a:pt x="1009136" y="136400"/>
                </a:lnTo>
                <a:lnTo>
                  <a:pt x="1043492" y="166092"/>
                </a:lnTo>
                <a:lnTo>
                  <a:pt x="1075586" y="198186"/>
                </a:lnTo>
                <a:lnTo>
                  <a:pt x="1105278" y="232542"/>
                </a:lnTo>
                <a:lnTo>
                  <a:pt x="1132432" y="269023"/>
                </a:lnTo>
                <a:lnTo>
                  <a:pt x="1156908" y="307490"/>
                </a:lnTo>
                <a:lnTo>
                  <a:pt x="1178569" y="347805"/>
                </a:lnTo>
                <a:lnTo>
                  <a:pt x="1197277" y="389831"/>
                </a:lnTo>
                <a:lnTo>
                  <a:pt x="1212893" y="433429"/>
                </a:lnTo>
                <a:lnTo>
                  <a:pt x="1225280" y="478460"/>
                </a:lnTo>
                <a:lnTo>
                  <a:pt x="1234298" y="524787"/>
                </a:lnTo>
                <a:lnTo>
                  <a:pt x="1239810" y="572272"/>
                </a:lnTo>
                <a:lnTo>
                  <a:pt x="1241678" y="620776"/>
                </a:lnTo>
                <a:lnTo>
                  <a:pt x="1239810" y="669296"/>
                </a:lnTo>
                <a:lnTo>
                  <a:pt x="1234298" y="716796"/>
                </a:lnTo>
                <a:lnTo>
                  <a:pt x="1225280" y="763135"/>
                </a:lnTo>
                <a:lnTo>
                  <a:pt x="1212893" y="808177"/>
                </a:lnTo>
                <a:lnTo>
                  <a:pt x="1197277" y="851784"/>
                </a:lnTo>
                <a:lnTo>
                  <a:pt x="1178569" y="893816"/>
                </a:lnTo>
                <a:lnTo>
                  <a:pt x="1156908" y="934137"/>
                </a:lnTo>
                <a:lnTo>
                  <a:pt x="1132432" y="972609"/>
                </a:lnTo>
                <a:lnTo>
                  <a:pt x="1105278" y="1009092"/>
                </a:lnTo>
                <a:lnTo>
                  <a:pt x="1075586" y="1043450"/>
                </a:lnTo>
                <a:lnTo>
                  <a:pt x="1043492" y="1075545"/>
                </a:lnTo>
                <a:lnTo>
                  <a:pt x="1009136" y="1105237"/>
                </a:lnTo>
                <a:lnTo>
                  <a:pt x="972655" y="1132391"/>
                </a:lnTo>
                <a:lnTo>
                  <a:pt x="934188" y="1156866"/>
                </a:lnTo>
                <a:lnTo>
                  <a:pt x="893873" y="1178526"/>
                </a:lnTo>
                <a:lnTo>
                  <a:pt x="851847" y="1197232"/>
                </a:lnTo>
                <a:lnTo>
                  <a:pt x="808249" y="1212846"/>
                </a:lnTo>
                <a:lnTo>
                  <a:pt x="763218" y="1225231"/>
                </a:lnTo>
                <a:lnTo>
                  <a:pt x="716891" y="1234248"/>
                </a:lnTo>
                <a:lnTo>
                  <a:pt x="669406" y="1239760"/>
                </a:lnTo>
                <a:lnTo>
                  <a:pt x="620902" y="1241628"/>
                </a:lnTo>
                <a:lnTo>
                  <a:pt x="572381" y="1239760"/>
                </a:lnTo>
                <a:lnTo>
                  <a:pt x="524881" y="1234248"/>
                </a:lnTo>
                <a:lnTo>
                  <a:pt x="478540" y="1225231"/>
                </a:lnTo>
                <a:lnTo>
                  <a:pt x="433496" y="1212846"/>
                </a:lnTo>
                <a:lnTo>
                  <a:pt x="389887" y="1197232"/>
                </a:lnTo>
                <a:lnTo>
                  <a:pt x="347852" y="1178526"/>
                </a:lnTo>
                <a:lnTo>
                  <a:pt x="307528" y="1156866"/>
                </a:lnTo>
                <a:lnTo>
                  <a:pt x="269053" y="1132391"/>
                </a:lnTo>
                <a:lnTo>
                  <a:pt x="232566" y="1105237"/>
                </a:lnTo>
                <a:lnTo>
                  <a:pt x="198204" y="1075545"/>
                </a:lnTo>
                <a:lnTo>
                  <a:pt x="166106" y="1043450"/>
                </a:lnTo>
                <a:lnTo>
                  <a:pt x="136410" y="1009092"/>
                </a:lnTo>
                <a:lnTo>
                  <a:pt x="109253" y="972609"/>
                </a:lnTo>
                <a:lnTo>
                  <a:pt x="84774" y="934137"/>
                </a:lnTo>
                <a:lnTo>
                  <a:pt x="63111" y="893816"/>
                </a:lnTo>
                <a:lnTo>
                  <a:pt x="44403" y="851784"/>
                </a:lnTo>
                <a:lnTo>
                  <a:pt x="28786" y="808177"/>
                </a:lnTo>
                <a:lnTo>
                  <a:pt x="16399" y="763135"/>
                </a:lnTo>
                <a:lnTo>
                  <a:pt x="7380" y="716796"/>
                </a:lnTo>
                <a:lnTo>
                  <a:pt x="1868" y="669296"/>
                </a:lnTo>
                <a:lnTo>
                  <a:pt x="0" y="620776"/>
                </a:lnTo>
                <a:close/>
              </a:path>
            </a:pathLst>
          </a:custGeom>
          <a:ln w="12700">
            <a:solidFill>
              <a:srgbClr val="2EB4E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91066" y="83821"/>
            <a:ext cx="8659151" cy="4683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Состав секции «Добыча, транспортировка и переработка углеводородного сырья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»</a:t>
            </a:r>
            <a:endParaRPr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032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18160" y="1473502"/>
            <a:ext cx="9083040" cy="38604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14600" indent="-2514600">
              <a:spcAft>
                <a:spcPts val="1200"/>
              </a:spcAft>
              <a:tabLst>
                <a:tab pos="1889125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1) Бухтияров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В.И.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руководитель, директор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Института катализа им. Г.К.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Борескова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 РАН</a:t>
            </a:r>
          </a:p>
          <a:p>
            <a:pPr marL="2514600" indent="-25146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Кулапин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А.И.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директор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Департамента государственной энергетической  политики  Минэнерго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</a:t>
            </a:r>
          </a:p>
          <a:p>
            <a:pPr marL="2514600" indent="-25146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3) Максимов А.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–   директор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Института нефтехимического синтеза им. А.В. Топчиева РАН</a:t>
            </a:r>
          </a:p>
          <a:p>
            <a:pPr marL="2514600" indent="-25146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4) Рудяк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К.Б. 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генеральный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директор  ООО «РН-ЦИР»</a:t>
            </a:r>
          </a:p>
          <a:p>
            <a:pPr marL="2514600" indent="-25146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5) Токарев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О.П.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заместитель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директора Департамента станкостроения и инвестиционного машиностроения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</a:t>
            </a:r>
          </a:p>
          <a:p>
            <a:pPr marL="2514600" indent="-25146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6) Хасанов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М.М.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генеральный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директор НТЦ «Газпром нефть»</a:t>
            </a:r>
          </a:p>
          <a:p>
            <a:pPr marL="2062163" indent="-2062163"/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26720" y="83821"/>
            <a:ext cx="8923497" cy="7696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Кандидатуры экспертов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«Добыча,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транспорти-ровка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 переработка углеводородного сырья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»</a:t>
            </a:r>
            <a:endParaRPr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337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999278" y="1072500"/>
            <a:ext cx="535785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Постоянно действующие эксперты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68562" y="1557326"/>
            <a:ext cx="2928958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науки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Капустин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В.М.- проф., д.т.н., зав. кафедрой РГУНГ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Носков А.С. – проф., д.т.н., зам. директора ИК СО РАН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Пимерзин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А.А – проф., д.х.н., зав. кафедрой Самарского ТГУ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Спасенных М.Ю. – проф., к.х.н., </a:t>
            </a:r>
            <a:r>
              <a:rPr lang="ru-RU" sz="16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Сколтех</a:t>
            </a:r>
            <a:endParaRPr lang="ru-RU" sz="1600" b="1"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Седов И.В. – зав. отделом ИПХФ РАН, к.х.н.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Дедов А.Г. – академик РАН, зав. кафедрой РГУНГ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61360" y="1572566"/>
            <a:ext cx="355092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промышленности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Клейменов </a:t>
            </a: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А.В. – д.т.н., начальник управления ПАО «</a:t>
            </a:r>
            <a:r>
              <a:rPr lang="ru-RU" sz="16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Газпромнефть</a:t>
            </a: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Дульнев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А.В. – технический директор ООО «НИАП-КАТАЛИЗАТОР», к.х.н.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Алябьев</a:t>
            </a: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А.С. - директор ООО «НТЦ «</a:t>
            </a:r>
            <a:r>
              <a:rPr lang="ru-RU" sz="16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Салаватнефтеорг-синтез</a:t>
            </a: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 к.х.н.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Мамаев А.В. – зам. генерального директора ООО «Газпром </a:t>
            </a:r>
            <a:r>
              <a:rPr lang="ru-RU" sz="1600" b="1" dirty="0" err="1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ВНИИГаз</a:t>
            </a: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 д.т.н.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Степкин Л.Б. – директор ООО «СИБУР» управляющая организация «СИБУР Холдинг»</a:t>
            </a:r>
          </a:p>
          <a:p>
            <a:pPr marL="342900" lvl="0" indent="-342900">
              <a:spcBef>
                <a:spcPct val="20000"/>
              </a:spcBef>
            </a:pPr>
            <a:endParaRPr lang="ru-RU" sz="1600" b="1"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876110" y="1572566"/>
            <a:ext cx="3029890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органов </a:t>
            </a:r>
            <a:r>
              <a:rPr kumimoji="0" lang="ru-RU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гос-управления</a:t>
            </a:r>
            <a:endParaRPr kumimoji="0" lang="ru-RU" b="1" i="0" u="sng" strike="noStrike" kern="1200" cap="none" spc="0" normalizeH="0" baseline="0" noProof="0" dirty="0" smtClean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1600" b="1" dirty="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Злотников </a:t>
            </a: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Ю.Л. – зам. директора департамента переработки нефти и газа Минэнерго России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Представитель от Министерства науки и высшего образования РФ</a:t>
            </a:r>
          </a:p>
          <a:p>
            <a:pPr marL="34290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Представитель от Министерства промышленности и торговли РФ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26720" y="83821"/>
            <a:ext cx="8923497" cy="7696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Кандидатуры экспертов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«Добыча,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транспорти-ровка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 переработка углеводородного сырья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»</a:t>
            </a:r>
            <a:endParaRPr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337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335280" y="1584960"/>
            <a:ext cx="9570720" cy="4818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Берзигияров П.К. – зам. директора ИПХФ РАН,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д.ф.-м.н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Пономарев А.К. – вице-президент по связям с промышленностью ВШЭ, к.т.н.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Айнуллов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Т.С. – начальник отдела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переработке углеводородного сырья управления по реализации нефти и нефтепродуктов  ПАО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Татнефть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», к.т.н.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Бабынин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А.А. – директор ИНКО-ТЭК, директор ООО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Оргнефтехим-холдинг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», к.т.н.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Кузнецов В.Б. – зам. генерального директора по стратегическому развитию ООО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Оргнефтехим-Холдинг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», к.т.н.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Абукова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Л.А. – директор ИПНГ РАН,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д.г.-м.н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Якубсон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К.И. – советник директора ИПНГ РАН, к.т.н.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Колбиков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С.В. – начальник Управления прогнозирования и мониторинга разработки месторождений ПАО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Новатэк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», к.т.н.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Шавалеев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Д.А. – председатель совета директоров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ООО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Салаватнефтехимпроект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», к.х.н.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Файрузов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Д.Х – начальник Управления 614/3 Департамента 614 ПАО «Газпром»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Лавренов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85E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А.В. – директор ИППУ СО РАН, д.х.н. </a:t>
            </a: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85E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280" y="909935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Приглашенные </a:t>
            </a:r>
            <a: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эксперты </a:t>
            </a:r>
            <a: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функция – формирование тематики проектов)</a:t>
            </a:r>
            <a:endParaRPr lang="ru-RU" sz="2000" dirty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7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26720" y="83821"/>
            <a:ext cx="8923497" cy="76961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Кандидатуры экспертов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«Добыча,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транспорти-ровка 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 переработка углеводородного сырья</a:t>
            </a:r>
            <a:r>
              <a:rPr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»</a:t>
            </a:r>
            <a:endParaRPr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337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89560" y="1402080"/>
            <a:ext cx="9570720" cy="4818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Теляшев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Э.Г. – научные руководитель АО «Институт </a:t>
            </a: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нефтехимпереработки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», Республики Башкортостан,  д.т.н., профессор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Сахабутдинов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А.Г. – главный технолог ПАО «</a:t>
            </a: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Нижнекамскнефтехим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», к.х.н.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Лихолобов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В.А. – Председатель Президиума Омского научного центра СО РАН, научный руководитель ИППУ СО РАН, член-корр. РАН, профессор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Трегер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Ю.А. – генеральный директор Научно-исследовательского инженерного Центра, «Синтез», д.х.н., профессор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Андреева Т.И. – первый заместитель генерального директора АО «Институт пластмасс им. Г.С. Петрова», д.т.н.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Крюков В.А. – директор ИЭОПП СО РАН, член-корр. РАН, профессор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Разумов В.В, - вице-президент ПАО «</a:t>
            </a: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Сибур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Холдинг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Недзвецкий М.Ю. – директор ООО «Газпром </a:t>
            </a: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ВНИИГаз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»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Шакун А.Н. – генеральный директор ООО «НПП «</a:t>
            </a: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Нефтехим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», к.х.н. 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Ченцов А.Н. - зам. генерального директора по научной работе ООО «НИИ Транспорта нефти и нефтепродуктов», д.т.н.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err="1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Мазгаров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 А.М. – директор ОАО «ВНИИ УС», д.т.н., профессор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 startAt="12"/>
            </a:pP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Камешков А.В. – технический директор ООО «КИНЕФ», к.т.н</a:t>
            </a:r>
            <a:r>
              <a:rPr lang="ru-RU" b="1" dirty="0" smtClean="0">
                <a:solidFill>
                  <a:srgbClr val="085E7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085E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280" y="970895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5E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Приглашенные эксперты (продолжение)</a:t>
            </a:r>
            <a:endParaRPr lang="ru-RU" sz="2000" dirty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Номер слайда 2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88A06-0F02-42B4-964F-D276165D46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pic>
        <p:nvPicPr>
          <p:cNvPr id="129027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" y="83375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84663" y="2072640"/>
            <a:ext cx="8640762" cy="215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85E7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 ЗА  ВНИМАНИЕ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85E7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01675" y="0"/>
            <a:ext cx="8518525" cy="883920"/>
          </a:xfrm>
        </p:spPr>
        <p:txBody>
          <a:bodyPr/>
          <a:lstStyle/>
          <a:p>
            <a:pPr eaLnBrk="1" hangingPunct="1"/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Современное состояние в добыче 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углеводородного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сырья в России</a:t>
            </a:r>
            <a:endParaRPr sz="280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831851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AF779-2120-41F1-9262-33DA2A31A0DA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434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219" y="3750132"/>
            <a:ext cx="5361621" cy="270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7484" y="3718559"/>
            <a:ext cx="3355115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3920" y="1000125"/>
            <a:ext cx="8162924" cy="260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01675" y="0"/>
            <a:ext cx="8518525" cy="883920"/>
          </a:xfrm>
        </p:spPr>
        <p:txBody>
          <a:bodyPr/>
          <a:lstStyle/>
          <a:p>
            <a:pPr eaLnBrk="1" hangingPunct="1"/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Переработка углеводородного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сырья (УВС)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РФ и в мире</a:t>
            </a:r>
            <a:endParaRPr sz="280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" y="831851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5286781"/>
              </p:ext>
            </p:extLst>
          </p:nvPr>
        </p:nvGraphicFramePr>
        <p:xfrm>
          <a:off x="-259241" y="881523"/>
          <a:ext cx="6296244" cy="5281035"/>
        </p:xfrm>
        <a:graphic>
          <a:graphicData uri="http://schemas.openxmlformats.org/presentationml/2006/ole">
            <p:oleObj spid="_x0000_s4100" name="Graph" r:id="rId6" imgW="4604918" imgH="2988259" progId="Origin50.Graph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11089" y="35242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83105" y="3524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51031" y="3490156"/>
            <a:ext cx="86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Россия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45805" y="1263578"/>
            <a:ext cx="4085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Глубина переработки </a:t>
            </a:r>
            <a:r>
              <a:rPr lang="ru-RU" sz="2000" dirty="0" smtClean="0"/>
              <a:t>– отношение объема полученных продуктов (моторное топливоа, масла и др.) к израсходованной для этого нефти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45805" y="3391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8"/>
          <p:cNvSpPr/>
          <p:nvPr/>
        </p:nvSpPr>
        <p:spPr>
          <a:xfrm>
            <a:off x="4687388" y="1994245"/>
            <a:ext cx="139959" cy="1328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90719" y="3323048"/>
            <a:ext cx="4201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Рост на 1 % глубины </a:t>
            </a:r>
            <a:r>
              <a:rPr lang="ru-RU" sz="2400" b="1" dirty="0" smtClean="0"/>
              <a:t>переработки дает</a:t>
            </a:r>
            <a:r>
              <a:rPr lang="en-US" sz="2400" b="1" dirty="0" smtClean="0"/>
              <a:t>:</a:t>
            </a:r>
            <a:r>
              <a:rPr lang="ru-RU" sz="2400" b="1" dirty="0" smtClean="0"/>
              <a:t> </a:t>
            </a:r>
            <a:endParaRPr lang="ru-RU" sz="2400" dirty="0"/>
          </a:p>
          <a:p>
            <a:pPr marL="182563" indent="-182563"/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около 100 млрд. </a:t>
            </a:r>
            <a:r>
              <a:rPr 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sz="2400" dirty="0" smtClean="0">
                <a:solidFill>
                  <a:srgbClr val="C00000"/>
                </a:solidFill>
              </a:rPr>
              <a:t>/год </a:t>
            </a:r>
            <a:r>
              <a:rPr lang="ru-RU" sz="2400" dirty="0" smtClean="0">
                <a:solidFill>
                  <a:srgbClr val="C00000"/>
                </a:solidFill>
              </a:rPr>
              <a:t>дополнительной  продукции </a:t>
            </a:r>
          </a:p>
          <a:p>
            <a:pPr marL="182563" indent="-182563"/>
            <a:r>
              <a:rPr lang="ru-RU" sz="2400" dirty="0" smtClean="0">
                <a:solidFill>
                  <a:srgbClr val="C00000"/>
                </a:solidFill>
              </a:rPr>
              <a:t>- до 20 млрд. руб/год поступлений  в бюджте РФ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01675" y="0"/>
            <a:ext cx="8518525" cy="883920"/>
          </a:xfrm>
        </p:spPr>
        <p:txBody>
          <a:bodyPr/>
          <a:lstStyle/>
          <a:p>
            <a:pPr eaLnBrk="1" hangingPunct="1"/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Переработка углеводородного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сырья (УВС) </a:t>
            </a:r>
            <a:r>
              <a: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РФ и в мире</a:t>
            </a:r>
            <a:endParaRPr sz="2800" smtClean="0">
              <a:solidFill>
                <a:srgbClr val="085E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38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" y="831851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AF779-2120-41F1-9262-33DA2A31A0DA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4340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1474" y="3109764"/>
          <a:ext cx="5053007" cy="3345278"/>
        </p:xfrm>
        <a:graphic>
          <a:graphicData uri="http://schemas.openxmlformats.org/presentationml/2006/ole">
            <p:oleObj spid="_x0000_s1026" name="SPW 14.0 Graph" r:id="rId6" imgW="6598905" imgH="4375443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769685" y="1284551"/>
          <a:ext cx="3681125" cy="2388290"/>
        </p:xfrm>
        <a:graphic>
          <a:graphicData uri="http://schemas.openxmlformats.org/presentationml/2006/ole">
            <p:oleObj spid="_x0000_s1027" name="SPW 14.0 Graph" r:id="rId7" imgW="5902290" imgH="3826938" progId="">
              <p:embed/>
            </p:oleObj>
          </a:graphicData>
        </a:graphic>
      </p:graphicFrame>
      <p:pic>
        <p:nvPicPr>
          <p:cNvPr id="31" name="Picture 6" descr="https://oilcapital.ru/attachments/fab28f7c19802194f06d442baf5930e3d143a093/store/limit/700/393/60/cb0dc090af485317f32870893edd8d814f29f78d30a9a5ba0808d0c16f3c/neftehim1-1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915" y="3967566"/>
            <a:ext cx="4138045" cy="24952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06680" y="957678"/>
            <a:ext cx="5501640" cy="25699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latin typeface="Century Gothic" pitchFamily="34" charset="0"/>
              </a:rPr>
              <a:t>Проблемы: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Century Gothic" pitchFamily="34" charset="0"/>
              </a:rPr>
              <a:t>Низкий выход светлых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Century Gothic" pitchFamily="34" charset="0"/>
              </a:rPr>
              <a:t>Низкая доля </a:t>
            </a:r>
            <a:r>
              <a:rPr lang="ru-RU" b="1" dirty="0" err="1" smtClean="0">
                <a:latin typeface="Century Gothic" pitchFamily="34" charset="0"/>
              </a:rPr>
              <a:t>нефте</a:t>
            </a:r>
            <a:r>
              <a:rPr lang="ru-RU" b="1" dirty="0" smtClean="0">
                <a:latin typeface="Century Gothic" pitchFamily="34" charset="0"/>
              </a:rPr>
              <a:t>- и </a:t>
            </a:r>
            <a:r>
              <a:rPr lang="ru-RU" b="1" dirty="0" err="1" smtClean="0">
                <a:latin typeface="Century Gothic" pitchFamily="34" charset="0"/>
              </a:rPr>
              <a:t>газохимии</a:t>
            </a:r>
            <a:r>
              <a:rPr lang="ru-RU" b="1" dirty="0" smtClean="0">
                <a:latin typeface="Century Gothic" pitchFamily="34" charset="0"/>
              </a:rPr>
              <a:t> в  ВВП </a:t>
            </a:r>
            <a:endParaRPr lang="en-US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Century Gothic" pitchFamily="34" charset="0"/>
              </a:rPr>
              <a:t>Низкая </a:t>
            </a:r>
            <a:r>
              <a:rPr lang="ru-RU" b="1" dirty="0" smtClean="0">
                <a:latin typeface="Century Gothic" pitchFamily="34" charset="0"/>
              </a:rPr>
              <a:t>технологическая сложность и недостаточная доля вторичных процессов (индекс </a:t>
            </a:r>
            <a:r>
              <a:rPr lang="ru-RU" b="1" dirty="0" smtClean="0">
                <a:latin typeface="Century Gothic" pitchFamily="34" charset="0"/>
              </a:rPr>
              <a:t>Нельсона</a:t>
            </a:r>
            <a:r>
              <a:rPr lang="ru-RU" b="1" dirty="0" smtClean="0">
                <a:latin typeface="Century Gothic" pitchFamily="34" charset="0"/>
              </a:rPr>
              <a:t>. </a:t>
            </a:r>
            <a:r>
              <a:rPr lang="ru-RU" b="1" dirty="0" smtClean="0">
                <a:latin typeface="Century Gothic" pitchFamily="34" charset="0"/>
              </a:rPr>
              <a:t>Чем выше индекс, тем дороже продукция, производимая НПЗ</a:t>
            </a:r>
            <a:r>
              <a:rPr lang="ru-RU" b="1" dirty="0" smtClean="0">
                <a:latin typeface="Century Gothic" pitchFamily="34" charset="0"/>
              </a:rPr>
              <a:t>) </a:t>
            </a:r>
            <a:endParaRPr lang="ru-RU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65760" y="82868"/>
            <a:ext cx="9559158" cy="817562"/>
          </a:xfrm>
        </p:spPr>
        <p:txBody>
          <a:bodyPr/>
          <a:lstStyle/>
          <a:p>
            <a:pPr eaLnBrk="1" hangingPunct="1"/>
            <a:r>
              <a:rPr sz="250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Результаты разработок по направлениям секции «Добыча, транспортировка и переработка УВС»</a:t>
            </a:r>
            <a:endParaRPr sz="2500" smtClean="0">
              <a:latin typeface="Bookman Old Style" pitchFamily="18" charset="0"/>
            </a:endParaRPr>
          </a:p>
        </p:txBody>
      </p:sp>
      <p:pic>
        <p:nvPicPr>
          <p:cNvPr id="16386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18" y="942976"/>
            <a:ext cx="9906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Номер слайда 4"/>
          <p:cNvSpPr>
            <a:spLocks noGrp="1"/>
          </p:cNvSpPr>
          <p:nvPr>
            <p:ph type="sldNum" sz="quarter" idx="19"/>
          </p:nvPr>
        </p:nvSpPr>
        <p:spPr bwMode="auto">
          <a:xfrm>
            <a:off x="9611916" y="6151564"/>
            <a:ext cx="294084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16E22E-FE11-45F2-8B63-DEBD9CB40DC9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6388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2287" y="71438"/>
            <a:ext cx="619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54314" y="1185850"/>
            <a:ext cx="3965286" cy="52454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7013" marR="0" lvl="0" indent="-227013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" y="1148312"/>
            <a:ext cx="4922520" cy="536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Рыночный потенциал</a:t>
            </a:r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Обеспечение прироста запасов углеводородного сырья  (УВС) до 50 млрд. тонн;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Рост производства высококачественного моторного топлива до 1000 млрд. руб. в год;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Прирост производства высоко-маржинальной продукции за счет вовлечения </a:t>
            </a:r>
            <a:r>
              <a:rPr lang="ru-RU" b="1" dirty="0" err="1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нефте-заводских</a:t>
            </a: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 газов, природного газа и газового конденсата – до 600 млрд. руб. в год; 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Вовлечение в переработку тяжелого нефтяного сырья – до 1000 млрд. </a:t>
            </a:r>
            <a:r>
              <a:rPr lang="ru-RU" b="1" dirty="0" err="1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руб</a:t>
            </a: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 в год;</a:t>
            </a:r>
          </a:p>
          <a:p>
            <a:pPr marL="274638" lvl="0" indent="-274638" eaLnBrk="0" hangingPunct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Рост производства высокотехнологических синтетических материалов в 2,5-3 раза (до 2500 млрд. руб. в год).</a:t>
            </a:r>
            <a:endParaRPr lang="ru-RU" dirty="0">
              <a:solidFill>
                <a:srgbClr val="085E7F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9280" y="1136261"/>
            <a:ext cx="405384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Результаты выполнения комплексных проектов</a:t>
            </a:r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глубокой переработки вторичных нефтяных фракций, тяжелого и нетрадиционного УВС и углеводородных газов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производства катализаторов глубокой переработки УВС;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производства и применения новых материалов в добыче УВС;</a:t>
            </a:r>
          </a:p>
          <a:p>
            <a:pPr marL="274638" lvl="0" indent="-27463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Цифровые технологии в разведке, добыче и переработке УВС.</a:t>
            </a:r>
            <a:endParaRPr lang="ru-RU" dirty="0">
              <a:solidFill>
                <a:srgbClr val="085E7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550043" y="72709"/>
            <a:ext cx="8659151" cy="86793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Комплексные научно-технические программы Секции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0211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9"/>
            <a:ext cx="9906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12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3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9419299" y="6176964"/>
            <a:ext cx="48670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DD286-91E9-4925-9817-9941C587EC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701040" y="1400056"/>
            <a:ext cx="8564880" cy="417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Технологии и катализаторы глубокой и эффективной переработки углеводородного сырья </a:t>
            </a:r>
            <a:br>
              <a:rPr lang="ru-RU" sz="2800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(КНТП «Переработка»)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  <a:t>Перспективные направления развития технологий добычи и транспортировки углеводородного сырья </a:t>
            </a:r>
            <a:br>
              <a:rPr lang="ru-RU" sz="2800" b="1" dirty="0" smtClean="0">
                <a:solidFill>
                  <a:srgbClr val="085E7F"/>
                </a:solidFill>
                <a:latin typeface="Century Gothic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(КНТП «Добыча»)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41483" y="72709"/>
            <a:ext cx="8659151" cy="86793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Актуальные направления КНТП «Переработка»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11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3449"/>
            <a:ext cx="9906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9419299" y="6176964"/>
            <a:ext cx="48670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C583F-1F10-440E-8DDD-F66E1BCE9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5280" y="1166706"/>
          <a:ext cx="9281159" cy="489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2926080"/>
                <a:gridCol w="5852159"/>
              </a:tblGrid>
              <a:tr h="662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</a:t>
                      </a: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Комплексные проекты</a:t>
                      </a:r>
                    </a:p>
                  </a:txBody>
                  <a:tcPr marL="53821" marR="53821" marT="0" marB="0" anchor="ctr"/>
                </a:tc>
              </a:tr>
              <a:tr h="1195494">
                <a:tc rowSpan="3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Gothic" pitchFamily="34" charset="0"/>
                        </a:rPr>
                        <a:t>1</a:t>
                      </a:r>
                      <a:endParaRPr lang="ru-RU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Повышение эффективности переработки нефтяного сырья в России</a:t>
                      </a:r>
                    </a:p>
                    <a:p>
                      <a:endParaRPr lang="ru-RU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Катализаторы и технологии глубокой и высококвалифицированной переработки нефтяных фракций вторичного происхождения и нефтезаводских газов (КП «Топливо»)</a:t>
                      </a:r>
                      <a:endParaRPr lang="ru-RU" sz="18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53821" marR="53821" marT="0" marB="0"/>
                </a:tc>
              </a:tr>
              <a:tr h="1524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Gothic" pitchFamily="34" charset="0"/>
                          <a:ea typeface="Times New Roman"/>
                        </a:rPr>
                        <a:t>Катализаторы и технологии производства товарных нефтепродуктов (моторного топлива и смазочных материалов)  для успешного освоения Арктики и Крайнего Севера (КП «Север»)</a:t>
                      </a:r>
                    </a:p>
                  </a:txBody>
                  <a:tcPr marL="53821" marR="53821" marT="0" marB="0"/>
                </a:tc>
              </a:tr>
              <a:tr h="1508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Gothic" pitchFamily="34" charset="0"/>
                          <a:ea typeface="Times New Roman"/>
                        </a:rPr>
                        <a:t>Методы вовлечения нетрадиционного УВС (битуминозных пород, сверх тяжелой нефти, углеродистых сланцев и пр.) в производство моторного топлива и сырья для нефтехимии (КП «</a:t>
                      </a:r>
                      <a:r>
                        <a:rPr lang="ru-RU" sz="1800" b="1" dirty="0" err="1">
                          <a:effectLst/>
                          <a:latin typeface="Century Gothic" pitchFamily="34" charset="0"/>
                          <a:ea typeface="Times New Roman"/>
                        </a:rPr>
                        <a:t>Сверхнефть</a:t>
                      </a:r>
                      <a:r>
                        <a:rPr lang="ru-RU" sz="1800" b="1" dirty="0">
                          <a:effectLst/>
                          <a:latin typeface="Century Gothic" pitchFamily="34" charset="0"/>
                          <a:ea typeface="Times New Roman"/>
                        </a:rPr>
                        <a:t>»)</a:t>
                      </a: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641483" y="72709"/>
            <a:ext cx="8659151" cy="86793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80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Актуальные направления КНТП «Переработка» (продолжение)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11" name="Picture 2" descr="D:\SSDocuments\ПЛАНЫ_ОТЧЕТЫ\ОТЧЕТЫ\Otchet2016\Доклад директора\Шаблон\полос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3449"/>
            <a:ext cx="9906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3" descr="D:\SSDocuments\ПЛАНЫ_ОТЧЕТЫ\ОТЧЕТЫ\Otchet2016\Доклад директора\Шаблон\лого п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9292" y="149225"/>
            <a:ext cx="62084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Номер слайда 2"/>
          <p:cNvSpPr>
            <a:spLocks noGrp="1"/>
          </p:cNvSpPr>
          <p:nvPr>
            <p:ph type="sldNum" sz="quarter" idx="19"/>
          </p:nvPr>
        </p:nvSpPr>
        <p:spPr bwMode="auto">
          <a:xfrm>
            <a:off x="9419299" y="6176964"/>
            <a:ext cx="48670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C583F-1F10-440E-8DDD-F66E1BCE9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35280" y="1181946"/>
          <a:ext cx="9281159" cy="493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2926080"/>
                <a:gridCol w="5852159"/>
              </a:tblGrid>
              <a:tr h="707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8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</a:t>
                      </a:r>
                    </a:p>
                  </a:txBody>
                  <a:tcPr marL="53821" marR="53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Комплексные проекты</a:t>
                      </a:r>
                    </a:p>
                  </a:txBody>
                  <a:tcPr marL="53821" marR="53821" marT="0" marB="0" anchor="ctr"/>
                </a:tc>
              </a:tr>
              <a:tr h="997374">
                <a:tc rowSpan="4"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entury Gothic" pitchFamily="34" charset="0"/>
                        </a:rPr>
                        <a:t>2</a:t>
                      </a:r>
                      <a:endParaRPr lang="ru-RU" sz="18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Квалифицированная переработка газового и нефтяного сырья с получением  продукции нефтехимии высокой добавленной стоимости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Переработка природного газа для его последующего экспорта и квалифицированного использования </a:t>
                      </a:r>
                      <a:r>
                        <a:rPr lang="ru-RU" sz="1800" b="1" spc="-20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(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КП «Природный газ»)</a:t>
                      </a:r>
                      <a:endParaRPr lang="ru-RU" sz="18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53821" marR="53821" marT="0" marB="0"/>
                </a:tc>
              </a:tr>
              <a:tr h="1005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Химическая переработка природного газа и газового конденсата в </a:t>
                      </a:r>
                      <a:r>
                        <a:rPr lang="ru-RU" sz="1800" b="1" spc="-20" dirty="0" err="1">
                          <a:effectLst/>
                          <a:latin typeface="Century Gothic" pitchFamily="34" charset="0"/>
                          <a:ea typeface="Times New Roman"/>
                        </a:rPr>
                        <a:t>высокомаржинальную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 продукцию </a:t>
                      </a:r>
                      <a:r>
                        <a:rPr lang="ru-RU" sz="1800" b="1" spc="-20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(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КП «</a:t>
                      </a:r>
                      <a:r>
                        <a:rPr lang="ru-RU" sz="1800" b="1" spc="-20" dirty="0" err="1">
                          <a:effectLst/>
                          <a:latin typeface="Century Gothic" pitchFamily="34" charset="0"/>
                          <a:ea typeface="Times New Roman"/>
                        </a:rPr>
                        <a:t>Газохимия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»)</a:t>
                      </a:r>
                      <a:endParaRPr lang="ru-RU" sz="18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53821" marR="53821" marT="0" marB="0"/>
                </a:tc>
              </a:tr>
              <a:tr h="1234440">
                <a:tc vMerge="1">
                  <a:txBody>
                    <a:bodyPr/>
                    <a:lstStyle/>
                    <a:p>
                      <a:endParaRPr lang="ru-RU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spc="-20" dirty="0" err="1">
                          <a:effectLst/>
                          <a:latin typeface="Century Gothic" pitchFamily="34" charset="0"/>
                          <a:ea typeface="Times New Roman"/>
                        </a:rPr>
                        <a:t>Энерго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 - и </a:t>
                      </a:r>
                      <a:r>
                        <a:rPr lang="ru-RU" sz="1800" b="1" spc="-20" dirty="0" err="1">
                          <a:effectLst/>
                          <a:latin typeface="Century Gothic" pitchFamily="34" charset="0"/>
                          <a:ea typeface="Times New Roman"/>
                        </a:rPr>
                        <a:t>ресурсоэффективные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 методы получения мономеров и продукции нефтехимии из газового и нефтяного сырья </a:t>
                      </a:r>
                      <a:r>
                        <a:rPr lang="en-US" sz="1800" b="1" spc="-20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/>
                      </a:r>
                      <a:br>
                        <a:rPr lang="en-US" sz="1800" b="1" spc="-20" dirty="0" smtClean="0">
                          <a:effectLst/>
                          <a:latin typeface="Century Gothic" pitchFamily="34" charset="0"/>
                          <a:ea typeface="Times New Roman"/>
                        </a:rPr>
                      </a:br>
                      <a:r>
                        <a:rPr lang="ru-RU" sz="1800" b="1" spc="-20" dirty="0" smtClean="0">
                          <a:effectLst/>
                          <a:latin typeface="Century Gothic" pitchFamily="34" charset="0"/>
                          <a:ea typeface="Times New Roman"/>
                        </a:rPr>
                        <a:t>(</a:t>
                      </a:r>
                      <a:r>
                        <a:rPr lang="ru-RU" sz="1800" b="1" spc="-20" dirty="0">
                          <a:effectLst/>
                          <a:latin typeface="Century Gothic" pitchFamily="34" charset="0"/>
                          <a:ea typeface="Times New Roman"/>
                        </a:rPr>
                        <a:t>КП «Нефтехимия»)</a:t>
                      </a:r>
                      <a:endParaRPr lang="ru-RU" sz="18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53821" marR="53821" marT="0" marB="0"/>
                </a:tc>
              </a:tr>
              <a:tr h="990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entury Gothic" pitchFamily="34" charset="0"/>
                          <a:ea typeface="Times New Roman"/>
                        </a:rPr>
                        <a:t>Методы получения высокотехнологичных полимерных и углеродных материалов из УВС (КП «Полимеры»)</a:t>
                      </a: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Презентация-ИК</Template>
  <TotalTime>11194</TotalTime>
  <Words>2745</Words>
  <Application>Microsoft Office PowerPoint</Application>
  <PresentationFormat>Лист A4 (210x297 мм)</PresentationFormat>
  <Paragraphs>381</Paragraphs>
  <Slides>27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Catalysis</vt:lpstr>
      <vt:lpstr>SPW 14.0 Graph</vt:lpstr>
      <vt:lpstr>Graph</vt:lpstr>
      <vt:lpstr>Слайд 1</vt:lpstr>
      <vt:lpstr>Стратегия научно-технологического развития Российской Федерации:</vt:lpstr>
      <vt:lpstr>Современное состояние в добыче  углеводородного сырья в России</vt:lpstr>
      <vt:lpstr>Переработка углеводородного сырья (УВС) в РФ и в мире</vt:lpstr>
      <vt:lpstr>Переработка углеводородного сырья (УВС) в РФ и в мире</vt:lpstr>
      <vt:lpstr>Результаты разработок по направлениям секции «Добыча, транспортировка и переработка УВС»</vt:lpstr>
      <vt:lpstr>Комплексные научно-технические программы Секции</vt:lpstr>
      <vt:lpstr>Актуальные направления КНТП «Переработка»</vt:lpstr>
      <vt:lpstr>Актуальные направления КНТП «Переработка» (продолжение)</vt:lpstr>
      <vt:lpstr>Актуальные направления КНТП «Переработка» (продолжение)</vt:lpstr>
      <vt:lpstr>Характеристика направлений и научного задела</vt:lpstr>
      <vt:lpstr>Характеристика направлений и научного задела</vt:lpstr>
      <vt:lpstr>Характеристика направлений и научного задела</vt:lpstr>
      <vt:lpstr>Характеристика направлений и научного задела</vt:lpstr>
      <vt:lpstr>Характеристика направлений и научного задела</vt:lpstr>
      <vt:lpstr>Пример формирования комплексного проекта  «Разработка технологий производства катализаторов  и их базовых компонентов….»</vt:lpstr>
      <vt:lpstr>Пример формирования комплексного проекта  «Переработка природного газа для его экспорта и квалифицированного использования»</vt:lpstr>
      <vt:lpstr>Пример формирования комплексного проекта  «Ресурсо- и энергоэффективные методы  получения мономеров. ….»</vt:lpstr>
      <vt:lpstr>Основные потребители результатов КНТП «Переработка»</vt:lpstr>
      <vt:lpstr>Основные потребители результатов КНТП «Переработка»</vt:lpstr>
      <vt:lpstr>Актуальные направления КНТП «Добыча»</vt:lpstr>
      <vt:lpstr>Пример формирования комплексного проекта «Новые материалы в добыче углеводородного сырья»</vt:lpstr>
      <vt:lpstr>Состав секции «Добыча, транспортировка и переработка углеводородного сырья»</vt:lpstr>
      <vt:lpstr>Кандидатуры экспертов «Добыча, транспорти-ровка и переработка углеводородного сырья»</vt:lpstr>
      <vt:lpstr>Кандидатуры экспертов «Добыча, транспорти-ровка и переработка углеводородного сырья»</vt:lpstr>
      <vt:lpstr>Кандидатуры экспертов «Добыча, транспорти-ровка и переработка углеводородного сырья»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Люлюкин</dc:creator>
  <cp:lastModifiedBy>User</cp:lastModifiedBy>
  <cp:revision>302</cp:revision>
  <dcterms:created xsi:type="dcterms:W3CDTF">2018-04-03T09:03:28Z</dcterms:created>
  <dcterms:modified xsi:type="dcterms:W3CDTF">2018-09-20T10:21:20Z</dcterms:modified>
</cp:coreProperties>
</file>