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diagrams/drawing2.xml" ContentType="application/vnd.ms-office.drawingml.diagramDrawing+xml"/>
  <Override PartName="/customXml/itemProps1.xml" ContentType="application/vnd.openxmlformats-officedocument.customXmlProperties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customXml/itemProps2.xml" ContentType="application/vnd.openxmlformats-officedocument.customXml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theme/theme4.xml" ContentType="application/vnd.openxmlformats-officedocument.theme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Default Extension="emf" ContentType="image/x-emf"/>
  <Override PartName="/ppt/diagrams/quickStyle1.xml" ContentType="application/vnd.openxmlformats-officedocument.drawingml.diagramStyl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6.xml" ContentType="application/vnd.openxmlformats-officedocument.presentationml.notesSlide+xml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handoutMasters/handoutMaster1.xml" ContentType="application/vnd.openxmlformats-officedocument.presentationml.handoutMaster+xml"/>
  <Override PartName="/ppt/theme/theme7.xml" ContentType="application/vnd.openxmlformats-officedocument.them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Layouts/slideLayout22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3661" r:id="rId5"/>
    <p:sldMasterId id="2147483680" r:id="rId6"/>
    <p:sldMasterId id="2147483691" r:id="rId7"/>
    <p:sldMasterId id="2147483683" r:id="rId8"/>
  </p:sldMasterIdLst>
  <p:notesMasterIdLst>
    <p:notesMasterId r:id="rId44"/>
  </p:notesMasterIdLst>
  <p:handoutMasterIdLst>
    <p:handoutMasterId r:id="rId45"/>
  </p:handoutMasterIdLst>
  <p:sldIdLst>
    <p:sldId id="306" r:id="rId9"/>
    <p:sldId id="433" r:id="rId10"/>
    <p:sldId id="434" r:id="rId11"/>
    <p:sldId id="474" r:id="rId12"/>
    <p:sldId id="451" r:id="rId13"/>
    <p:sldId id="452" r:id="rId14"/>
    <p:sldId id="453" r:id="rId15"/>
    <p:sldId id="454" r:id="rId16"/>
    <p:sldId id="461" r:id="rId17"/>
    <p:sldId id="457" r:id="rId18"/>
    <p:sldId id="458" r:id="rId19"/>
    <p:sldId id="459" r:id="rId20"/>
    <p:sldId id="460" r:id="rId21"/>
    <p:sldId id="435" r:id="rId22"/>
    <p:sldId id="464" r:id="rId23"/>
    <p:sldId id="463" r:id="rId24"/>
    <p:sldId id="465" r:id="rId25"/>
    <p:sldId id="462" r:id="rId26"/>
    <p:sldId id="443" r:id="rId27"/>
    <p:sldId id="441" r:id="rId28"/>
    <p:sldId id="442" r:id="rId29"/>
    <p:sldId id="436" r:id="rId30"/>
    <p:sldId id="437" r:id="rId31"/>
    <p:sldId id="438" r:id="rId32"/>
    <p:sldId id="439" r:id="rId33"/>
    <p:sldId id="470" r:id="rId34"/>
    <p:sldId id="472" r:id="rId35"/>
    <p:sldId id="445" r:id="rId36"/>
    <p:sldId id="446" r:id="rId37"/>
    <p:sldId id="473" r:id="rId38"/>
    <p:sldId id="449" r:id="rId39"/>
    <p:sldId id="467" r:id="rId40"/>
    <p:sldId id="468" r:id="rId41"/>
    <p:sldId id="469" r:id="rId42"/>
    <p:sldId id="430" r:id="rId43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C5D36"/>
    <a:srgbClr val="057D2A"/>
    <a:srgbClr val="414141"/>
    <a:srgbClr val="0F6FC6"/>
    <a:srgbClr val="85DFD0"/>
    <a:srgbClr val="4F81BD"/>
    <a:srgbClr val="800080"/>
    <a:srgbClr val="1F7CD1"/>
    <a:srgbClr val="0E3961"/>
    <a:srgbClr val="96969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Средний стиль 2 -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85BE263C-DBD7-4A20-BB59-AAB30ACAA65A}" styleName="Средний стиль 3 - акцент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1E171933-4619-4E11-9A3F-F7608DF75F80}" styleName="Средний стиль 1 - акцент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6E25E649-3F16-4E02-A733-19D2CDBF48F0}" styleName="Средний стиль 3 - акцент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Средний стиль 1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Светлый стиль 2 - акцент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107" autoAdjust="0"/>
    <p:restoredTop sz="96173" autoAdjust="0"/>
  </p:normalViewPr>
  <p:slideViewPr>
    <p:cSldViewPr showGuides="1">
      <p:cViewPr>
        <p:scale>
          <a:sx n="90" d="100"/>
          <a:sy n="90" d="100"/>
        </p:scale>
        <p:origin x="-1736" y="-3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3" Type="http://schemas.openxmlformats.org/officeDocument/2006/relationships/customXml" Target="../customXml/item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viewProps" Target="viewProp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slide" Target="slides/slide3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handoutMaster" Target="handoutMasters/handoutMaster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theme" Target="theme/theme1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&#1050;&#1085;&#1080;&#1075;&#1072;1" TargetMode="External"/><Relationship Id="rId2" Type="http://schemas.openxmlformats.org/officeDocument/2006/relationships/image" Target="../media/image10.jpeg"/><Relationship Id="rId1" Type="http://schemas.openxmlformats.org/officeDocument/2006/relationships/image" Target="../media/image9.png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plotArea>
      <c:layout>
        <c:manualLayout>
          <c:layoutTarget val="inner"/>
          <c:xMode val="edge"/>
          <c:yMode val="edge"/>
          <c:x val="1.3825056859628553E-2"/>
          <c:y val="3.2746037717716128E-2"/>
          <c:w val="0.90939123049428872"/>
          <c:h val="0.93450792456456799"/>
        </c:manualLayout>
      </c:layout>
      <c:barChart>
        <c:barDir val="col"/>
        <c:grouping val="clustered"/>
        <c:ser>
          <c:idx val="0"/>
          <c:order val="0"/>
          <c:spPr>
            <a:blipFill>
              <a:blip xmlns:r="http://schemas.openxmlformats.org/officeDocument/2006/relationships" r:embed="rId1" cstate="print"/>
              <a:stretch>
                <a:fillRect/>
              </a:stretch>
            </a:blipFill>
          </c:spPr>
          <c:val>
            <c:numRef>
              <c:f>Лист1!$C$3:$C$11</c:f>
              <c:numCache>
                <c:formatCode>General</c:formatCode>
                <c:ptCount val="9"/>
                <c:pt idx="0">
                  <c:v>100</c:v>
                </c:pt>
                <c:pt idx="1">
                  <c:v>80</c:v>
                </c:pt>
                <c:pt idx="2">
                  <c:v>70</c:v>
                </c:pt>
                <c:pt idx="3">
                  <c:v>0</c:v>
                </c:pt>
                <c:pt idx="4">
                  <c:v>50</c:v>
                </c:pt>
                <c:pt idx="5">
                  <c:v>50</c:v>
                </c:pt>
                <c:pt idx="6">
                  <c:v>50</c:v>
                </c:pt>
                <c:pt idx="7">
                  <c:v>20</c:v>
                </c:pt>
                <c:pt idx="8">
                  <c:v>20</c:v>
                </c:pt>
              </c:numCache>
            </c:numRef>
          </c:val>
        </c:ser>
        <c:ser>
          <c:idx val="1"/>
          <c:order val="1"/>
          <c:spPr>
            <a:blipFill>
              <a:blip xmlns:r="http://schemas.openxmlformats.org/officeDocument/2006/relationships" r:embed="rId2"/>
              <a:tile tx="0" ty="0" sx="100000" sy="100000" flip="none" algn="tl"/>
            </a:blipFill>
          </c:spPr>
          <c:val>
            <c:numRef>
              <c:f>Лист1!$D$3:$D$11</c:f>
              <c:numCache>
                <c:formatCode>General</c:formatCode>
                <c:ptCount val="9"/>
                <c:pt idx="3">
                  <c:v>15</c:v>
                </c:pt>
                <c:pt idx="4">
                  <c:v>5</c:v>
                </c:pt>
                <c:pt idx="5">
                  <c:v>5</c:v>
                </c:pt>
                <c:pt idx="6">
                  <c:v>1</c:v>
                </c:pt>
                <c:pt idx="7">
                  <c:v>1</c:v>
                </c:pt>
                <c:pt idx="8">
                  <c:v>1</c:v>
                </c:pt>
              </c:numCache>
            </c:numRef>
          </c:val>
        </c:ser>
        <c:axId val="94137344"/>
        <c:axId val="96248576"/>
      </c:barChart>
      <c:catAx>
        <c:axId val="94137344"/>
        <c:scaling>
          <c:orientation val="minMax"/>
        </c:scaling>
        <c:delete val="1"/>
        <c:axPos val="b"/>
        <c:tickLblPos val="none"/>
        <c:crossAx val="96248576"/>
        <c:crosses val="autoZero"/>
        <c:auto val="1"/>
        <c:lblAlgn val="ctr"/>
        <c:lblOffset val="100"/>
      </c:catAx>
      <c:valAx>
        <c:axId val="96248576"/>
        <c:scaling>
          <c:orientation val="minMax"/>
        </c:scaling>
        <c:delete val="1"/>
        <c:axPos val="l"/>
        <c:majorGridlines/>
        <c:numFmt formatCode="General" sourceLinked="1"/>
        <c:tickLblPos val="none"/>
        <c:crossAx val="94137344"/>
        <c:crosses val="autoZero"/>
        <c:crossBetween val="between"/>
      </c:valAx>
    </c:plotArea>
    <c:plotVisOnly val="1"/>
    <c:dispBlanksAs val="gap"/>
  </c:chart>
  <c:externalData r:id="rId3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chart>
    <c:view3D>
      <c:depthPercent val="70"/>
      <c:rAngAx val="1"/>
    </c:view3D>
    <c:plotArea>
      <c:layout>
        <c:manualLayout>
          <c:layoutTarget val="inner"/>
          <c:xMode val="edge"/>
          <c:yMode val="edge"/>
          <c:x val="7.2573513800714029E-2"/>
          <c:y val="3.9581175347733956E-2"/>
          <c:w val="0.9056658497731026"/>
          <c:h val="0.64692801100397457"/>
        </c:manualLayout>
      </c:layout>
      <c:bar3DChart>
        <c:barDir val="col"/>
        <c:grouping val="clustered"/>
        <c:ser>
          <c:idx val="0"/>
          <c:order val="0"/>
          <c:spPr>
            <a:scene3d>
              <a:camera prst="orthographicFront"/>
              <a:lightRig rig="threePt" dir="t"/>
            </a:scene3d>
            <a:sp3d>
              <a:bevelT w="165100" prst="coolSlant"/>
              <a:bevelB w="165100" prst="coolSlant"/>
            </a:sp3d>
          </c:spPr>
          <c:dPt>
            <c:idx val="0"/>
            <c:spPr>
              <a:solidFill>
                <a:srgbClr val="2A0FF1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1"/>
            <c:spPr>
              <a:solidFill>
                <a:schemeClr val="accent5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2"/>
            <c:spPr>
              <a:solidFill>
                <a:schemeClr val="accent2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3"/>
            <c:spPr>
              <a:solidFill>
                <a:schemeClr val="accent4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4"/>
            <c:spPr>
              <a:solidFill>
                <a:srgbClr val="FFC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5"/>
            <c:spPr>
              <a:solidFill>
                <a:srgbClr val="FF000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Pt>
            <c:idx val="6"/>
            <c:spPr>
              <a:solidFill>
                <a:srgbClr val="00B050"/>
              </a:solidFill>
              <a:scene3d>
                <a:camera prst="orthographicFront"/>
                <a:lightRig rig="threePt" dir="t"/>
              </a:scene3d>
              <a:sp3d>
                <a:bevelT w="165100" prst="coolSlant"/>
                <a:bevelB w="165100" prst="coolSlant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Лист5!$A$3:$A$10</c:f>
              <c:strCache>
                <c:ptCount val="8"/>
                <c:pt idx="0">
                  <c:v>Челябинская область</c:v>
                </c:pt>
                <c:pt idx="1">
                  <c:v>г. Санкт-Петербург</c:v>
                </c:pt>
                <c:pt idx="2">
                  <c:v>Республика Алтай</c:v>
                </c:pt>
                <c:pt idx="3">
                  <c:v>Республика Адыгея</c:v>
                </c:pt>
                <c:pt idx="4">
                  <c:v>ПГД для профессионалов (НРБ-99/2009)</c:v>
                </c:pt>
                <c:pt idx="5">
                  <c:v>Финляндия</c:v>
                </c:pt>
                <c:pt idx="6">
                  <c:v>Среднегодовые дозы для профессионалов</c:v>
                </c:pt>
                <c:pt idx="7">
                  <c:v>Дозы на население от предприятий ИИИ</c:v>
                </c:pt>
              </c:strCache>
            </c:strRef>
          </c:cat>
          <c:val>
            <c:numRef>
              <c:f>Лист5!$B$3:$B$10</c:f>
              <c:numCache>
                <c:formatCode>0.0</c:formatCode>
                <c:ptCount val="8"/>
                <c:pt idx="0">
                  <c:v>89.1</c:v>
                </c:pt>
                <c:pt idx="1">
                  <c:v>50.4</c:v>
                </c:pt>
                <c:pt idx="2">
                  <c:v>42.9</c:v>
                </c:pt>
                <c:pt idx="3">
                  <c:v>42.7</c:v>
                </c:pt>
                <c:pt idx="4">
                  <c:v>20</c:v>
                </c:pt>
                <c:pt idx="5" formatCode="General">
                  <c:v>7.5</c:v>
                </c:pt>
                <c:pt idx="6">
                  <c:v>3</c:v>
                </c:pt>
                <c:pt idx="7" formatCode="0.000">
                  <c:v>2.0000000000000044E-3</c:v>
                </c:pt>
              </c:numCache>
            </c:numRef>
          </c:val>
        </c:ser>
        <c:dLbls>
          <c:showVal val="1"/>
        </c:dLbls>
        <c:gapWidth val="75"/>
        <c:shape val="box"/>
        <c:axId val="117576832"/>
        <c:axId val="117578368"/>
        <c:axId val="0"/>
      </c:bar3DChart>
      <c:catAx>
        <c:axId val="117576832"/>
        <c:scaling>
          <c:orientation val="minMax"/>
        </c:scaling>
        <c:delete val="1"/>
        <c:axPos val="b"/>
        <c:numFmt formatCode="General" sourceLinked="0"/>
        <c:majorTickMark val="none"/>
        <c:tickLblPos val="none"/>
        <c:crossAx val="117578368"/>
        <c:crosses val="autoZero"/>
        <c:auto val="1"/>
        <c:lblAlgn val="ctr"/>
        <c:lblOffset val="100"/>
      </c:catAx>
      <c:valAx>
        <c:axId val="117578368"/>
        <c:scaling>
          <c:orientation val="minMax"/>
          <c:max val="90"/>
        </c:scaling>
        <c:axPos val="l"/>
        <c:title>
          <c:tx>
            <c:rich>
              <a:bodyPr rot="-5400000" vert="horz"/>
              <a:lstStyle/>
              <a:p>
                <a:pPr>
                  <a:defRPr sz="1100"/>
                </a:pPr>
                <a:r>
                  <a:rPr lang="ru-RU" sz="1100"/>
                  <a:t>мЗв/год</a:t>
                </a:r>
              </a:p>
            </c:rich>
          </c:tx>
          <c:layout>
            <c:manualLayout>
              <c:xMode val="edge"/>
              <c:yMode val="edge"/>
              <c:x val="1.2442348721909191E-2"/>
              <c:y val="0.32115092565301057"/>
            </c:manualLayout>
          </c:layout>
        </c:title>
        <c:numFmt formatCode="0.0" sourceLinked="1"/>
        <c:majorTickMark val="none"/>
        <c:tickLblPos val="nextTo"/>
        <c:crossAx val="117576832"/>
        <c:crosses val="autoZero"/>
        <c:crossBetween val="between"/>
        <c:majorUnit val="30"/>
      </c:valAx>
    </c:plotArea>
    <c:legend>
      <c:legendPos val="b"/>
      <c:layout>
        <c:manualLayout>
          <c:xMode val="edge"/>
          <c:yMode val="edge"/>
          <c:x val="0.11662744447514974"/>
          <c:y val="0.69299572774742202"/>
          <c:w val="0.87850154654320711"/>
          <c:h val="0.28222212865103075"/>
        </c:manualLayout>
      </c:layout>
      <c:txPr>
        <a:bodyPr/>
        <a:lstStyle/>
        <a:p>
          <a:pPr>
            <a:defRPr sz="12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</c:chart>
  <c:externalData r:id="rId1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CAA0FEF-D428-45FE-8E49-8AF8FBB1749A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50524FA-8ADA-4341-94C0-3DF45E3E2B78}">
      <dgm:prSet phldrT="[Текст]" custT="1"/>
      <dgm:spPr/>
      <dgm:t>
        <a:bodyPr/>
        <a:lstStyle/>
        <a:p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Сократить накопление ОЯТ </a:t>
          </a:r>
          <a:b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 снизить объемы РАО</a:t>
          </a:r>
          <a:endParaRPr lang="ru-RU" sz="14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01E01A83-B7FB-4CB7-B787-EDAB8658DEA7}" type="parTrans" cxnId="{22157EE3-1786-46EE-87E3-52F45C037DCB}">
      <dgm:prSet/>
      <dgm:spPr/>
      <dgm:t>
        <a:bodyPr/>
        <a:lstStyle/>
        <a:p>
          <a:endParaRPr lang="ru-RU"/>
        </a:p>
      </dgm:t>
    </dgm:pt>
    <dgm:pt modelId="{703131A2-3E8E-4A00-A2E0-DE094C07A6AD}" type="sibTrans" cxnId="{22157EE3-1786-46EE-87E3-52F45C037DCB}">
      <dgm:prSet/>
      <dgm:spPr/>
      <dgm:t>
        <a:bodyPr/>
        <a:lstStyle/>
        <a:p>
          <a:endParaRPr lang="ru-RU"/>
        </a:p>
      </dgm:t>
    </dgm:pt>
    <dgm:pt modelId="{2C7CBE8B-FAE2-484F-852A-21163E16B4CB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Повысить эффективность использования урана</a:t>
          </a:r>
          <a:endParaRPr lang="ru-RU" sz="1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56E07C03-0DE6-4EF9-9E4A-3E24D04DD6EC}" type="parTrans" cxnId="{5E65C6E9-50F9-48C8-9D85-928F06FD87ED}">
      <dgm:prSet/>
      <dgm:spPr/>
      <dgm:t>
        <a:bodyPr/>
        <a:lstStyle/>
        <a:p>
          <a:endParaRPr lang="ru-RU"/>
        </a:p>
      </dgm:t>
    </dgm:pt>
    <dgm:pt modelId="{CF7827CD-4A8B-4780-8365-FE7EF770BC7B}" type="sibTrans" cxnId="{5E65C6E9-50F9-48C8-9D85-928F06FD87ED}">
      <dgm:prSet/>
      <dgm:spPr/>
      <dgm:t>
        <a:bodyPr/>
        <a:lstStyle/>
        <a:p>
          <a:endParaRPr lang="ru-RU"/>
        </a:p>
      </dgm:t>
    </dgm:pt>
    <dgm:pt modelId="{87B82194-07D3-4C4D-82AB-CC229E69C654}">
      <dgm:prSet phldrT="[Текст]" custT="1"/>
      <dgm:spPr/>
      <dgm:t>
        <a:bodyPr/>
        <a:lstStyle/>
        <a:p>
          <a:r>
            <a:rPr lang="ru-RU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Повысить экологические показатели </a:t>
          </a:r>
          <a:br>
            <a:rPr lang="ru-RU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ЯЭ и ее конкурентоспособность</a:t>
          </a:r>
          <a:endParaRPr lang="ru-RU" sz="1200" b="1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68E8CD0F-E296-47BA-AA96-72C930B516C0}" type="parTrans" cxnId="{F700C003-EA3A-427D-BA94-69B8832493FC}">
      <dgm:prSet/>
      <dgm:spPr/>
      <dgm:t>
        <a:bodyPr/>
        <a:lstStyle/>
        <a:p>
          <a:endParaRPr lang="ru-RU"/>
        </a:p>
      </dgm:t>
    </dgm:pt>
    <dgm:pt modelId="{AB0AA708-6D37-49D6-8A64-66620F31B766}" type="sibTrans" cxnId="{F700C003-EA3A-427D-BA94-69B8832493FC}">
      <dgm:prSet/>
      <dgm:spPr/>
      <dgm:t>
        <a:bodyPr/>
        <a:lstStyle/>
        <a:p>
          <a:endParaRPr lang="ru-RU"/>
        </a:p>
      </dgm:t>
    </dgm:pt>
    <dgm:pt modelId="{D40BAF60-472D-4A51-9603-DB8347E2DC14}" type="pres">
      <dgm:prSet presAssocID="{0CAA0FEF-D428-45FE-8E49-8AF8FBB1749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03C57FB-26DE-4819-8C6E-3DA85669ED59}" type="pres">
      <dgm:prSet presAssocID="{F50524FA-8ADA-4341-94C0-3DF45E3E2B78}" presName="parentLin" presStyleCnt="0"/>
      <dgm:spPr/>
      <dgm:t>
        <a:bodyPr/>
        <a:lstStyle/>
        <a:p>
          <a:endParaRPr lang="ru-RU"/>
        </a:p>
      </dgm:t>
    </dgm:pt>
    <dgm:pt modelId="{4FB17891-3326-4284-9713-29F5D3AF1ADE}" type="pres">
      <dgm:prSet presAssocID="{F50524FA-8ADA-4341-94C0-3DF45E3E2B78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5B6864EA-DEC4-4DAA-8226-E19A105766B1}" type="pres">
      <dgm:prSet presAssocID="{F50524FA-8ADA-4341-94C0-3DF45E3E2B78}" presName="parentText" presStyleLbl="node1" presStyleIdx="0" presStyleCnt="3" custScaleX="1315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81D0F0E-79E8-403E-A0E3-3887CD060C4A}" type="pres">
      <dgm:prSet presAssocID="{F50524FA-8ADA-4341-94C0-3DF45E3E2B78}" presName="negativeSpace" presStyleCnt="0"/>
      <dgm:spPr/>
      <dgm:t>
        <a:bodyPr/>
        <a:lstStyle/>
        <a:p>
          <a:endParaRPr lang="ru-RU"/>
        </a:p>
      </dgm:t>
    </dgm:pt>
    <dgm:pt modelId="{96040CA5-2708-4BC2-8302-710687334CE2}" type="pres">
      <dgm:prSet presAssocID="{F50524FA-8ADA-4341-94C0-3DF45E3E2B78}" presName="childText" presStyleLbl="conFgAcc1" presStyleIdx="0" presStyleCnt="3" custLinFactNeighborX="-4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3AC2FA1-86F0-4751-B951-149B0E1767B8}" type="pres">
      <dgm:prSet presAssocID="{703131A2-3E8E-4A00-A2E0-DE094C07A6AD}" presName="spaceBetweenRectangles" presStyleCnt="0"/>
      <dgm:spPr/>
      <dgm:t>
        <a:bodyPr/>
        <a:lstStyle/>
        <a:p>
          <a:endParaRPr lang="ru-RU"/>
        </a:p>
      </dgm:t>
    </dgm:pt>
    <dgm:pt modelId="{33E82407-B6CD-4F6B-8DC0-6776E8D8F908}" type="pres">
      <dgm:prSet presAssocID="{2C7CBE8B-FAE2-484F-852A-21163E16B4CB}" presName="parentLin" presStyleCnt="0"/>
      <dgm:spPr/>
      <dgm:t>
        <a:bodyPr/>
        <a:lstStyle/>
        <a:p>
          <a:endParaRPr lang="ru-RU"/>
        </a:p>
      </dgm:t>
    </dgm:pt>
    <dgm:pt modelId="{918D18B2-E49D-46BA-9589-15689E6E0CBF}" type="pres">
      <dgm:prSet presAssocID="{2C7CBE8B-FAE2-484F-852A-21163E16B4CB}" presName="parentLeftMargin" presStyleLbl="node1" presStyleIdx="0" presStyleCnt="3"/>
      <dgm:spPr/>
      <dgm:t>
        <a:bodyPr/>
        <a:lstStyle/>
        <a:p>
          <a:endParaRPr lang="ru-RU"/>
        </a:p>
      </dgm:t>
    </dgm:pt>
    <dgm:pt modelId="{C498986E-0C1E-4533-9016-A2EC1DB8626B}" type="pres">
      <dgm:prSet presAssocID="{2C7CBE8B-FAE2-484F-852A-21163E16B4CB}" presName="parentText" presStyleLbl="node1" presStyleIdx="1" presStyleCnt="3" custScaleX="1315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0DFF22-999D-4A0B-87F0-36C0294D7884}" type="pres">
      <dgm:prSet presAssocID="{2C7CBE8B-FAE2-484F-852A-21163E16B4CB}" presName="negativeSpace" presStyleCnt="0"/>
      <dgm:spPr/>
      <dgm:t>
        <a:bodyPr/>
        <a:lstStyle/>
        <a:p>
          <a:endParaRPr lang="ru-RU"/>
        </a:p>
      </dgm:t>
    </dgm:pt>
    <dgm:pt modelId="{005A2272-63F2-47A2-BAC7-E478DE1A6B1C}" type="pres">
      <dgm:prSet presAssocID="{2C7CBE8B-FAE2-484F-852A-21163E16B4CB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78F4350-1561-48D4-BA96-92312845229C}" type="pres">
      <dgm:prSet presAssocID="{CF7827CD-4A8B-4780-8365-FE7EF770BC7B}" presName="spaceBetweenRectangles" presStyleCnt="0"/>
      <dgm:spPr/>
      <dgm:t>
        <a:bodyPr/>
        <a:lstStyle/>
        <a:p>
          <a:endParaRPr lang="ru-RU"/>
        </a:p>
      </dgm:t>
    </dgm:pt>
    <dgm:pt modelId="{F99B07BF-9C66-43E2-995B-B1F59A68CEA5}" type="pres">
      <dgm:prSet presAssocID="{87B82194-07D3-4C4D-82AB-CC229E69C654}" presName="parentLin" presStyleCnt="0"/>
      <dgm:spPr/>
      <dgm:t>
        <a:bodyPr/>
        <a:lstStyle/>
        <a:p>
          <a:endParaRPr lang="ru-RU"/>
        </a:p>
      </dgm:t>
    </dgm:pt>
    <dgm:pt modelId="{3BE014BE-1C47-4350-AE92-55EF0768F8E5}" type="pres">
      <dgm:prSet presAssocID="{87B82194-07D3-4C4D-82AB-CC229E69C654}" presName="parentLeftMargin" presStyleLbl="node1" presStyleIdx="1" presStyleCnt="3"/>
      <dgm:spPr/>
      <dgm:t>
        <a:bodyPr/>
        <a:lstStyle/>
        <a:p>
          <a:endParaRPr lang="ru-RU"/>
        </a:p>
      </dgm:t>
    </dgm:pt>
    <dgm:pt modelId="{89D480EC-8F46-4B5B-9C2A-A773A3D04C93}" type="pres">
      <dgm:prSet presAssocID="{87B82194-07D3-4C4D-82AB-CC229E69C654}" presName="parentText" presStyleLbl="node1" presStyleIdx="2" presStyleCnt="3" custScaleX="13155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61406C-1705-45ED-ADBD-FE062E4272BD}" type="pres">
      <dgm:prSet presAssocID="{87B82194-07D3-4C4D-82AB-CC229E69C654}" presName="negativeSpace" presStyleCnt="0"/>
      <dgm:spPr/>
      <dgm:t>
        <a:bodyPr/>
        <a:lstStyle/>
        <a:p>
          <a:endParaRPr lang="ru-RU"/>
        </a:p>
      </dgm:t>
    </dgm:pt>
    <dgm:pt modelId="{BDD25AF2-A6EA-4C1C-B248-A9AFC2118BE9}" type="pres">
      <dgm:prSet presAssocID="{87B82194-07D3-4C4D-82AB-CC229E69C654}" presName="childText" presStyleLbl="conFgAcc1" presStyleIdx="2" presStyleCnt="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4EFEEC5-8F6F-4A89-AD07-EAFBB9C0C402}" type="presOf" srcId="{2C7CBE8B-FAE2-484F-852A-21163E16B4CB}" destId="{C498986E-0C1E-4533-9016-A2EC1DB8626B}" srcOrd="1" destOrd="0" presId="urn:microsoft.com/office/officeart/2005/8/layout/list1"/>
    <dgm:cxn modelId="{2DDFDBEF-2C11-412A-95BE-CF5C2605EC26}" type="presOf" srcId="{0CAA0FEF-D428-45FE-8E49-8AF8FBB1749A}" destId="{D40BAF60-472D-4A51-9603-DB8347E2DC14}" srcOrd="0" destOrd="0" presId="urn:microsoft.com/office/officeart/2005/8/layout/list1"/>
    <dgm:cxn modelId="{F700C003-EA3A-427D-BA94-69B8832493FC}" srcId="{0CAA0FEF-D428-45FE-8E49-8AF8FBB1749A}" destId="{87B82194-07D3-4C4D-82AB-CC229E69C654}" srcOrd="2" destOrd="0" parTransId="{68E8CD0F-E296-47BA-AA96-72C930B516C0}" sibTransId="{AB0AA708-6D37-49D6-8A64-66620F31B766}"/>
    <dgm:cxn modelId="{59B00C07-BC34-45EA-8397-8D4D9314AEB7}" type="presOf" srcId="{2C7CBE8B-FAE2-484F-852A-21163E16B4CB}" destId="{918D18B2-E49D-46BA-9589-15689E6E0CBF}" srcOrd="0" destOrd="0" presId="urn:microsoft.com/office/officeart/2005/8/layout/list1"/>
    <dgm:cxn modelId="{513ACF23-5702-42B1-902C-284CDF08A0FA}" type="presOf" srcId="{87B82194-07D3-4C4D-82AB-CC229E69C654}" destId="{89D480EC-8F46-4B5B-9C2A-A773A3D04C93}" srcOrd="1" destOrd="0" presId="urn:microsoft.com/office/officeart/2005/8/layout/list1"/>
    <dgm:cxn modelId="{22157EE3-1786-46EE-87E3-52F45C037DCB}" srcId="{0CAA0FEF-D428-45FE-8E49-8AF8FBB1749A}" destId="{F50524FA-8ADA-4341-94C0-3DF45E3E2B78}" srcOrd="0" destOrd="0" parTransId="{01E01A83-B7FB-4CB7-B787-EDAB8658DEA7}" sibTransId="{703131A2-3E8E-4A00-A2E0-DE094C07A6AD}"/>
    <dgm:cxn modelId="{21117E3E-3231-4D27-BF4E-BB8D9A940351}" type="presOf" srcId="{F50524FA-8ADA-4341-94C0-3DF45E3E2B78}" destId="{4FB17891-3326-4284-9713-29F5D3AF1ADE}" srcOrd="0" destOrd="0" presId="urn:microsoft.com/office/officeart/2005/8/layout/list1"/>
    <dgm:cxn modelId="{FBB85993-752B-4105-AA26-DDB24E41018B}" type="presOf" srcId="{F50524FA-8ADA-4341-94C0-3DF45E3E2B78}" destId="{5B6864EA-DEC4-4DAA-8226-E19A105766B1}" srcOrd="1" destOrd="0" presId="urn:microsoft.com/office/officeart/2005/8/layout/list1"/>
    <dgm:cxn modelId="{09D6C94A-633B-49C2-91D2-F85FA91E7309}" type="presOf" srcId="{87B82194-07D3-4C4D-82AB-CC229E69C654}" destId="{3BE014BE-1C47-4350-AE92-55EF0768F8E5}" srcOrd="0" destOrd="0" presId="urn:microsoft.com/office/officeart/2005/8/layout/list1"/>
    <dgm:cxn modelId="{5E65C6E9-50F9-48C8-9D85-928F06FD87ED}" srcId="{0CAA0FEF-D428-45FE-8E49-8AF8FBB1749A}" destId="{2C7CBE8B-FAE2-484F-852A-21163E16B4CB}" srcOrd="1" destOrd="0" parTransId="{56E07C03-0DE6-4EF9-9E4A-3E24D04DD6EC}" sibTransId="{CF7827CD-4A8B-4780-8365-FE7EF770BC7B}"/>
    <dgm:cxn modelId="{926BE937-B1D9-4DB3-B08B-2A76424301CE}" type="presParOf" srcId="{D40BAF60-472D-4A51-9603-DB8347E2DC14}" destId="{D03C57FB-26DE-4819-8C6E-3DA85669ED59}" srcOrd="0" destOrd="0" presId="urn:microsoft.com/office/officeart/2005/8/layout/list1"/>
    <dgm:cxn modelId="{2B854F50-F1AD-4014-AE08-C12E7220BAC7}" type="presParOf" srcId="{D03C57FB-26DE-4819-8C6E-3DA85669ED59}" destId="{4FB17891-3326-4284-9713-29F5D3AF1ADE}" srcOrd="0" destOrd="0" presId="urn:microsoft.com/office/officeart/2005/8/layout/list1"/>
    <dgm:cxn modelId="{CF612CB3-EE83-4785-B639-54B5BF44AD6F}" type="presParOf" srcId="{D03C57FB-26DE-4819-8C6E-3DA85669ED59}" destId="{5B6864EA-DEC4-4DAA-8226-E19A105766B1}" srcOrd="1" destOrd="0" presId="urn:microsoft.com/office/officeart/2005/8/layout/list1"/>
    <dgm:cxn modelId="{DFF33AD2-E3B5-4460-A056-FDF542A17DC3}" type="presParOf" srcId="{D40BAF60-472D-4A51-9603-DB8347E2DC14}" destId="{081D0F0E-79E8-403E-A0E3-3887CD060C4A}" srcOrd="1" destOrd="0" presId="urn:microsoft.com/office/officeart/2005/8/layout/list1"/>
    <dgm:cxn modelId="{F7167CC3-B932-48B7-979C-EFF57B4BDECF}" type="presParOf" srcId="{D40BAF60-472D-4A51-9603-DB8347E2DC14}" destId="{96040CA5-2708-4BC2-8302-710687334CE2}" srcOrd="2" destOrd="0" presId="urn:microsoft.com/office/officeart/2005/8/layout/list1"/>
    <dgm:cxn modelId="{F9D40ECF-D1A1-4E26-92BB-A7A3CBAD7344}" type="presParOf" srcId="{D40BAF60-472D-4A51-9603-DB8347E2DC14}" destId="{E3AC2FA1-86F0-4751-B951-149B0E1767B8}" srcOrd="3" destOrd="0" presId="urn:microsoft.com/office/officeart/2005/8/layout/list1"/>
    <dgm:cxn modelId="{24157AD9-6A44-4F6F-9A20-BA5074A8E2D9}" type="presParOf" srcId="{D40BAF60-472D-4A51-9603-DB8347E2DC14}" destId="{33E82407-B6CD-4F6B-8DC0-6776E8D8F908}" srcOrd="4" destOrd="0" presId="urn:microsoft.com/office/officeart/2005/8/layout/list1"/>
    <dgm:cxn modelId="{2EDB1E1E-4A6E-41F2-80C8-47D054855110}" type="presParOf" srcId="{33E82407-B6CD-4F6B-8DC0-6776E8D8F908}" destId="{918D18B2-E49D-46BA-9589-15689E6E0CBF}" srcOrd="0" destOrd="0" presId="urn:microsoft.com/office/officeart/2005/8/layout/list1"/>
    <dgm:cxn modelId="{7ADEA1BE-A9DF-4A98-9336-678EF9FC44D3}" type="presParOf" srcId="{33E82407-B6CD-4F6B-8DC0-6776E8D8F908}" destId="{C498986E-0C1E-4533-9016-A2EC1DB8626B}" srcOrd="1" destOrd="0" presId="urn:microsoft.com/office/officeart/2005/8/layout/list1"/>
    <dgm:cxn modelId="{7B88ABE5-F299-4F8D-BF74-9269A3941B45}" type="presParOf" srcId="{D40BAF60-472D-4A51-9603-DB8347E2DC14}" destId="{1B0DFF22-999D-4A0B-87F0-36C0294D7884}" srcOrd="5" destOrd="0" presId="urn:microsoft.com/office/officeart/2005/8/layout/list1"/>
    <dgm:cxn modelId="{0965307D-1884-4441-BF5D-98831A1D2C28}" type="presParOf" srcId="{D40BAF60-472D-4A51-9603-DB8347E2DC14}" destId="{005A2272-63F2-47A2-BAC7-E478DE1A6B1C}" srcOrd="6" destOrd="0" presId="urn:microsoft.com/office/officeart/2005/8/layout/list1"/>
    <dgm:cxn modelId="{802707DE-116D-4DED-B75A-EC567C27C59E}" type="presParOf" srcId="{D40BAF60-472D-4A51-9603-DB8347E2DC14}" destId="{478F4350-1561-48D4-BA96-92312845229C}" srcOrd="7" destOrd="0" presId="urn:microsoft.com/office/officeart/2005/8/layout/list1"/>
    <dgm:cxn modelId="{45C86D8A-114E-4BAA-A341-46D5F54C947B}" type="presParOf" srcId="{D40BAF60-472D-4A51-9603-DB8347E2DC14}" destId="{F99B07BF-9C66-43E2-995B-B1F59A68CEA5}" srcOrd="8" destOrd="0" presId="urn:microsoft.com/office/officeart/2005/8/layout/list1"/>
    <dgm:cxn modelId="{E426DC54-7325-47B2-B79D-501511627C8B}" type="presParOf" srcId="{F99B07BF-9C66-43E2-995B-B1F59A68CEA5}" destId="{3BE014BE-1C47-4350-AE92-55EF0768F8E5}" srcOrd="0" destOrd="0" presId="urn:microsoft.com/office/officeart/2005/8/layout/list1"/>
    <dgm:cxn modelId="{0E4CF83C-8ADC-4733-99F4-035B5F7FE341}" type="presParOf" srcId="{F99B07BF-9C66-43E2-995B-B1F59A68CEA5}" destId="{89D480EC-8F46-4B5B-9C2A-A773A3D04C93}" srcOrd="1" destOrd="0" presId="urn:microsoft.com/office/officeart/2005/8/layout/list1"/>
    <dgm:cxn modelId="{54A064D8-356D-44B6-A58D-632EB1BD680A}" type="presParOf" srcId="{D40BAF60-472D-4A51-9603-DB8347E2DC14}" destId="{2161406C-1705-45ED-ADBD-FE062E4272BD}" srcOrd="9" destOrd="0" presId="urn:microsoft.com/office/officeart/2005/8/layout/list1"/>
    <dgm:cxn modelId="{2C991AEB-07B5-4A24-AEAA-0936246BAF15}" type="presParOf" srcId="{D40BAF60-472D-4A51-9603-DB8347E2DC14}" destId="{BDD25AF2-A6EA-4C1C-B248-A9AFC2118BE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FD66857-BCAF-4F4F-81BA-852E4A417E39}" type="doc">
      <dgm:prSet loTypeId="urn:microsoft.com/office/officeart/2005/8/layout/list1" loCatId="list" qsTypeId="urn:microsoft.com/office/officeart/2005/8/quickstyle/3d2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FCBF1E2-D858-4D1F-853C-7405D31EDCC8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Технология ВВЭР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E6FBDA0E-336A-4C1A-BF10-E4F849DA1650}" type="parTrans" cxnId="{AD70486C-48CE-40F3-B9D8-84D0D4C9254B}">
      <dgm:prSet/>
      <dgm:spPr/>
      <dgm:t>
        <a:bodyPr/>
        <a:lstStyle/>
        <a:p>
          <a:endParaRPr lang="ru-RU" sz="1400"/>
        </a:p>
      </dgm:t>
    </dgm:pt>
    <dgm:pt modelId="{EFD4DC7C-F9B1-4D36-B64C-10E10855D1F5}" type="sibTrans" cxnId="{AD70486C-48CE-40F3-B9D8-84D0D4C9254B}">
      <dgm:prSet/>
      <dgm:spPr/>
      <dgm:t>
        <a:bodyPr/>
        <a:lstStyle/>
        <a:p>
          <a:endParaRPr lang="ru-RU" sz="1400"/>
        </a:p>
      </dgm:t>
    </dgm:pt>
    <dgm:pt modelId="{7E9AE36F-54E7-4EF3-805F-BA4285DB2113}">
      <dgm:prSet phldrT="[Текст]" custT="1"/>
      <dgm:spPr/>
      <dgm:t>
        <a:bodyPr/>
        <a:lstStyle/>
        <a:p>
          <a:r>
            <a:rPr lang="ru-RU" sz="1400" b="1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Технологии РБН</a:t>
          </a:r>
          <a:endParaRPr lang="ru-RU" sz="1400" b="1" dirty="0"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1876D68-7D12-4FEE-96DB-5C803642FBA1}" type="parTrans" cxnId="{1E6AB735-25DB-4A50-B06F-2081B2EB60FC}">
      <dgm:prSet/>
      <dgm:spPr/>
      <dgm:t>
        <a:bodyPr/>
        <a:lstStyle/>
        <a:p>
          <a:endParaRPr lang="ru-RU" sz="1400"/>
        </a:p>
      </dgm:t>
    </dgm:pt>
    <dgm:pt modelId="{3BD2BBD1-B31F-43CE-A55A-E9C9929F8D28}" type="sibTrans" cxnId="{1E6AB735-25DB-4A50-B06F-2081B2EB60FC}">
      <dgm:prSet/>
      <dgm:spPr/>
      <dgm:t>
        <a:bodyPr/>
        <a:lstStyle/>
        <a:p>
          <a:endParaRPr lang="ru-RU" sz="1400"/>
        </a:p>
      </dgm:t>
    </dgm:pt>
    <dgm:pt modelId="{2BC82BB9-03FA-453B-87C3-4406877921F6}" type="pres">
      <dgm:prSet presAssocID="{EFD66857-BCAF-4F4F-81BA-852E4A417E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CBF7D99-9EF6-46F3-B6AA-446376B5BF44}" type="pres">
      <dgm:prSet presAssocID="{8FCBF1E2-D858-4D1F-853C-7405D31EDCC8}" presName="parentLin" presStyleCnt="0"/>
      <dgm:spPr/>
      <dgm:t>
        <a:bodyPr/>
        <a:lstStyle/>
        <a:p>
          <a:endParaRPr lang="ru-RU"/>
        </a:p>
      </dgm:t>
    </dgm:pt>
    <dgm:pt modelId="{FB78225A-CA01-4796-B2CF-3301C5F06ED4}" type="pres">
      <dgm:prSet presAssocID="{8FCBF1E2-D858-4D1F-853C-7405D31EDCC8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9D739E30-73D6-4ADE-AE3A-8124B07DF8B0}" type="pres">
      <dgm:prSet presAssocID="{8FCBF1E2-D858-4D1F-853C-7405D31EDCC8}" presName="parentText" presStyleLbl="node1" presStyleIdx="0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DB217A-1617-4291-B12E-51C1BE4C195A}" type="pres">
      <dgm:prSet presAssocID="{8FCBF1E2-D858-4D1F-853C-7405D31EDCC8}" presName="negativeSpace" presStyleCnt="0"/>
      <dgm:spPr/>
      <dgm:t>
        <a:bodyPr/>
        <a:lstStyle/>
        <a:p>
          <a:endParaRPr lang="ru-RU"/>
        </a:p>
      </dgm:t>
    </dgm:pt>
    <dgm:pt modelId="{57278D9C-D328-40AB-80AF-FFC21047D6BC}" type="pres">
      <dgm:prSet presAssocID="{8FCBF1E2-D858-4D1F-853C-7405D31EDCC8}" presName="childText" presStyleLbl="conFgAcc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D640712-AAA6-47C3-809E-969B492D770C}" type="pres">
      <dgm:prSet presAssocID="{EFD4DC7C-F9B1-4D36-B64C-10E10855D1F5}" presName="spaceBetweenRectangles" presStyleCnt="0"/>
      <dgm:spPr/>
      <dgm:t>
        <a:bodyPr/>
        <a:lstStyle/>
        <a:p>
          <a:endParaRPr lang="ru-RU"/>
        </a:p>
      </dgm:t>
    </dgm:pt>
    <dgm:pt modelId="{BED9E966-A6F1-490B-832E-297C1710B25A}" type="pres">
      <dgm:prSet presAssocID="{7E9AE36F-54E7-4EF3-805F-BA4285DB2113}" presName="parentLin" presStyleCnt="0"/>
      <dgm:spPr/>
      <dgm:t>
        <a:bodyPr/>
        <a:lstStyle/>
        <a:p>
          <a:endParaRPr lang="ru-RU"/>
        </a:p>
      </dgm:t>
    </dgm:pt>
    <dgm:pt modelId="{09B81418-962B-485D-81FD-0B5590B39470}" type="pres">
      <dgm:prSet presAssocID="{7E9AE36F-54E7-4EF3-805F-BA4285DB2113}" presName="parentLeftMargin" presStyleLbl="node1" presStyleIdx="0" presStyleCnt="2"/>
      <dgm:spPr/>
      <dgm:t>
        <a:bodyPr/>
        <a:lstStyle/>
        <a:p>
          <a:endParaRPr lang="ru-RU"/>
        </a:p>
      </dgm:t>
    </dgm:pt>
    <dgm:pt modelId="{4C85EB37-5B69-4B1B-9B06-F8617F38DED8}" type="pres">
      <dgm:prSet presAssocID="{7E9AE36F-54E7-4EF3-805F-BA4285DB2113}" presName="parentText" presStyleLbl="node1" presStyleIdx="1" presStyleCnt="2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CDD8BD2-511A-42C9-A63A-CF3CFD1215EB}" type="pres">
      <dgm:prSet presAssocID="{7E9AE36F-54E7-4EF3-805F-BA4285DB2113}" presName="negativeSpace" presStyleCnt="0"/>
      <dgm:spPr/>
      <dgm:t>
        <a:bodyPr/>
        <a:lstStyle/>
        <a:p>
          <a:endParaRPr lang="ru-RU"/>
        </a:p>
      </dgm:t>
    </dgm:pt>
    <dgm:pt modelId="{D2CDF9C8-34D0-4D8E-B753-4E66A33FCB19}" type="pres">
      <dgm:prSet presAssocID="{7E9AE36F-54E7-4EF3-805F-BA4285DB2113}" presName="childText" presStyleLbl="conFgAcc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D70486C-48CE-40F3-B9D8-84D0D4C9254B}" srcId="{EFD66857-BCAF-4F4F-81BA-852E4A417E39}" destId="{8FCBF1E2-D858-4D1F-853C-7405D31EDCC8}" srcOrd="0" destOrd="0" parTransId="{E6FBDA0E-336A-4C1A-BF10-E4F849DA1650}" sibTransId="{EFD4DC7C-F9B1-4D36-B64C-10E10855D1F5}"/>
    <dgm:cxn modelId="{B41C69A2-F8A4-4E47-A0BC-2CA7CA517236}" type="presOf" srcId="{8FCBF1E2-D858-4D1F-853C-7405D31EDCC8}" destId="{FB78225A-CA01-4796-B2CF-3301C5F06ED4}" srcOrd="0" destOrd="0" presId="urn:microsoft.com/office/officeart/2005/8/layout/list1"/>
    <dgm:cxn modelId="{2E531450-6781-4AAA-94AE-670CB72DE295}" type="presOf" srcId="{7E9AE36F-54E7-4EF3-805F-BA4285DB2113}" destId="{09B81418-962B-485D-81FD-0B5590B39470}" srcOrd="0" destOrd="0" presId="urn:microsoft.com/office/officeart/2005/8/layout/list1"/>
    <dgm:cxn modelId="{35A7E479-765D-4713-B82E-8D66EF5FCB67}" type="presOf" srcId="{7E9AE36F-54E7-4EF3-805F-BA4285DB2113}" destId="{4C85EB37-5B69-4B1B-9B06-F8617F38DED8}" srcOrd="1" destOrd="0" presId="urn:microsoft.com/office/officeart/2005/8/layout/list1"/>
    <dgm:cxn modelId="{622EBEE2-0963-4A6C-A655-C479DE4940DD}" type="presOf" srcId="{8FCBF1E2-D858-4D1F-853C-7405D31EDCC8}" destId="{9D739E30-73D6-4ADE-AE3A-8124B07DF8B0}" srcOrd="1" destOrd="0" presId="urn:microsoft.com/office/officeart/2005/8/layout/list1"/>
    <dgm:cxn modelId="{1E6AB735-25DB-4A50-B06F-2081B2EB60FC}" srcId="{EFD66857-BCAF-4F4F-81BA-852E4A417E39}" destId="{7E9AE36F-54E7-4EF3-805F-BA4285DB2113}" srcOrd="1" destOrd="0" parTransId="{F1876D68-7D12-4FEE-96DB-5C803642FBA1}" sibTransId="{3BD2BBD1-B31F-43CE-A55A-E9C9929F8D28}"/>
    <dgm:cxn modelId="{DE0AA2A8-158D-4F23-B2CC-E5C7D2F84637}" type="presOf" srcId="{EFD66857-BCAF-4F4F-81BA-852E4A417E39}" destId="{2BC82BB9-03FA-453B-87C3-4406877921F6}" srcOrd="0" destOrd="0" presId="urn:microsoft.com/office/officeart/2005/8/layout/list1"/>
    <dgm:cxn modelId="{43D39750-4294-4FC8-B066-EAABEBA463E9}" type="presParOf" srcId="{2BC82BB9-03FA-453B-87C3-4406877921F6}" destId="{FCBF7D99-9EF6-46F3-B6AA-446376B5BF44}" srcOrd="0" destOrd="0" presId="urn:microsoft.com/office/officeart/2005/8/layout/list1"/>
    <dgm:cxn modelId="{249290C4-1F31-4B1E-A3A4-F6A4D13F8261}" type="presParOf" srcId="{FCBF7D99-9EF6-46F3-B6AA-446376B5BF44}" destId="{FB78225A-CA01-4796-B2CF-3301C5F06ED4}" srcOrd="0" destOrd="0" presId="urn:microsoft.com/office/officeart/2005/8/layout/list1"/>
    <dgm:cxn modelId="{1D9E53B4-3AE1-4C86-B958-BC138B465B19}" type="presParOf" srcId="{FCBF7D99-9EF6-46F3-B6AA-446376B5BF44}" destId="{9D739E30-73D6-4ADE-AE3A-8124B07DF8B0}" srcOrd="1" destOrd="0" presId="urn:microsoft.com/office/officeart/2005/8/layout/list1"/>
    <dgm:cxn modelId="{04A5C8FB-FDFE-4447-8E4A-938F5C8D9EF5}" type="presParOf" srcId="{2BC82BB9-03FA-453B-87C3-4406877921F6}" destId="{76DB217A-1617-4291-B12E-51C1BE4C195A}" srcOrd="1" destOrd="0" presId="urn:microsoft.com/office/officeart/2005/8/layout/list1"/>
    <dgm:cxn modelId="{B035115B-977A-42A4-8F31-CB84F4CBF2E3}" type="presParOf" srcId="{2BC82BB9-03FA-453B-87C3-4406877921F6}" destId="{57278D9C-D328-40AB-80AF-FFC21047D6BC}" srcOrd="2" destOrd="0" presId="urn:microsoft.com/office/officeart/2005/8/layout/list1"/>
    <dgm:cxn modelId="{8C477499-6380-4331-832D-570D9DA96950}" type="presParOf" srcId="{2BC82BB9-03FA-453B-87C3-4406877921F6}" destId="{BD640712-AAA6-47C3-809E-969B492D770C}" srcOrd="3" destOrd="0" presId="urn:microsoft.com/office/officeart/2005/8/layout/list1"/>
    <dgm:cxn modelId="{BC5BE876-8F21-4A75-8BAA-7FFE66DCB2BC}" type="presParOf" srcId="{2BC82BB9-03FA-453B-87C3-4406877921F6}" destId="{BED9E966-A6F1-490B-832E-297C1710B25A}" srcOrd="4" destOrd="0" presId="urn:microsoft.com/office/officeart/2005/8/layout/list1"/>
    <dgm:cxn modelId="{1A7B97E5-94A5-4CD0-91E1-E0AC60752946}" type="presParOf" srcId="{BED9E966-A6F1-490B-832E-297C1710B25A}" destId="{09B81418-962B-485D-81FD-0B5590B39470}" srcOrd="0" destOrd="0" presId="urn:microsoft.com/office/officeart/2005/8/layout/list1"/>
    <dgm:cxn modelId="{5F96B550-DC3F-4027-B92F-0E0F42356C2B}" type="presParOf" srcId="{BED9E966-A6F1-490B-832E-297C1710B25A}" destId="{4C85EB37-5B69-4B1B-9B06-F8617F38DED8}" srcOrd="1" destOrd="0" presId="urn:microsoft.com/office/officeart/2005/8/layout/list1"/>
    <dgm:cxn modelId="{C1328A0F-B843-47D5-A2C4-F41BC57EE649}" type="presParOf" srcId="{2BC82BB9-03FA-453B-87C3-4406877921F6}" destId="{DCDD8BD2-511A-42C9-A63A-CF3CFD1215EB}" srcOrd="5" destOrd="0" presId="urn:microsoft.com/office/officeart/2005/8/layout/list1"/>
    <dgm:cxn modelId="{2E10B5C8-9640-4D0D-BFE0-286960271901}" type="presParOf" srcId="{2BC82BB9-03FA-453B-87C3-4406877921F6}" destId="{D2CDF9C8-34D0-4D8E-B753-4E66A33FCB19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040CA5-2708-4BC2-8302-710687334CE2}">
      <dsp:nvSpPr>
        <dsp:cNvPr id="0" name=""/>
        <dsp:cNvSpPr/>
      </dsp:nvSpPr>
      <dsp:spPr>
        <a:xfrm>
          <a:off x="0" y="288842"/>
          <a:ext cx="381642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6864EA-DEC4-4DAA-8226-E19A105766B1}">
      <dsp:nvSpPr>
        <dsp:cNvPr id="0" name=""/>
        <dsp:cNvSpPr/>
      </dsp:nvSpPr>
      <dsp:spPr>
        <a:xfrm>
          <a:off x="190821" y="52682"/>
          <a:ext cx="351448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76" tIns="0" rIns="100976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Сократить накопление ОЯТ </a:t>
          </a:r>
          <a:b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4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и снизить объемы РАО</a:t>
          </a:r>
          <a:endParaRPr lang="ru-RU" sz="14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821" y="52682"/>
        <a:ext cx="3514487" cy="472320"/>
      </dsp:txXfrm>
    </dsp:sp>
    <dsp:sp modelId="{005A2272-63F2-47A2-BAC7-E478DE1A6B1C}">
      <dsp:nvSpPr>
        <dsp:cNvPr id="0" name=""/>
        <dsp:cNvSpPr/>
      </dsp:nvSpPr>
      <dsp:spPr>
        <a:xfrm>
          <a:off x="0" y="1014601"/>
          <a:ext cx="381642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98986E-0C1E-4533-9016-A2EC1DB8626B}">
      <dsp:nvSpPr>
        <dsp:cNvPr id="0" name=""/>
        <dsp:cNvSpPr/>
      </dsp:nvSpPr>
      <dsp:spPr>
        <a:xfrm>
          <a:off x="190821" y="778442"/>
          <a:ext cx="351448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76" tIns="0" rIns="10097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Повысить эффективность использования урана</a:t>
          </a:r>
          <a:endParaRPr lang="ru-RU" sz="1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821" y="778442"/>
        <a:ext cx="3514487" cy="472320"/>
      </dsp:txXfrm>
    </dsp:sp>
    <dsp:sp modelId="{BDD25AF2-A6EA-4C1C-B248-A9AFC2118BE9}">
      <dsp:nvSpPr>
        <dsp:cNvPr id="0" name=""/>
        <dsp:cNvSpPr/>
      </dsp:nvSpPr>
      <dsp:spPr>
        <a:xfrm>
          <a:off x="0" y="1740361"/>
          <a:ext cx="3816424" cy="403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9D480EC-8F46-4B5B-9C2A-A773A3D04C93}">
      <dsp:nvSpPr>
        <dsp:cNvPr id="0" name=""/>
        <dsp:cNvSpPr/>
      </dsp:nvSpPr>
      <dsp:spPr>
        <a:xfrm>
          <a:off x="190821" y="1504202"/>
          <a:ext cx="3514487" cy="4723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0976" tIns="0" rIns="100976" bIns="0" numCol="1" spcCol="1270" anchor="ctr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Повысить экологические показатели </a:t>
          </a:r>
          <a:br>
            <a:rPr lang="ru-RU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</a:br>
          <a:r>
            <a:rPr lang="ru-RU" sz="1200" b="1" kern="1200" dirty="0" smtClean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rPr>
            <a:t>ЯЭ и ее конкурентоспособность</a:t>
          </a:r>
          <a:endParaRPr lang="ru-RU" sz="1200" b="1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90821" y="1504202"/>
        <a:ext cx="3514487" cy="472320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7278D9C-D328-40AB-80AF-FFC21047D6BC}">
      <dsp:nvSpPr>
        <dsp:cNvPr id="0" name=""/>
        <dsp:cNvSpPr/>
      </dsp:nvSpPr>
      <dsp:spPr>
        <a:xfrm>
          <a:off x="0" y="332191"/>
          <a:ext cx="337552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D739E30-73D6-4ADE-AE3A-8124B07DF8B0}">
      <dsp:nvSpPr>
        <dsp:cNvPr id="0" name=""/>
        <dsp:cNvSpPr/>
      </dsp:nvSpPr>
      <dsp:spPr>
        <a:xfrm>
          <a:off x="168776" y="22231"/>
          <a:ext cx="236286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311" tIns="0" rIns="893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Технология ВВЭР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8776" y="22231"/>
        <a:ext cx="2362867" cy="619920"/>
      </dsp:txXfrm>
    </dsp:sp>
    <dsp:sp modelId="{D2CDF9C8-34D0-4D8E-B753-4E66A33FCB19}">
      <dsp:nvSpPr>
        <dsp:cNvPr id="0" name=""/>
        <dsp:cNvSpPr/>
      </dsp:nvSpPr>
      <dsp:spPr>
        <a:xfrm>
          <a:off x="0" y="1284751"/>
          <a:ext cx="3375525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C85EB37-5B69-4B1B-9B06-F8617F38DED8}">
      <dsp:nvSpPr>
        <dsp:cNvPr id="0" name=""/>
        <dsp:cNvSpPr/>
      </dsp:nvSpPr>
      <dsp:spPr>
        <a:xfrm>
          <a:off x="168776" y="974791"/>
          <a:ext cx="2362867" cy="61992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9311" tIns="0" rIns="89311" bIns="0" numCol="1" spcCol="1270" anchor="ctr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Технологии РБН</a:t>
          </a:r>
          <a:endParaRPr lang="ru-RU" sz="1400" b="1" kern="1200" dirty="0"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168776" y="974791"/>
        <a:ext cx="2362867" cy="61992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image" Target="../media/image1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04F4528-D6DE-4C4B-B3C3-846ED0859A90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5628DD-6F7F-4589-9C11-71DAADC8FB0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413548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6B920E-2386-43A7-AEAC-B292501DD00F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908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2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5" y="9430092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2C8EB9-666D-4D9E-BF9D-B3F84B8C480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501119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C8EB9-666D-4D9E-BF9D-B3F84B8C4809}" type="slidenum">
              <a:rPr lang="ru-RU" smtClean="0"/>
              <a:pPr/>
              <a:t>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729099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5802185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F506BC5-738D-4329-AAB5-5070895EDD61}" type="slidenum">
              <a:rPr lang="ru-RU" smtClean="0"/>
              <a:pPr>
                <a:defRPr/>
              </a:pPr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474290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C8EB9-666D-4D9E-BF9D-B3F84B8C4809}" type="slidenum">
              <a:rPr lang="ru-RU" smtClean="0"/>
              <a:pPr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61827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E62453-E682-4DD0-AC7A-D130ED16468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7561393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C8EB9-666D-4D9E-BF9D-B3F84B8C4809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472358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20750" y="744538"/>
            <a:ext cx="4959350" cy="3721100"/>
          </a:xfrm>
          <a:ln/>
        </p:spPr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2905" y="4716464"/>
            <a:ext cx="4991866" cy="4467225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ru-RU" smtClean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26554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0084F9-9BE2-47AD-A20A-140E9917517C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520590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9132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2C8EB9-666D-4D9E-BF9D-B3F84B8C4809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277971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528649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17575" y="744538"/>
            <a:ext cx="4962525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7904485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453965"/>
            <a:ext cx="2133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13B1D97E-F59E-4076-919D-073CCA0341E3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5867400" y="6453965"/>
            <a:ext cx="2895600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45743" y="6453965"/>
            <a:ext cx="1152128" cy="3206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D033EE5-C146-4CB7-BBFE-4BFB8930E49A}" type="slidenum">
              <a:rPr lang="en-US"/>
              <a:pPr/>
              <a:t>‹#›</a:t>
            </a:fld>
            <a:endParaRPr lang="en-US"/>
          </a:p>
        </p:txBody>
      </p:sp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457200" y="27900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05681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30060D-5142-42F3-9D15-EFBCDB09ADDE}" type="datetime1">
              <a:rPr lang="en-US" smtClean="0"/>
              <a:pPr/>
              <a:t>10/25/2018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/>
                </a:solidFill>
              </a:defRPr>
            </a:lvl1pPr>
          </a:lstStyle>
          <a:p>
            <a:fld id="{B6F15528-21DE-4FAA-801E-634DDDAF4B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379D1-8444-4CD3-9E34-CD2D1DA8005B}" type="datetime1">
              <a:rPr lang="ru-RU"/>
              <a:pPr>
                <a:defRPr/>
              </a:pPr>
              <a:t>25.10.2018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4260015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89054D-15F8-4157-91D9-9248C6F60320}" type="datetime1">
              <a:rPr lang="ru-RU"/>
              <a:pPr>
                <a:defRPr/>
              </a:pPr>
              <a:t>25.10.2018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1306894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noFill/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6582979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5235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9035875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2D07C5B-9972-4F18-9A0E-B4E69EB0B88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90601240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DA867F-713F-4594-BF92-B2C8D74825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7688079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997200"/>
            <a:ext cx="4038600" cy="161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997200"/>
            <a:ext cx="4038600" cy="16192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5BE222-B56A-46F1-B6C6-2265025CCD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078062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183EF1-26B2-4820-A6C8-6A3D4DF9CF8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96236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477000"/>
            <a:ext cx="2133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01A3CC9E-8DFF-48DB-93F9-B83FE6EF60D2}" type="datetimeFigureOut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1"/>
          </p:nvPr>
        </p:nvSpPr>
        <p:spPr>
          <a:xfrm>
            <a:off x="3429000" y="6477000"/>
            <a:ext cx="2133600" cy="24447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86B4390-10C9-42ED-A4EA-E6FCEE2BF764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09152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BBADD-6250-4502-A1B4-05762A7E72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509432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77F36D-0A57-46C4-A852-2BC91ED9B40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80961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307C703-31E7-49E7-956A-FD1CFDE597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542477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2924175"/>
            <a:ext cx="8229600" cy="17907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34925" y="6565900"/>
            <a:ext cx="611188" cy="187325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38DA55-E004-4CF9-8E0F-7297315B0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sz="quarter" idx="11"/>
          </p:nvPr>
        </p:nvSpPr>
        <p:spPr>
          <a:xfrm>
            <a:off x="5903913" y="863600"/>
            <a:ext cx="3205162" cy="266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www.ibrae.ac.ru</a:t>
            </a:r>
          </a:p>
        </p:txBody>
      </p:sp>
    </p:spTree>
    <p:extLst>
      <p:ext uri="{BB962C8B-B14F-4D97-AF65-F5344CB8AC3E}">
        <p14:creationId xmlns:p14="http://schemas.microsoft.com/office/powerpoint/2010/main" xmlns="" val="9998656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12B82D-5814-433E-917D-06DA05DB19C8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440" y="6505212"/>
            <a:ext cx="53595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79831DB-3706-485A-91DB-52FF0C9D61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802758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27384"/>
            <a:ext cx="9144000" cy="998984"/>
          </a:xfrm>
        </p:spPr>
        <p:txBody>
          <a:bodyPr lIns="36000" tIns="36000" rIns="36000" bIns="36000">
            <a:normAutofit/>
          </a:bodyPr>
          <a:lstStyle>
            <a:lvl1pPr>
              <a:lnSpc>
                <a:spcPct val="90000"/>
              </a:lnSpc>
              <a:defRPr sz="3000"/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07F156-1AF1-497B-9571-C433D8CDCA33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440" y="6505212"/>
            <a:ext cx="53595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79831DB-3706-485A-91DB-52FF0C9D61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591312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442C8-5344-407C-BE76-B17E0F75A2EE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440" y="6505212"/>
            <a:ext cx="53595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79831DB-3706-485A-91DB-52FF0C9D61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57358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53C3A-9A06-4719-A7ED-3D511AFA487B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11"/>
          </p:nvPr>
        </p:nvSpPr>
        <p:spPr bwMode="auto">
          <a:xfrm>
            <a:off x="8532440" y="6505212"/>
            <a:ext cx="53595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79831DB-3706-485A-91DB-52FF0C9D61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99298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A7CA5F-974F-42CA-8F56-9BF2B45338D7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440" y="6505212"/>
            <a:ext cx="53595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79831DB-3706-485A-91DB-52FF0C9D61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774211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5153744"/>
            <a:ext cx="5486400" cy="566738"/>
          </a:xfrm>
        </p:spPr>
        <p:txBody>
          <a:bodyPr anchor="b"/>
          <a:lstStyle>
            <a:lvl1pPr algn="l">
              <a:defRPr sz="2000" b="1">
                <a:solidFill>
                  <a:schemeClr val="tx1"/>
                </a:solidFill>
                <a:effectLst/>
              </a:defRPr>
            </a:lvl1pPr>
          </a:lstStyle>
          <a:p>
            <a:r>
              <a:rPr lang="ru-RU" dirty="0" smtClean="0"/>
              <a:t>Образец заголовка</a:t>
            </a:r>
            <a:endParaRPr lang="ru-RU" dirty="0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965919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720482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89111-D447-406E-B672-739A4DC05946}" type="datetime1">
              <a:rPr lang="ru-RU" smtClean="0"/>
              <a:pPr/>
              <a:t>25.10.2018</a:t>
            </a:fld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440" y="6505212"/>
            <a:ext cx="53595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79831DB-3706-485A-91DB-52FF0C9D61C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3560000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.gif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theme" Target="../theme/theme5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Relationship Id="rId9" Type="http://schemas.openxmlformats.org/officeDocument/2006/relationships/image" Target="../media/image6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18"/>
          <p:cNvSpPr>
            <a:spLocks noChangeArrowheads="1"/>
          </p:cNvSpPr>
          <p:nvPr/>
        </p:nvSpPr>
        <p:spPr bwMode="white">
          <a:xfrm>
            <a:off x="0" y="1"/>
            <a:ext cx="9144000" cy="1193318"/>
          </a:xfrm>
          <a:prstGeom prst="rect">
            <a:avLst/>
          </a:prstGeom>
          <a:gradFill rotWithShape="1">
            <a:gsLst>
              <a:gs pos="0">
                <a:schemeClr val="hlink">
                  <a:gamma/>
                  <a:shade val="46275"/>
                  <a:invGamma/>
                </a:schemeClr>
              </a:gs>
              <a:gs pos="100000">
                <a:schemeClr val="hlink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41" name="Freeform 19"/>
          <p:cNvSpPr>
            <a:spLocks/>
          </p:cNvSpPr>
          <p:nvPr/>
        </p:nvSpPr>
        <p:spPr bwMode="gray">
          <a:xfrm>
            <a:off x="1" y="979565"/>
            <a:ext cx="1528390" cy="213754"/>
          </a:xfrm>
          <a:custGeom>
            <a:avLst/>
            <a:gdLst>
              <a:gd name="T0" fmla="*/ 0 w 1634"/>
              <a:gd name="T1" fmla="*/ 0 h 289"/>
              <a:gd name="T2" fmla="*/ 1634 w 1634"/>
              <a:gd name="T3" fmla="*/ 0 h 289"/>
              <a:gd name="T4" fmla="*/ 1456 w 1634"/>
              <a:gd name="T5" fmla="*/ 289 h 289"/>
              <a:gd name="T6" fmla="*/ 0 w 1634"/>
              <a:gd name="T7" fmla="*/ 286 h 289"/>
              <a:gd name="T8" fmla="*/ 0 w 1634"/>
              <a:gd name="T9" fmla="*/ 0 h 289"/>
              <a:gd name="connsiteX0" fmla="*/ 0 w 10000"/>
              <a:gd name="connsiteY0" fmla="*/ 0 h 9896"/>
              <a:gd name="connsiteX1" fmla="*/ 10000 w 10000"/>
              <a:gd name="connsiteY1" fmla="*/ 0 h 9896"/>
              <a:gd name="connsiteX2" fmla="*/ 8700 w 10000"/>
              <a:gd name="connsiteY2" fmla="*/ 9632 h 9896"/>
              <a:gd name="connsiteX3" fmla="*/ 0 w 10000"/>
              <a:gd name="connsiteY3" fmla="*/ 9896 h 9896"/>
              <a:gd name="connsiteX4" fmla="*/ 0 w 10000"/>
              <a:gd name="connsiteY4" fmla="*/ 0 h 98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9896">
                <a:moveTo>
                  <a:pt x="0" y="0"/>
                </a:moveTo>
                <a:lnTo>
                  <a:pt x="10000" y="0"/>
                </a:lnTo>
                <a:lnTo>
                  <a:pt x="8700" y="9632"/>
                </a:lnTo>
                <a:lnTo>
                  <a:pt x="0" y="9896"/>
                </a:lnTo>
                <a:lnTo>
                  <a:pt x="0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 cap="flat" cmpd="sng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0" tIns="14400" rIns="0" bIns="0" anchor="ctr" anchorCtr="1"/>
          <a:lstStyle/>
          <a:p>
            <a:pPr algn="ctr"/>
            <a:r>
              <a:rPr lang="ru-RU" sz="12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ИБРАЭ РАН</a:t>
            </a:r>
            <a:endParaRPr lang="ru-RU" sz="12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ea typeface="+mn-ea"/>
              <a:cs typeface="+mn-cs"/>
            </a:endParaRPr>
          </a:p>
        </p:txBody>
      </p:sp>
      <p:sp>
        <p:nvSpPr>
          <p:cNvPr id="42" name="Freeform 20"/>
          <p:cNvSpPr>
            <a:spLocks/>
          </p:cNvSpPr>
          <p:nvPr/>
        </p:nvSpPr>
        <p:spPr bwMode="gray">
          <a:xfrm>
            <a:off x="1528391" y="404665"/>
            <a:ext cx="7615609" cy="576064"/>
          </a:xfrm>
          <a:custGeom>
            <a:avLst/>
            <a:gdLst>
              <a:gd name="T0" fmla="*/ 0 w 4134"/>
              <a:gd name="T1" fmla="*/ 573 h 573"/>
              <a:gd name="T2" fmla="*/ 4134 w 4134"/>
              <a:gd name="T3" fmla="*/ 573 h 573"/>
              <a:gd name="T4" fmla="*/ 4134 w 4134"/>
              <a:gd name="T5" fmla="*/ 1 h 573"/>
              <a:gd name="T6" fmla="*/ 322 w 4134"/>
              <a:gd name="T7" fmla="*/ 0 h 573"/>
              <a:gd name="T8" fmla="*/ 0 w 4134"/>
              <a:gd name="T9" fmla="*/ 573 h 573"/>
              <a:gd name="connsiteX0" fmla="*/ 0 w 9971"/>
              <a:gd name="connsiteY0" fmla="*/ 10000 h 10000"/>
              <a:gd name="connsiteX1" fmla="*/ 9971 w 9971"/>
              <a:gd name="connsiteY1" fmla="*/ 10000 h 10000"/>
              <a:gd name="connsiteX2" fmla="*/ 9971 w 9971"/>
              <a:gd name="connsiteY2" fmla="*/ 17 h 10000"/>
              <a:gd name="connsiteX3" fmla="*/ 750 w 9971"/>
              <a:gd name="connsiteY3" fmla="*/ 0 h 10000"/>
              <a:gd name="connsiteX4" fmla="*/ 0 w 9971"/>
              <a:gd name="connsiteY4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71" h="10000">
                <a:moveTo>
                  <a:pt x="0" y="10000"/>
                </a:moveTo>
                <a:lnTo>
                  <a:pt x="9971" y="10000"/>
                </a:lnTo>
                <a:lnTo>
                  <a:pt x="9971" y="17"/>
                </a:lnTo>
                <a:lnTo>
                  <a:pt x="750" y="0"/>
                </a:lnTo>
                <a:lnTo>
                  <a:pt x="0" y="10000"/>
                </a:lnTo>
                <a:close/>
              </a:path>
            </a:pathLst>
          </a:custGeom>
          <a:gradFill rotWithShape="1">
            <a:gsLst>
              <a:gs pos="0">
                <a:schemeClr val="accent1">
                  <a:gamma/>
                  <a:shade val="31765"/>
                  <a:invGamma/>
                </a:schemeClr>
              </a:gs>
              <a:gs pos="100000">
                <a:schemeClr val="accent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grpSp>
        <p:nvGrpSpPr>
          <p:cNvPr id="43" name="Group 69"/>
          <p:cNvGrpSpPr>
            <a:grpSpLocks/>
          </p:cNvGrpSpPr>
          <p:nvPr/>
        </p:nvGrpSpPr>
        <p:grpSpPr bwMode="auto">
          <a:xfrm>
            <a:off x="307562" y="153736"/>
            <a:ext cx="952070" cy="711953"/>
            <a:chOff x="5064" y="0"/>
            <a:chExt cx="696" cy="521"/>
          </a:xfrm>
        </p:grpSpPr>
        <p:sp>
          <p:nvSpPr>
            <p:cNvPr id="44" name="Freeform 30"/>
            <p:cNvSpPr>
              <a:spLocks/>
            </p:cNvSpPr>
            <p:nvPr/>
          </p:nvSpPr>
          <p:spPr bwMode="auto">
            <a:xfrm flipH="1">
              <a:off x="5064" y="0"/>
              <a:ext cx="696" cy="521"/>
            </a:xfrm>
            <a:custGeom>
              <a:avLst/>
              <a:gdLst>
                <a:gd name="T0" fmla="*/ 538914 w 83"/>
                <a:gd name="T1" fmla="*/ 2171754 h 60"/>
                <a:gd name="T2" fmla="*/ 0 w 83"/>
                <a:gd name="T3" fmla="*/ 1631590 h 60"/>
                <a:gd name="T4" fmla="*/ 830798 w 83"/>
                <a:gd name="T5" fmla="*/ 841319 h 60"/>
                <a:gd name="T6" fmla="*/ 2155789 w 83"/>
                <a:gd name="T7" fmla="*/ 1137265 h 60"/>
                <a:gd name="T8" fmla="*/ 3070333 w 83"/>
                <a:gd name="T9" fmla="*/ 1927535 h 60"/>
                <a:gd name="T10" fmla="*/ 3070333 w 83"/>
                <a:gd name="T11" fmla="*/ 2467621 h 60"/>
                <a:gd name="T12" fmla="*/ 2447606 w 83"/>
                <a:gd name="T13" fmla="*/ 2467621 h 60"/>
                <a:gd name="T14" fmla="*/ 1656321 w 83"/>
                <a:gd name="T15" fmla="*/ 1779519 h 60"/>
                <a:gd name="T16" fmla="*/ 1162203 w 83"/>
                <a:gd name="T17" fmla="*/ 1086216 h 60"/>
                <a:gd name="T18" fmla="*/ 1285403 w 83"/>
                <a:gd name="T19" fmla="*/ 96889 h 60"/>
                <a:gd name="T20" fmla="*/ 2031959 w 83"/>
                <a:gd name="T21" fmla="*/ 494325 h 60"/>
                <a:gd name="T22" fmla="*/ 2363297 w 83"/>
                <a:gd name="T23" fmla="*/ 2268642 h 60"/>
                <a:gd name="T24" fmla="*/ 1908692 w 83"/>
                <a:gd name="T25" fmla="*/ 2865057 h 60"/>
                <a:gd name="T26" fmla="*/ 1492979 w 83"/>
                <a:gd name="T27" fmla="*/ 2370732 h 60"/>
                <a:gd name="T28" fmla="*/ 1740637 w 83"/>
                <a:gd name="T29" fmla="*/ 1233476 h 60"/>
                <a:gd name="T30" fmla="*/ 2734215 w 83"/>
                <a:gd name="T31" fmla="*/ 392157 h 60"/>
                <a:gd name="T32" fmla="*/ 3357437 w 83"/>
                <a:gd name="T33" fmla="*/ 494325 h 60"/>
                <a:gd name="T34" fmla="*/ 3317924 w 83"/>
                <a:gd name="T35" fmla="*/ 1137265 h 60"/>
                <a:gd name="T36" fmla="*/ 2447606 w 83"/>
                <a:gd name="T37" fmla="*/ 2074787 h 60"/>
                <a:gd name="T38" fmla="*/ 1038373 w 83"/>
                <a:gd name="T39" fmla="*/ 2910905 h 60"/>
                <a:gd name="T40" fmla="*/ 415084 w 83"/>
                <a:gd name="T41" fmla="*/ 2717805 h 60"/>
                <a:gd name="T42" fmla="*/ 499468 w 83"/>
                <a:gd name="T43" fmla="*/ 2120635 h 60"/>
                <a:gd name="T44" fmla="*/ 1369778 w 83"/>
                <a:gd name="T45" fmla="*/ 1233476 h 60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83" h="60">
                  <a:moveTo>
                    <a:pt x="13" y="44"/>
                  </a:moveTo>
                  <a:cubicBezTo>
                    <a:pt x="7" y="44"/>
                    <a:pt x="0" y="42"/>
                    <a:pt x="0" y="33"/>
                  </a:cubicBezTo>
                  <a:cubicBezTo>
                    <a:pt x="0" y="24"/>
                    <a:pt x="7" y="18"/>
                    <a:pt x="20" y="17"/>
                  </a:cubicBezTo>
                  <a:cubicBezTo>
                    <a:pt x="33" y="16"/>
                    <a:pt x="43" y="20"/>
                    <a:pt x="52" y="23"/>
                  </a:cubicBezTo>
                  <a:cubicBezTo>
                    <a:pt x="61" y="27"/>
                    <a:pt x="72" y="35"/>
                    <a:pt x="74" y="39"/>
                  </a:cubicBezTo>
                  <a:cubicBezTo>
                    <a:pt x="76" y="43"/>
                    <a:pt x="77" y="46"/>
                    <a:pt x="74" y="50"/>
                  </a:cubicBezTo>
                  <a:cubicBezTo>
                    <a:pt x="71" y="54"/>
                    <a:pt x="65" y="53"/>
                    <a:pt x="59" y="50"/>
                  </a:cubicBezTo>
                  <a:cubicBezTo>
                    <a:pt x="56" y="49"/>
                    <a:pt x="45" y="42"/>
                    <a:pt x="40" y="36"/>
                  </a:cubicBezTo>
                  <a:cubicBezTo>
                    <a:pt x="34" y="31"/>
                    <a:pt x="31" y="28"/>
                    <a:pt x="28" y="22"/>
                  </a:cubicBezTo>
                  <a:cubicBezTo>
                    <a:pt x="24" y="15"/>
                    <a:pt x="26" y="4"/>
                    <a:pt x="31" y="2"/>
                  </a:cubicBezTo>
                  <a:cubicBezTo>
                    <a:pt x="37" y="0"/>
                    <a:pt x="45" y="3"/>
                    <a:pt x="49" y="10"/>
                  </a:cubicBezTo>
                  <a:cubicBezTo>
                    <a:pt x="54" y="16"/>
                    <a:pt x="58" y="35"/>
                    <a:pt x="57" y="46"/>
                  </a:cubicBezTo>
                  <a:cubicBezTo>
                    <a:pt x="56" y="57"/>
                    <a:pt x="49" y="58"/>
                    <a:pt x="46" y="58"/>
                  </a:cubicBezTo>
                  <a:cubicBezTo>
                    <a:pt x="42" y="58"/>
                    <a:pt x="37" y="54"/>
                    <a:pt x="36" y="48"/>
                  </a:cubicBezTo>
                  <a:cubicBezTo>
                    <a:pt x="35" y="43"/>
                    <a:pt x="35" y="33"/>
                    <a:pt x="42" y="25"/>
                  </a:cubicBezTo>
                  <a:cubicBezTo>
                    <a:pt x="48" y="18"/>
                    <a:pt x="59" y="11"/>
                    <a:pt x="66" y="8"/>
                  </a:cubicBezTo>
                  <a:cubicBezTo>
                    <a:pt x="73" y="6"/>
                    <a:pt x="79" y="7"/>
                    <a:pt x="81" y="10"/>
                  </a:cubicBezTo>
                  <a:cubicBezTo>
                    <a:pt x="83" y="12"/>
                    <a:pt x="82" y="18"/>
                    <a:pt x="80" y="23"/>
                  </a:cubicBezTo>
                  <a:cubicBezTo>
                    <a:pt x="78" y="25"/>
                    <a:pt x="72" y="33"/>
                    <a:pt x="59" y="42"/>
                  </a:cubicBezTo>
                  <a:cubicBezTo>
                    <a:pt x="47" y="50"/>
                    <a:pt x="34" y="57"/>
                    <a:pt x="25" y="59"/>
                  </a:cubicBezTo>
                  <a:cubicBezTo>
                    <a:pt x="16" y="60"/>
                    <a:pt x="12" y="58"/>
                    <a:pt x="10" y="55"/>
                  </a:cubicBezTo>
                  <a:cubicBezTo>
                    <a:pt x="7" y="53"/>
                    <a:pt x="8" y="48"/>
                    <a:pt x="12" y="43"/>
                  </a:cubicBezTo>
                  <a:cubicBezTo>
                    <a:pt x="15" y="37"/>
                    <a:pt x="28" y="29"/>
                    <a:pt x="33" y="25"/>
                  </a:cubicBezTo>
                </a:path>
              </a:pathLst>
            </a:custGeom>
            <a:noFill/>
            <a:ln w="28575" cap="flat" cmpd="sng">
              <a:solidFill>
                <a:srgbClr val="0089E1"/>
              </a:solidFill>
              <a:prstDash val="solid"/>
              <a:miter lim="800000"/>
              <a:headEnd/>
              <a:tailEnd/>
            </a:ln>
            <a:effectLst>
              <a:outerShdw dist="17961" dir="2700000" algn="ctr" rotWithShape="0">
                <a:schemeClr val="tx1"/>
              </a:outerShdw>
            </a:effectLst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ru-RU"/>
            </a:p>
          </p:txBody>
        </p:sp>
        <p:grpSp>
          <p:nvGrpSpPr>
            <p:cNvPr id="45" name="Group 66"/>
            <p:cNvGrpSpPr>
              <a:grpSpLocks/>
            </p:cNvGrpSpPr>
            <p:nvPr/>
          </p:nvGrpSpPr>
          <p:grpSpPr bwMode="auto">
            <a:xfrm>
              <a:off x="5426" y="192"/>
              <a:ext cx="199" cy="203"/>
              <a:chOff x="4053" y="945"/>
              <a:chExt cx="180" cy="186"/>
            </a:xfrm>
          </p:grpSpPr>
          <p:sp>
            <p:nvSpPr>
              <p:cNvPr id="46" name="Oval 31"/>
              <p:cNvSpPr>
                <a:spLocks noChangeArrowheads="1"/>
              </p:cNvSpPr>
              <p:nvPr/>
            </p:nvSpPr>
            <p:spPr bwMode="auto">
              <a:xfrm flipH="1">
                <a:off x="4062" y="954"/>
                <a:ext cx="161" cy="154"/>
              </a:xfrm>
              <a:prstGeom prst="ellipse">
                <a:avLst/>
              </a:prstGeom>
              <a:solidFill>
                <a:srgbClr val="1A1B1C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7" name="Oval 32"/>
              <p:cNvSpPr>
                <a:spLocks noChangeArrowheads="1"/>
              </p:cNvSpPr>
              <p:nvPr/>
            </p:nvSpPr>
            <p:spPr bwMode="auto">
              <a:xfrm flipH="1">
                <a:off x="4062" y="954"/>
                <a:ext cx="152" cy="154"/>
              </a:xfrm>
              <a:prstGeom prst="ellipse">
                <a:avLst/>
              </a:prstGeom>
              <a:solidFill>
                <a:srgbClr val="0091E3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8" name="Oval 33"/>
              <p:cNvSpPr>
                <a:spLocks noChangeArrowheads="1"/>
              </p:cNvSpPr>
              <p:nvPr/>
            </p:nvSpPr>
            <p:spPr bwMode="auto">
              <a:xfrm flipH="1">
                <a:off x="4062" y="954"/>
                <a:ext cx="152" cy="154"/>
              </a:xfrm>
              <a:prstGeom prst="ellipse">
                <a:avLst/>
              </a:prstGeom>
              <a:solidFill>
                <a:srgbClr val="0099E6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49" name="Oval 34"/>
              <p:cNvSpPr>
                <a:spLocks noChangeArrowheads="1"/>
              </p:cNvSpPr>
              <p:nvPr/>
            </p:nvSpPr>
            <p:spPr bwMode="auto">
              <a:xfrm flipH="1">
                <a:off x="4062" y="954"/>
                <a:ext cx="152" cy="154"/>
              </a:xfrm>
              <a:prstGeom prst="ellipse">
                <a:avLst/>
              </a:prstGeom>
              <a:solidFill>
                <a:srgbClr val="00A0E9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0" name="Oval 35"/>
              <p:cNvSpPr>
                <a:spLocks noChangeArrowheads="1"/>
              </p:cNvSpPr>
              <p:nvPr/>
            </p:nvSpPr>
            <p:spPr bwMode="auto">
              <a:xfrm flipH="1">
                <a:off x="4062" y="954"/>
                <a:ext cx="142" cy="154"/>
              </a:xfrm>
              <a:prstGeom prst="ellipse">
                <a:avLst/>
              </a:prstGeom>
              <a:solidFill>
                <a:srgbClr val="00A8EB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1" name="Oval 36"/>
              <p:cNvSpPr>
                <a:spLocks noChangeArrowheads="1"/>
              </p:cNvSpPr>
              <p:nvPr/>
            </p:nvSpPr>
            <p:spPr bwMode="auto">
              <a:xfrm flipH="1">
                <a:off x="4062" y="965"/>
                <a:ext cx="142" cy="135"/>
              </a:xfrm>
              <a:prstGeom prst="ellipse">
                <a:avLst/>
              </a:prstGeom>
              <a:solidFill>
                <a:srgbClr val="00B0EE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2" name="Oval 37"/>
              <p:cNvSpPr>
                <a:spLocks noChangeArrowheads="1"/>
              </p:cNvSpPr>
              <p:nvPr/>
            </p:nvSpPr>
            <p:spPr bwMode="auto">
              <a:xfrm flipH="1">
                <a:off x="4062" y="965"/>
                <a:ext cx="142" cy="135"/>
              </a:xfrm>
              <a:prstGeom prst="ellipse">
                <a:avLst/>
              </a:prstGeom>
              <a:solidFill>
                <a:srgbClr val="4AB9F1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3" name="Oval 38"/>
              <p:cNvSpPr>
                <a:spLocks noChangeArrowheads="1"/>
              </p:cNvSpPr>
              <p:nvPr/>
            </p:nvSpPr>
            <p:spPr bwMode="auto">
              <a:xfrm flipH="1">
                <a:off x="4062" y="965"/>
                <a:ext cx="134" cy="135"/>
              </a:xfrm>
              <a:prstGeom prst="ellipse">
                <a:avLst/>
              </a:prstGeom>
              <a:solidFill>
                <a:srgbClr val="6FC4F4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4" name="Oval 39"/>
              <p:cNvSpPr>
                <a:spLocks noChangeArrowheads="1"/>
              </p:cNvSpPr>
              <p:nvPr/>
            </p:nvSpPr>
            <p:spPr bwMode="auto">
              <a:xfrm flipH="1">
                <a:off x="4062" y="965"/>
                <a:ext cx="134" cy="135"/>
              </a:xfrm>
              <a:prstGeom prst="ellipse">
                <a:avLst/>
              </a:prstGeom>
              <a:solidFill>
                <a:srgbClr val="8FCFF6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5" name="Oval 40"/>
              <p:cNvSpPr>
                <a:spLocks noChangeArrowheads="1"/>
              </p:cNvSpPr>
              <p:nvPr/>
            </p:nvSpPr>
            <p:spPr bwMode="auto">
              <a:xfrm flipH="1">
                <a:off x="4062" y="965"/>
                <a:ext cx="134" cy="135"/>
              </a:xfrm>
              <a:prstGeom prst="ellipse">
                <a:avLst/>
              </a:prstGeom>
              <a:solidFill>
                <a:srgbClr val="B1DDFA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6" name="Oval 41"/>
              <p:cNvSpPr>
                <a:spLocks noChangeArrowheads="1"/>
              </p:cNvSpPr>
              <p:nvPr/>
            </p:nvSpPr>
            <p:spPr bwMode="auto">
              <a:xfrm flipH="1">
                <a:off x="4062" y="965"/>
                <a:ext cx="124" cy="126"/>
              </a:xfrm>
              <a:prstGeom prst="ellipse">
                <a:avLst/>
              </a:prstGeom>
              <a:solidFill>
                <a:srgbClr val="D7EDFC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7" name="Oval 42"/>
              <p:cNvSpPr>
                <a:spLocks noChangeArrowheads="1"/>
              </p:cNvSpPr>
              <p:nvPr/>
            </p:nvSpPr>
            <p:spPr bwMode="auto">
              <a:xfrm flipH="1">
                <a:off x="4062" y="965"/>
                <a:ext cx="124" cy="12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8" name="Freeform 43"/>
              <p:cNvSpPr>
                <a:spLocks/>
              </p:cNvSpPr>
              <p:nvPr/>
            </p:nvSpPr>
            <p:spPr bwMode="auto">
              <a:xfrm flipH="1">
                <a:off x="4053" y="945"/>
                <a:ext cx="180" cy="177"/>
              </a:xfrm>
              <a:custGeom>
                <a:avLst/>
                <a:gdLst>
                  <a:gd name="T0" fmla="*/ 378388 w 19"/>
                  <a:gd name="T1" fmla="*/ 187296 h 18"/>
                  <a:gd name="T2" fmla="*/ 1296625 w 19"/>
                  <a:gd name="T3" fmla="*/ 365122 h 18"/>
                  <a:gd name="T4" fmla="*/ 1143606 w 19"/>
                  <a:gd name="T5" fmla="*/ 1468117 h 18"/>
                  <a:gd name="T6" fmla="*/ 225360 w 19"/>
                  <a:gd name="T7" fmla="*/ 1290291 h 18"/>
                  <a:gd name="T8" fmla="*/ 378388 w 19"/>
                  <a:gd name="T9" fmla="*/ 18729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8">
                    <a:moveTo>
                      <a:pt x="5" y="2"/>
                    </a:moveTo>
                    <a:cubicBezTo>
                      <a:pt x="8" y="0"/>
                      <a:pt x="14" y="0"/>
                      <a:pt x="17" y="4"/>
                    </a:cubicBezTo>
                    <a:cubicBezTo>
                      <a:pt x="19" y="8"/>
                      <a:pt x="19" y="13"/>
                      <a:pt x="15" y="16"/>
                    </a:cubicBezTo>
                    <a:cubicBezTo>
                      <a:pt x="11" y="18"/>
                      <a:pt x="6" y="18"/>
                      <a:pt x="3" y="14"/>
                    </a:cubicBezTo>
                    <a:cubicBezTo>
                      <a:pt x="0" y="10"/>
                      <a:pt x="1" y="5"/>
                      <a:pt x="5" y="2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59" name="Freeform 44"/>
              <p:cNvSpPr>
                <a:spLocks/>
              </p:cNvSpPr>
              <p:nvPr/>
            </p:nvSpPr>
            <p:spPr bwMode="auto">
              <a:xfrm flipH="1">
                <a:off x="4062" y="954"/>
                <a:ext cx="161" cy="154"/>
              </a:xfrm>
              <a:custGeom>
                <a:avLst/>
                <a:gdLst>
                  <a:gd name="T0" fmla="*/ 683814 w 17"/>
                  <a:gd name="T1" fmla="*/ 0 h 16"/>
                  <a:gd name="T2" fmla="*/ 1295425 w 17"/>
                  <a:gd name="T3" fmla="*/ 660718 h 16"/>
                  <a:gd name="T4" fmla="*/ 683814 w 17"/>
                  <a:gd name="T5" fmla="*/ 1321426 h 16"/>
                  <a:gd name="T6" fmla="*/ 0 w 17"/>
                  <a:gd name="T7" fmla="*/ 660718 h 16"/>
                  <a:gd name="T8" fmla="*/ 683814 w 17"/>
                  <a:gd name="T9" fmla="*/ 0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7" h="16">
                    <a:moveTo>
                      <a:pt x="9" y="0"/>
                    </a:moveTo>
                    <a:cubicBezTo>
                      <a:pt x="13" y="0"/>
                      <a:pt x="17" y="3"/>
                      <a:pt x="17" y="8"/>
                    </a:cubicBezTo>
                    <a:cubicBezTo>
                      <a:pt x="17" y="13"/>
                      <a:pt x="13" y="16"/>
                      <a:pt x="9" y="16"/>
                    </a:cubicBezTo>
                    <a:cubicBezTo>
                      <a:pt x="4" y="16"/>
                      <a:pt x="0" y="13"/>
                      <a:pt x="0" y="8"/>
                    </a:cubicBezTo>
                    <a:cubicBezTo>
                      <a:pt x="0" y="4"/>
                      <a:pt x="4" y="0"/>
                      <a:pt x="9" y="0"/>
                    </a:cubicBezTo>
                  </a:path>
                </a:pathLst>
              </a:custGeom>
              <a:noFill/>
              <a:ln w="0">
                <a:solidFill>
                  <a:srgbClr val="FFFFFF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0" name="Freeform 45"/>
              <p:cNvSpPr>
                <a:spLocks/>
              </p:cNvSpPr>
              <p:nvPr/>
            </p:nvSpPr>
            <p:spPr bwMode="auto">
              <a:xfrm flipH="1">
                <a:off x="4053" y="945"/>
                <a:ext cx="180" cy="186"/>
              </a:xfrm>
              <a:custGeom>
                <a:avLst/>
                <a:gdLst>
                  <a:gd name="T0" fmla="*/ 378388 w 19"/>
                  <a:gd name="T1" fmla="*/ 266421 h 19"/>
                  <a:gd name="T2" fmla="*/ 1224379 w 19"/>
                  <a:gd name="T3" fmla="*/ 358422 h 19"/>
                  <a:gd name="T4" fmla="*/ 1143606 w 19"/>
                  <a:gd name="T5" fmla="*/ 1441911 h 19"/>
                  <a:gd name="T6" fmla="*/ 225360 w 19"/>
                  <a:gd name="T7" fmla="*/ 1258104 h 19"/>
                  <a:gd name="T8" fmla="*/ 378388 w 19"/>
                  <a:gd name="T9" fmla="*/ 266421 h 1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9" h="19">
                    <a:moveTo>
                      <a:pt x="5" y="3"/>
                    </a:moveTo>
                    <a:cubicBezTo>
                      <a:pt x="8" y="0"/>
                      <a:pt x="14" y="1"/>
                      <a:pt x="16" y="4"/>
                    </a:cubicBezTo>
                    <a:cubicBezTo>
                      <a:pt x="19" y="8"/>
                      <a:pt x="18" y="13"/>
                      <a:pt x="15" y="16"/>
                    </a:cubicBezTo>
                    <a:cubicBezTo>
                      <a:pt x="11" y="19"/>
                      <a:pt x="6" y="18"/>
                      <a:pt x="3" y="14"/>
                    </a:cubicBezTo>
                    <a:cubicBezTo>
                      <a:pt x="0" y="11"/>
                      <a:pt x="1" y="5"/>
                      <a:pt x="5" y="3"/>
                    </a:cubicBezTo>
                  </a:path>
                </a:pathLst>
              </a:custGeom>
              <a:noFill/>
              <a:ln w="12700" cap="flat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1" name="Freeform 46"/>
              <p:cNvSpPr>
                <a:spLocks/>
              </p:cNvSpPr>
              <p:nvPr/>
            </p:nvSpPr>
            <p:spPr bwMode="auto">
              <a:xfrm flipH="1">
                <a:off x="4072" y="954"/>
                <a:ext cx="132" cy="154"/>
              </a:xfrm>
              <a:custGeom>
                <a:avLst/>
                <a:gdLst>
                  <a:gd name="T0" fmla="*/ 150056 w 14"/>
                  <a:gd name="T1" fmla="*/ 85605 h 16"/>
                  <a:gd name="T2" fmla="*/ 742651 w 14"/>
                  <a:gd name="T3" fmla="*/ 411969 h 16"/>
                  <a:gd name="T4" fmla="*/ 892622 w 14"/>
                  <a:gd name="T5" fmla="*/ 1235831 h 16"/>
                  <a:gd name="T6" fmla="*/ 221270 w 14"/>
                  <a:gd name="T7" fmla="*/ 823948 h 16"/>
                  <a:gd name="T8" fmla="*/ 150056 w 14"/>
                  <a:gd name="T9" fmla="*/ 85605 h 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4" h="16">
                    <a:moveTo>
                      <a:pt x="2" y="1"/>
                    </a:moveTo>
                    <a:cubicBezTo>
                      <a:pt x="4" y="0"/>
                      <a:pt x="7" y="2"/>
                      <a:pt x="10" y="5"/>
                    </a:cubicBezTo>
                    <a:cubicBezTo>
                      <a:pt x="13" y="9"/>
                      <a:pt x="14" y="13"/>
                      <a:pt x="12" y="15"/>
                    </a:cubicBezTo>
                    <a:cubicBezTo>
                      <a:pt x="10" y="16"/>
                      <a:pt x="6" y="14"/>
                      <a:pt x="3" y="10"/>
                    </a:cubicBezTo>
                    <a:cubicBezTo>
                      <a:pt x="1" y="7"/>
                      <a:pt x="0" y="3"/>
                      <a:pt x="2" y="1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2" name="Freeform 47"/>
              <p:cNvSpPr>
                <a:spLocks/>
              </p:cNvSpPr>
              <p:nvPr/>
            </p:nvSpPr>
            <p:spPr bwMode="auto">
              <a:xfrm flipH="1">
                <a:off x="4062" y="945"/>
                <a:ext cx="152" cy="177"/>
              </a:xfrm>
              <a:custGeom>
                <a:avLst/>
                <a:gdLst>
                  <a:gd name="T0" fmla="*/ 236636 w 16"/>
                  <a:gd name="T1" fmla="*/ 187296 h 18"/>
                  <a:gd name="T2" fmla="*/ 1009993 w 16"/>
                  <a:gd name="T3" fmla="*/ 458332 h 18"/>
                  <a:gd name="T4" fmla="*/ 1009993 w 16"/>
                  <a:gd name="T5" fmla="*/ 1468117 h 18"/>
                  <a:gd name="T6" fmla="*/ 236636 w 16"/>
                  <a:gd name="T7" fmla="*/ 1197081 h 18"/>
                  <a:gd name="T8" fmla="*/ 236636 w 16"/>
                  <a:gd name="T9" fmla="*/ 187296 h 1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6" h="18">
                    <a:moveTo>
                      <a:pt x="3" y="2"/>
                    </a:moveTo>
                    <a:cubicBezTo>
                      <a:pt x="6" y="0"/>
                      <a:pt x="10" y="2"/>
                      <a:pt x="13" y="5"/>
                    </a:cubicBezTo>
                    <a:cubicBezTo>
                      <a:pt x="16" y="9"/>
                      <a:pt x="16" y="14"/>
                      <a:pt x="13" y="16"/>
                    </a:cubicBezTo>
                    <a:cubicBezTo>
                      <a:pt x="10" y="18"/>
                      <a:pt x="6" y="16"/>
                      <a:pt x="3" y="13"/>
                    </a:cubicBezTo>
                    <a:cubicBezTo>
                      <a:pt x="0" y="9"/>
                      <a:pt x="0" y="4"/>
                      <a:pt x="3" y="2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3" name="Line 48"/>
              <p:cNvSpPr>
                <a:spLocks noChangeShapeType="1"/>
              </p:cNvSpPr>
              <p:nvPr/>
            </p:nvSpPr>
            <p:spPr bwMode="auto">
              <a:xfrm flipH="1">
                <a:off x="4091" y="965"/>
                <a:ext cx="95" cy="135"/>
              </a:xfrm>
              <a:prstGeom prst="line">
                <a:avLst/>
              </a:prstGeom>
              <a:noFill/>
              <a:ln w="0">
                <a:solidFill>
                  <a:srgbClr val="0089E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4" name="Freeform 49"/>
              <p:cNvSpPr>
                <a:spLocks/>
              </p:cNvSpPr>
              <p:nvPr/>
            </p:nvSpPr>
            <p:spPr bwMode="auto">
              <a:xfrm flipH="1">
                <a:off x="4129" y="954"/>
                <a:ext cx="85" cy="69"/>
              </a:xfrm>
              <a:custGeom>
                <a:avLst/>
                <a:gdLst>
                  <a:gd name="T0" fmla="*/ 676477 w 9"/>
                  <a:gd name="T1" fmla="*/ 0 h 7"/>
                  <a:gd name="T2" fmla="*/ 374009 w 9"/>
                  <a:gd name="T3" fmla="*/ 462596 h 7"/>
                  <a:gd name="T4" fmla="*/ 0 w 9"/>
                  <a:gd name="T5" fmla="*/ 651281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9" h="7">
                    <a:moveTo>
                      <a:pt x="9" y="0"/>
                    </a:moveTo>
                    <a:cubicBezTo>
                      <a:pt x="9" y="1"/>
                      <a:pt x="8" y="3"/>
                      <a:pt x="5" y="5"/>
                    </a:cubicBezTo>
                    <a:cubicBezTo>
                      <a:pt x="3" y="6"/>
                      <a:pt x="1" y="7"/>
                      <a:pt x="0" y="7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5" name="Freeform 50"/>
              <p:cNvSpPr>
                <a:spLocks/>
              </p:cNvSpPr>
              <p:nvPr/>
            </p:nvSpPr>
            <p:spPr bwMode="auto">
              <a:xfrm flipH="1">
                <a:off x="4062" y="1011"/>
                <a:ext cx="114" cy="89"/>
              </a:xfrm>
              <a:custGeom>
                <a:avLst/>
                <a:gdLst>
                  <a:gd name="T0" fmla="*/ 0 w 12"/>
                  <a:gd name="T1" fmla="*/ 850969 h 9"/>
                  <a:gd name="T2" fmla="*/ 390963 w 12"/>
                  <a:gd name="T3" fmla="*/ 287213 h 9"/>
                  <a:gd name="T4" fmla="*/ 928587 w 12"/>
                  <a:gd name="T5" fmla="*/ 0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0" y="9"/>
                    </a:moveTo>
                    <a:cubicBezTo>
                      <a:pt x="0" y="7"/>
                      <a:pt x="3" y="5"/>
                      <a:pt x="5" y="3"/>
                    </a:cubicBezTo>
                    <a:cubicBezTo>
                      <a:pt x="7" y="2"/>
                      <a:pt x="10" y="0"/>
                      <a:pt x="12" y="0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6" name="Freeform 51"/>
              <p:cNvSpPr>
                <a:spLocks/>
              </p:cNvSpPr>
              <p:nvPr/>
            </p:nvSpPr>
            <p:spPr bwMode="auto">
              <a:xfrm flipH="1">
                <a:off x="4149" y="954"/>
                <a:ext cx="70" cy="50"/>
              </a:xfrm>
              <a:custGeom>
                <a:avLst/>
                <a:gdLst>
                  <a:gd name="T0" fmla="*/ 700000 w 7"/>
                  <a:gd name="T1" fmla="*/ 0 h 5"/>
                  <a:gd name="T2" fmla="*/ 400000 w 7"/>
                  <a:gd name="T3" fmla="*/ 300000 h 5"/>
                  <a:gd name="T4" fmla="*/ 0 w 7"/>
                  <a:gd name="T5" fmla="*/ 40000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7" h="5">
                    <a:moveTo>
                      <a:pt x="7" y="0"/>
                    </a:moveTo>
                    <a:cubicBezTo>
                      <a:pt x="7" y="1"/>
                      <a:pt x="6" y="2"/>
                      <a:pt x="4" y="3"/>
                    </a:cubicBezTo>
                    <a:cubicBezTo>
                      <a:pt x="3" y="4"/>
                      <a:pt x="1" y="5"/>
                      <a:pt x="0" y="4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7" name="Line 52"/>
              <p:cNvSpPr>
                <a:spLocks noChangeShapeType="1"/>
              </p:cNvSpPr>
              <p:nvPr/>
            </p:nvSpPr>
            <p:spPr bwMode="auto">
              <a:xfrm flipH="1" flipV="1">
                <a:off x="4072" y="984"/>
                <a:ext cx="132" cy="98"/>
              </a:xfrm>
              <a:prstGeom prst="line">
                <a:avLst/>
              </a:prstGeom>
              <a:noFill/>
              <a:ln w="0">
                <a:solidFill>
                  <a:srgbClr val="0089E1"/>
                </a:solidFill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noFill/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8" name="Freeform 53"/>
              <p:cNvSpPr>
                <a:spLocks/>
              </p:cNvSpPr>
              <p:nvPr/>
            </p:nvSpPr>
            <p:spPr bwMode="auto">
              <a:xfrm flipH="1">
                <a:off x="4101" y="965"/>
                <a:ext cx="113" cy="88"/>
              </a:xfrm>
              <a:custGeom>
                <a:avLst/>
                <a:gdLst>
                  <a:gd name="T0" fmla="*/ 888425 w 12"/>
                  <a:gd name="T1" fmla="*/ 0 h 9"/>
                  <a:gd name="T2" fmla="*/ 519357 w 12"/>
                  <a:gd name="T3" fmla="*/ 447812 h 9"/>
                  <a:gd name="T4" fmla="*/ 0 w 12"/>
                  <a:gd name="T5" fmla="*/ 713211 h 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2" h="9">
                    <a:moveTo>
                      <a:pt x="12" y="0"/>
                    </a:moveTo>
                    <a:cubicBezTo>
                      <a:pt x="11" y="2"/>
                      <a:pt x="8" y="4"/>
                      <a:pt x="7" y="5"/>
                    </a:cubicBezTo>
                    <a:cubicBezTo>
                      <a:pt x="5" y="7"/>
                      <a:pt x="1" y="9"/>
                      <a:pt x="0" y="8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69" name="Freeform 54"/>
              <p:cNvSpPr>
                <a:spLocks/>
              </p:cNvSpPr>
              <p:nvPr/>
            </p:nvSpPr>
            <p:spPr bwMode="auto">
              <a:xfrm flipH="1">
                <a:off x="4062" y="1043"/>
                <a:ext cx="95" cy="68"/>
              </a:xfrm>
              <a:custGeom>
                <a:avLst/>
                <a:gdLst>
                  <a:gd name="T0" fmla="*/ 81501 w 10"/>
                  <a:gd name="T1" fmla="*/ 605929 h 7"/>
                  <a:gd name="T2" fmla="*/ 309558 w 10"/>
                  <a:gd name="T3" fmla="*/ 169582 h 7"/>
                  <a:gd name="T4" fmla="*/ 774260 w 10"/>
                  <a:gd name="T5" fmla="*/ 0 h 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10" h="7">
                    <a:moveTo>
                      <a:pt x="1" y="7"/>
                    </a:moveTo>
                    <a:cubicBezTo>
                      <a:pt x="0" y="6"/>
                      <a:pt x="2" y="4"/>
                      <a:pt x="4" y="2"/>
                    </a:cubicBezTo>
                    <a:cubicBezTo>
                      <a:pt x="7" y="0"/>
                      <a:pt x="9" y="0"/>
                      <a:pt x="10" y="0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0" name="Freeform 55"/>
              <p:cNvSpPr>
                <a:spLocks/>
              </p:cNvSpPr>
              <p:nvPr/>
            </p:nvSpPr>
            <p:spPr bwMode="auto">
              <a:xfrm flipH="1">
                <a:off x="4072" y="1062"/>
                <a:ext cx="57" cy="46"/>
              </a:xfrm>
              <a:custGeom>
                <a:avLst/>
                <a:gdLst>
                  <a:gd name="T0" fmla="*/ 0 w 6"/>
                  <a:gd name="T1" fmla="*/ 329415 h 5"/>
                  <a:gd name="T2" fmla="*/ 236636 w 6"/>
                  <a:gd name="T3" fmla="*/ 129242 h 5"/>
                  <a:gd name="T4" fmla="*/ 464702 w 6"/>
                  <a:gd name="T5" fmla="*/ 0 h 5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6" h="5">
                    <a:moveTo>
                      <a:pt x="0" y="5"/>
                    </a:moveTo>
                    <a:cubicBezTo>
                      <a:pt x="0" y="4"/>
                      <a:pt x="1" y="3"/>
                      <a:pt x="3" y="2"/>
                    </a:cubicBezTo>
                    <a:cubicBezTo>
                      <a:pt x="4" y="1"/>
                      <a:pt x="6" y="0"/>
                      <a:pt x="6" y="0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  <p:sp>
            <p:nvSpPr>
              <p:cNvPr id="71" name="Freeform 56"/>
              <p:cNvSpPr>
                <a:spLocks/>
              </p:cNvSpPr>
              <p:nvPr/>
            </p:nvSpPr>
            <p:spPr bwMode="auto">
              <a:xfrm flipH="1">
                <a:off x="4082" y="965"/>
                <a:ext cx="114" cy="135"/>
              </a:xfrm>
              <a:custGeom>
                <a:avLst/>
                <a:gdLst>
                  <a:gd name="T0" fmla="*/ 81501 w 12"/>
                  <a:gd name="T1" fmla="*/ 0 h 14"/>
                  <a:gd name="T2" fmla="*/ 546193 w 12"/>
                  <a:gd name="T3" fmla="*/ 501188 h 14"/>
                  <a:gd name="T4" fmla="*/ 855665 w 12"/>
                  <a:gd name="T5" fmla="*/ 1167422 h 14"/>
                  <a:gd name="T6" fmla="*/ 309558 w 12"/>
                  <a:gd name="T7" fmla="*/ 666235 h 14"/>
                  <a:gd name="T8" fmla="*/ 81501 w 12"/>
                  <a:gd name="T9" fmla="*/ 0 h 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12" h="14">
                    <a:moveTo>
                      <a:pt x="1" y="0"/>
                    </a:moveTo>
                    <a:cubicBezTo>
                      <a:pt x="2" y="0"/>
                      <a:pt x="5" y="2"/>
                      <a:pt x="7" y="6"/>
                    </a:cubicBezTo>
                    <a:cubicBezTo>
                      <a:pt x="10" y="9"/>
                      <a:pt x="12" y="13"/>
                      <a:pt x="11" y="14"/>
                    </a:cubicBezTo>
                    <a:cubicBezTo>
                      <a:pt x="10" y="14"/>
                      <a:pt x="7" y="12"/>
                      <a:pt x="4" y="8"/>
                    </a:cubicBezTo>
                    <a:cubicBezTo>
                      <a:pt x="1" y="4"/>
                      <a:pt x="0" y="1"/>
                      <a:pt x="1" y="0"/>
                    </a:cubicBezTo>
                  </a:path>
                </a:pathLst>
              </a:custGeom>
              <a:noFill/>
              <a:ln w="0">
                <a:solidFill>
                  <a:srgbClr val="0089E1"/>
                </a:solidFill>
                <a:prstDash val="solid"/>
                <a:round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ru-RU"/>
              </a:p>
            </p:txBody>
          </p:sp>
        </p:grpSp>
      </p:grpSp>
      <p:sp>
        <p:nvSpPr>
          <p:cNvPr id="72" name="Прямоугольник 71"/>
          <p:cNvSpPr/>
          <p:nvPr/>
        </p:nvSpPr>
        <p:spPr>
          <a:xfrm>
            <a:off x="1835696" y="349076"/>
            <a:ext cx="73162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100" b="1" kern="1200" spc="21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Федеральное государственное бюджетное учреждение науки</a:t>
            </a:r>
          </a:p>
          <a:p>
            <a:pPr algn="ctr">
              <a:lnSpc>
                <a:spcPct val="150000"/>
              </a:lnSpc>
            </a:pPr>
            <a:r>
              <a:rPr lang="ru-RU" sz="1200" b="1" kern="13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ИНСТИТУТ  ПРОБЛЕМ  БЕЗОПАСНОГО  РАЗВИТИЯ  АТОМНОЙ ЭНЕРГЕТИКИ</a:t>
            </a:r>
          </a:p>
        </p:txBody>
      </p:sp>
      <p:sp>
        <p:nvSpPr>
          <p:cNvPr id="73" name="Прямоугольник 72"/>
          <p:cNvSpPr/>
          <p:nvPr/>
        </p:nvSpPr>
        <p:spPr>
          <a:xfrm>
            <a:off x="1835696" y="87182"/>
            <a:ext cx="7308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kern="1200" spc="1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ea typeface="+mn-ea"/>
                <a:cs typeface="+mn-cs"/>
              </a:rPr>
              <a:t>РОССИЙСКАЯ АКАДЕМИЯ НАУК</a:t>
            </a: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90056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76" name="Прямоугольник 75"/>
          <p:cNvSpPr/>
          <p:nvPr/>
        </p:nvSpPr>
        <p:spPr>
          <a:xfrm>
            <a:off x="2480172" y="948924"/>
            <a:ext cx="601215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Россия, 115191, Москва, ул. Большая Тульская, д. 52 </a:t>
            </a:r>
            <a:r>
              <a:rPr lang="en-US" sz="1000" b="1" kern="1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(E-mail:</a:t>
            </a:r>
            <a:r>
              <a:rPr lang="en-US" sz="1000" b="1" kern="1200" baseline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pbl@ibrae.ac.ru)</a:t>
            </a:r>
            <a:endParaRPr lang="ru-RU" sz="1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95" r:id="rId2"/>
    <p:sldLayoutId id="2147483696" r:id="rId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200" b="1" i="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200" i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v"/>
        <a:defRPr sz="2800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800">
          <a:solidFill>
            <a:schemeClr val="tx1"/>
          </a:solidFill>
          <a:latin typeface="+mj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j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j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j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18"/>
          <p:cNvSpPr>
            <a:spLocks noChangeArrowheads="1"/>
          </p:cNvSpPr>
          <p:nvPr/>
        </p:nvSpPr>
        <p:spPr bwMode="white">
          <a:xfrm>
            <a:off x="0" y="1"/>
            <a:ext cx="9144000" cy="980727"/>
          </a:xfrm>
          <a:prstGeom prst="rect">
            <a:avLst/>
          </a:prstGeom>
          <a:gradFill rotWithShape="1">
            <a:gsLst>
              <a:gs pos="0">
                <a:srgbClr val="0E3961"/>
              </a:gs>
              <a:gs pos="100000">
                <a:srgbClr val="1F7CD1"/>
              </a:gs>
            </a:gsLst>
            <a:lin ang="5400000" scaled="1"/>
          </a:gradFill>
          <a:ln>
            <a:noFill/>
          </a:ln>
          <a:effectLst/>
          <a:extLst/>
        </p:spPr>
        <p:txBody>
          <a:bodyPr wrap="none" anchor="ctr"/>
          <a:lstStyle/>
          <a:p>
            <a:endParaRPr lang="ru-RU">
              <a:solidFill>
                <a:schemeClr val="bg1"/>
              </a:solidFill>
            </a:endParaRPr>
          </a:p>
        </p:txBody>
      </p:sp>
      <p:sp>
        <p:nvSpPr>
          <p:cNvPr id="12" name="Freeform 3"/>
          <p:cNvSpPr>
            <a:spLocks/>
          </p:cNvSpPr>
          <p:nvPr/>
        </p:nvSpPr>
        <p:spPr bwMode="gray">
          <a:xfrm>
            <a:off x="-10633" y="6347933"/>
            <a:ext cx="3708000" cy="520700"/>
          </a:xfrm>
          <a:custGeom>
            <a:avLst/>
            <a:gdLst/>
            <a:ahLst/>
            <a:cxnLst>
              <a:cxn ang="0">
                <a:pos x="2649" y="280"/>
              </a:cxn>
              <a:cxn ang="0">
                <a:pos x="1337" y="184"/>
              </a:cxn>
              <a:cxn ang="0">
                <a:pos x="1" y="0"/>
              </a:cxn>
              <a:cxn ang="0">
                <a:pos x="0" y="279"/>
              </a:cxn>
              <a:cxn ang="0">
                <a:pos x="2649" y="280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rgbClr val="85DFD0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3" name="Freeform 4"/>
          <p:cNvSpPr>
            <a:spLocks/>
          </p:cNvSpPr>
          <p:nvPr/>
        </p:nvSpPr>
        <p:spPr bwMode="gray">
          <a:xfrm>
            <a:off x="5432403" y="6347933"/>
            <a:ext cx="3708000" cy="520700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1321" y="224"/>
              </a:cxn>
              <a:cxn ang="0">
                <a:pos x="2653" y="0"/>
              </a:cxn>
              <a:cxn ang="0">
                <a:pos x="2653" y="328"/>
              </a:cxn>
              <a:cxn ang="0">
                <a:pos x="0" y="328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100000">
                <a:srgbClr val="0F6FC6"/>
              </a:gs>
              <a:gs pos="2000">
                <a:srgbClr val="85DFD0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-18256"/>
            <a:ext cx="9144000" cy="9989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2276872"/>
            <a:ext cx="8229600" cy="2191369"/>
          </a:xfrm>
          <a:prstGeom prst="rect">
            <a:avLst/>
          </a:prstGeom>
        </p:spPr>
        <p:txBody>
          <a:bodyPr vert="horz" lIns="0" tIns="0" rIns="0" bIns="0" rtlCol="0" anchor="ctr" anchorCtr="0">
            <a:normAutofit/>
          </a:bodyPr>
          <a:lstStyle/>
          <a:p>
            <a:pPr lvl="0"/>
            <a:r>
              <a:rPr lang="ru-RU" dirty="0" smtClean="0"/>
              <a:t>Образец текста</a:t>
            </a:r>
          </a:p>
          <a:p>
            <a:pPr lvl="1"/>
            <a:r>
              <a:rPr lang="ru-RU" dirty="0" smtClean="0"/>
              <a:t>Второй уровень</a:t>
            </a:r>
          </a:p>
          <a:p>
            <a:pPr lvl="2"/>
            <a:r>
              <a:rPr lang="ru-RU" dirty="0" smtClean="0"/>
              <a:t>Третий уровень</a:t>
            </a:r>
          </a:p>
          <a:p>
            <a:pPr lvl="3"/>
            <a:r>
              <a:rPr lang="ru-RU" dirty="0" smtClean="0"/>
              <a:t>Четвертый уровень</a:t>
            </a:r>
          </a:p>
          <a:p>
            <a:pPr lvl="4"/>
            <a:r>
              <a:rPr lang="ru-RU" dirty="0" smtClean="0"/>
              <a:t>Пятый уровень</a:t>
            </a:r>
            <a:endParaRPr lang="ru-RU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0" y="1"/>
            <a:ext cx="9144000" cy="980727"/>
          </a:xfrm>
          <a:prstGeom prst="rect">
            <a:avLst/>
          </a:prstGeom>
        </p:spPr>
        <p:txBody>
          <a:bodyPr anchor="ctr" anchorCtr="1"/>
          <a:lstStyle>
            <a:lvl1pPr algn="ctr" defTabSz="914400" rtl="0" eaLnBrk="1" latinLnBrk="0" hangingPunct="1"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fontAlgn="auto">
              <a:spcAft>
                <a:spcPts val="0"/>
              </a:spcAft>
            </a:pPr>
            <a:endParaRPr lang="ru-RU" dirty="0" smtClean="0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532440" y="6505212"/>
            <a:ext cx="535955" cy="32067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ctr">
              <a:defRPr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779831DB-3706-485A-91DB-52FF0C9D61C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5678" y="6520259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bg1"/>
                </a:solidFill>
              </a:defRPr>
            </a:lvl1pPr>
          </a:lstStyle>
          <a:p>
            <a:fld id="{165370CC-0C06-4A81-AA0E-7CBB030FADD8}" type="datetime1">
              <a:rPr lang="ru-RU" smtClean="0"/>
              <a:pPr/>
              <a:t>25.10.2018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931666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5" r:id="rId3"/>
    <p:sldLayoutId id="2147483666" r:id="rId4"/>
    <p:sldLayoutId id="2147483667" r:id="rId5"/>
    <p:sldLayoutId id="2147483670" r:id="rId6"/>
    <p:sldLayoutId id="2147483697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SzPct val="70000"/>
        <a:buFontTx/>
        <a:buBlip>
          <a:blip r:embed="rId9"/>
        </a:buBlip>
        <a:defRPr sz="32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742950" indent="-285750" algn="l" defTabSz="914400" rtl="0" eaLnBrk="1" latinLnBrk="0" hangingPunct="1">
        <a:spcBef>
          <a:spcPct val="20000"/>
        </a:spcBef>
        <a:buSzPct val="70000"/>
        <a:buFontTx/>
        <a:buBlip>
          <a:blip r:embed="rId9"/>
        </a:buBlip>
        <a:defRPr sz="28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spcBef>
          <a:spcPct val="20000"/>
        </a:spcBef>
        <a:buSzPct val="70000"/>
        <a:buFontTx/>
        <a:buBlip>
          <a:blip r:embed="rId9"/>
        </a:buBlip>
        <a:defRPr sz="24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SzPct val="70000"/>
        <a:buFontTx/>
        <a:buBlip>
          <a:blip r:embed="rId9"/>
        </a:buBlip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SzPct val="70000"/>
        <a:buFontTx/>
        <a:buBlip>
          <a:blip r:embed="rId9"/>
        </a:buBlip>
        <a:defRPr sz="2000" b="1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3" descr="chapka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7639" t="6123" b="30865"/>
          <a:stretch>
            <a:fillRect/>
          </a:stretch>
        </p:blipFill>
        <p:spPr bwMode="auto">
          <a:xfrm>
            <a:off x="0" y="1588"/>
            <a:ext cx="6516688" cy="588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Freeform 3"/>
          <p:cNvSpPr>
            <a:spLocks/>
          </p:cNvSpPr>
          <p:nvPr/>
        </p:nvSpPr>
        <p:spPr bwMode="gray">
          <a:xfrm>
            <a:off x="0" y="4483100"/>
            <a:ext cx="4122738" cy="2368550"/>
          </a:xfrm>
          <a:custGeom>
            <a:avLst/>
            <a:gdLst/>
            <a:ahLst/>
            <a:cxnLst>
              <a:cxn ang="0">
                <a:pos x="0" y="489"/>
              </a:cxn>
              <a:cxn ang="0">
                <a:pos x="1328" y="840"/>
              </a:cxn>
              <a:cxn ang="0">
                <a:pos x="2488" y="0"/>
              </a:cxn>
              <a:cxn ang="0">
                <a:pos x="1712" y="1124"/>
              </a:cxn>
              <a:cxn ang="0">
                <a:pos x="636" y="1492"/>
              </a:cxn>
              <a:cxn ang="0">
                <a:pos x="1" y="1492"/>
              </a:cxn>
              <a:cxn ang="0">
                <a:pos x="0" y="489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2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5" name="Freeform 4"/>
          <p:cNvSpPr>
            <a:spLocks/>
          </p:cNvSpPr>
          <p:nvPr/>
        </p:nvSpPr>
        <p:spPr bwMode="gray">
          <a:xfrm>
            <a:off x="-12700" y="4149725"/>
            <a:ext cx="4152900" cy="2708275"/>
          </a:xfrm>
          <a:custGeom>
            <a:avLst/>
            <a:gdLst/>
            <a:ahLst/>
            <a:cxnLst>
              <a:cxn ang="0">
                <a:pos x="0" y="1688"/>
              </a:cxn>
              <a:cxn ang="0">
                <a:pos x="0" y="1112"/>
              </a:cxn>
              <a:cxn ang="0">
                <a:pos x="2576" y="0"/>
              </a:cxn>
              <a:cxn ang="0">
                <a:pos x="2135" y="826"/>
              </a:cxn>
              <a:cxn ang="0">
                <a:pos x="635" y="1688"/>
              </a:cxn>
              <a:cxn ang="0">
                <a:pos x="0" y="1688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6" name="Freeform 5"/>
          <p:cNvSpPr>
            <a:spLocks/>
          </p:cNvSpPr>
          <p:nvPr/>
        </p:nvSpPr>
        <p:spPr bwMode="white">
          <a:xfrm>
            <a:off x="2230438" y="-11113"/>
            <a:ext cx="6950075" cy="6880226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561" y="193"/>
              </a:cxn>
              <a:cxn ang="0">
                <a:pos x="943" y="501"/>
              </a:cxn>
              <a:cxn ang="0">
                <a:pos x="1221" y="967"/>
              </a:cxn>
              <a:cxn ang="0">
                <a:pos x="1413" y="1630"/>
              </a:cxn>
              <a:cxn ang="0">
                <a:pos x="1290" y="2660"/>
              </a:cxn>
              <a:cxn ang="0">
                <a:pos x="0" y="4342"/>
              </a:cxn>
              <a:cxn ang="0">
                <a:pos x="4349" y="4342"/>
              </a:cxn>
              <a:cxn ang="0">
                <a:pos x="4362" y="7"/>
              </a:cxn>
              <a:cxn ang="0">
                <a:pos x="148" y="0"/>
              </a:cxn>
            </a:cxnLst>
            <a:rect l="0" t="0" r="r" b="b"/>
            <a:pathLst>
              <a:path w="4362" h="4342">
                <a:moveTo>
                  <a:pt x="148" y="0"/>
                </a:moveTo>
                <a:lnTo>
                  <a:pt x="561" y="193"/>
                </a:lnTo>
                <a:lnTo>
                  <a:pt x="943" y="501"/>
                </a:lnTo>
                <a:lnTo>
                  <a:pt x="1221" y="967"/>
                </a:lnTo>
                <a:lnTo>
                  <a:pt x="1413" y="1630"/>
                </a:lnTo>
                <a:lnTo>
                  <a:pt x="1290" y="2660"/>
                </a:lnTo>
                <a:lnTo>
                  <a:pt x="0" y="4342"/>
                </a:lnTo>
                <a:lnTo>
                  <a:pt x="4349" y="4342"/>
                </a:lnTo>
                <a:lnTo>
                  <a:pt x="4362" y="7"/>
                </a:lnTo>
                <a:lnTo>
                  <a:pt x="148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7" name="Freeform 8"/>
          <p:cNvSpPr>
            <a:spLocks/>
          </p:cNvSpPr>
          <p:nvPr/>
        </p:nvSpPr>
        <p:spPr bwMode="gray">
          <a:xfrm>
            <a:off x="827088" y="-11113"/>
            <a:ext cx="4032250" cy="6881813"/>
          </a:xfrm>
          <a:custGeom>
            <a:avLst/>
            <a:gdLst/>
            <a:ahLst/>
            <a:cxnLst>
              <a:cxn ang="0">
                <a:pos x="858" y="0"/>
              </a:cxn>
              <a:cxn ang="0">
                <a:pos x="1984" y="2583"/>
              </a:cxn>
              <a:cxn ang="0">
                <a:pos x="0" y="4327"/>
              </a:cxn>
              <a:cxn ang="0">
                <a:pos x="1208" y="4335"/>
              </a:cxn>
              <a:cxn ang="0">
                <a:pos x="2272" y="2567"/>
              </a:cxn>
              <a:cxn ang="0">
                <a:pos x="998" y="3"/>
              </a:cxn>
              <a:cxn ang="0">
                <a:pos x="858" y="0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756025" y="127000"/>
            <a:ext cx="449103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200" b="1" dirty="0">
                <a:solidFill>
                  <a:schemeClr val="bg1"/>
                </a:solidFill>
              </a:rPr>
              <a:t>РОССИЙСКАЯ АКАДЕМИЯ НАУК</a:t>
            </a:r>
          </a:p>
          <a:p>
            <a:pPr algn="r">
              <a:defRPr/>
            </a:pPr>
            <a:r>
              <a:rPr lang="ru-RU" sz="1100" b="1" dirty="0">
                <a:solidFill>
                  <a:schemeClr val="bg1"/>
                </a:solidFill>
              </a:rPr>
              <a:t>Институт проблем безопасного развития атомной энергетики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491163" y="587375"/>
            <a:ext cx="27559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chemeClr val="bg1"/>
                </a:solidFill>
              </a:rPr>
              <a:t>RUSSIAN ACADEMY OF SCIENCES</a:t>
            </a:r>
            <a:endParaRPr lang="ru-RU" sz="1200" b="1" dirty="0">
              <a:solidFill>
                <a:schemeClr val="bg1"/>
              </a:solidFill>
            </a:endParaRPr>
          </a:p>
          <a:p>
            <a:pPr algn="r">
              <a:defRPr/>
            </a:pPr>
            <a:r>
              <a:rPr lang="en-US" sz="1100" b="1" dirty="0">
                <a:solidFill>
                  <a:schemeClr val="bg1"/>
                </a:solidFill>
              </a:rPr>
              <a:t>Nuclear Safety Institute (IBRAE)</a:t>
            </a:r>
            <a:endParaRPr lang="ru-RU" sz="1100" b="1" dirty="0">
              <a:solidFill>
                <a:schemeClr val="bg1"/>
              </a:solidFill>
            </a:endParaRPr>
          </a:p>
        </p:txBody>
      </p:sp>
      <p:grpSp>
        <p:nvGrpSpPr>
          <p:cNvPr id="16393" name="Group 70"/>
          <p:cNvGrpSpPr>
            <a:grpSpLocks/>
          </p:cNvGrpSpPr>
          <p:nvPr/>
        </p:nvGrpSpPr>
        <p:grpSpPr bwMode="auto">
          <a:xfrm>
            <a:off x="3635375" y="76200"/>
            <a:ext cx="5470525" cy="673100"/>
            <a:chOff x="2290" y="48"/>
            <a:chExt cx="3446" cy="424"/>
          </a:xfrm>
        </p:grpSpPr>
        <p:sp>
          <p:nvSpPr>
            <p:cNvPr id="21" name="Line 67"/>
            <p:cNvSpPr>
              <a:spLocks noChangeShapeType="1"/>
            </p:cNvSpPr>
            <p:nvPr/>
          </p:nvSpPr>
          <p:spPr bwMode="auto">
            <a:xfrm>
              <a:off x="2290" y="358"/>
              <a:ext cx="3357" cy="0"/>
            </a:xfrm>
            <a:prstGeom prst="line">
              <a:avLst/>
            </a:prstGeom>
            <a:noFill/>
            <a:ln w="19050">
              <a:solidFill>
                <a:srgbClr val="0089E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lIns="90488" tIns="44450" rIns="90488" bIns="44450"/>
            <a:lstStyle/>
            <a:p>
              <a:pPr algn="l">
                <a:defRPr/>
              </a:pPr>
              <a:endParaRPr lang="ru-RU" sz="1800"/>
            </a:p>
          </p:txBody>
        </p:sp>
        <p:grpSp>
          <p:nvGrpSpPr>
            <p:cNvPr id="16398" name="Group 69"/>
            <p:cNvGrpSpPr>
              <a:grpSpLocks/>
            </p:cNvGrpSpPr>
            <p:nvPr/>
          </p:nvGrpSpPr>
          <p:grpSpPr bwMode="auto">
            <a:xfrm>
              <a:off x="5169" y="48"/>
              <a:ext cx="567" cy="424"/>
              <a:chOff x="5064" y="0"/>
              <a:chExt cx="696" cy="521"/>
            </a:xfrm>
          </p:grpSpPr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 flipH="1">
                <a:off x="5064" y="0"/>
                <a:ext cx="696" cy="521"/>
              </a:xfrm>
              <a:custGeom>
                <a:avLst/>
                <a:gdLst/>
                <a:ahLst/>
                <a:cxnLst>
                  <a:cxn ang="0">
                    <a:pos x="13" y="44"/>
                  </a:cxn>
                  <a:cxn ang="0">
                    <a:pos x="0" y="33"/>
                  </a:cxn>
                  <a:cxn ang="0">
                    <a:pos x="20" y="17"/>
                  </a:cxn>
                  <a:cxn ang="0">
                    <a:pos x="52" y="23"/>
                  </a:cxn>
                  <a:cxn ang="0">
                    <a:pos x="74" y="39"/>
                  </a:cxn>
                  <a:cxn ang="0">
                    <a:pos x="74" y="50"/>
                  </a:cxn>
                  <a:cxn ang="0">
                    <a:pos x="59" y="50"/>
                  </a:cxn>
                  <a:cxn ang="0">
                    <a:pos x="40" y="36"/>
                  </a:cxn>
                  <a:cxn ang="0">
                    <a:pos x="28" y="22"/>
                  </a:cxn>
                  <a:cxn ang="0">
                    <a:pos x="31" y="2"/>
                  </a:cxn>
                  <a:cxn ang="0">
                    <a:pos x="49" y="10"/>
                  </a:cxn>
                  <a:cxn ang="0">
                    <a:pos x="57" y="46"/>
                  </a:cxn>
                  <a:cxn ang="0">
                    <a:pos x="46" y="58"/>
                  </a:cxn>
                  <a:cxn ang="0">
                    <a:pos x="36" y="48"/>
                  </a:cxn>
                  <a:cxn ang="0">
                    <a:pos x="42" y="25"/>
                  </a:cxn>
                  <a:cxn ang="0">
                    <a:pos x="66" y="8"/>
                  </a:cxn>
                  <a:cxn ang="0">
                    <a:pos x="81" y="10"/>
                  </a:cxn>
                  <a:cxn ang="0">
                    <a:pos x="80" y="23"/>
                  </a:cxn>
                  <a:cxn ang="0">
                    <a:pos x="59" y="42"/>
                  </a:cxn>
                  <a:cxn ang="0">
                    <a:pos x="25" y="59"/>
                  </a:cxn>
                  <a:cxn ang="0">
                    <a:pos x="10" y="55"/>
                  </a:cxn>
                  <a:cxn ang="0">
                    <a:pos x="12" y="43"/>
                  </a:cxn>
                  <a:cxn ang="0">
                    <a:pos x="33" y="25"/>
                  </a:cxn>
                </a:cxnLst>
                <a:rect l="0" t="0" r="r" b="b"/>
                <a:pathLst>
                  <a:path w="83" h="60">
                    <a:moveTo>
                      <a:pt x="13" y="44"/>
                    </a:moveTo>
                    <a:cubicBezTo>
                      <a:pt x="7" y="44"/>
                      <a:pt x="0" y="42"/>
                      <a:pt x="0" y="33"/>
                    </a:cubicBezTo>
                    <a:cubicBezTo>
                      <a:pt x="0" y="24"/>
                      <a:pt x="7" y="18"/>
                      <a:pt x="20" y="17"/>
                    </a:cubicBezTo>
                    <a:cubicBezTo>
                      <a:pt x="33" y="16"/>
                      <a:pt x="43" y="20"/>
                      <a:pt x="52" y="23"/>
                    </a:cubicBezTo>
                    <a:cubicBezTo>
                      <a:pt x="61" y="27"/>
                      <a:pt x="72" y="35"/>
                      <a:pt x="74" y="39"/>
                    </a:cubicBezTo>
                    <a:cubicBezTo>
                      <a:pt x="76" y="43"/>
                      <a:pt x="77" y="46"/>
                      <a:pt x="74" y="50"/>
                    </a:cubicBezTo>
                    <a:cubicBezTo>
                      <a:pt x="71" y="54"/>
                      <a:pt x="65" y="53"/>
                      <a:pt x="59" y="50"/>
                    </a:cubicBezTo>
                    <a:cubicBezTo>
                      <a:pt x="56" y="49"/>
                      <a:pt x="45" y="42"/>
                      <a:pt x="40" y="36"/>
                    </a:cubicBezTo>
                    <a:cubicBezTo>
                      <a:pt x="34" y="31"/>
                      <a:pt x="31" y="28"/>
                      <a:pt x="28" y="22"/>
                    </a:cubicBezTo>
                    <a:cubicBezTo>
                      <a:pt x="24" y="15"/>
                      <a:pt x="26" y="4"/>
                      <a:pt x="31" y="2"/>
                    </a:cubicBezTo>
                    <a:cubicBezTo>
                      <a:pt x="37" y="0"/>
                      <a:pt x="45" y="3"/>
                      <a:pt x="49" y="10"/>
                    </a:cubicBezTo>
                    <a:cubicBezTo>
                      <a:pt x="54" y="16"/>
                      <a:pt x="58" y="35"/>
                      <a:pt x="57" y="46"/>
                    </a:cubicBezTo>
                    <a:cubicBezTo>
                      <a:pt x="56" y="57"/>
                      <a:pt x="49" y="58"/>
                      <a:pt x="46" y="58"/>
                    </a:cubicBezTo>
                    <a:cubicBezTo>
                      <a:pt x="42" y="58"/>
                      <a:pt x="37" y="54"/>
                      <a:pt x="36" y="48"/>
                    </a:cubicBezTo>
                    <a:cubicBezTo>
                      <a:pt x="35" y="43"/>
                      <a:pt x="35" y="33"/>
                      <a:pt x="42" y="25"/>
                    </a:cubicBezTo>
                    <a:cubicBezTo>
                      <a:pt x="48" y="18"/>
                      <a:pt x="59" y="11"/>
                      <a:pt x="66" y="8"/>
                    </a:cubicBezTo>
                    <a:cubicBezTo>
                      <a:pt x="73" y="6"/>
                      <a:pt x="79" y="7"/>
                      <a:pt x="81" y="10"/>
                    </a:cubicBezTo>
                    <a:cubicBezTo>
                      <a:pt x="83" y="12"/>
                      <a:pt x="82" y="18"/>
                      <a:pt x="80" y="23"/>
                    </a:cubicBezTo>
                    <a:cubicBezTo>
                      <a:pt x="78" y="25"/>
                      <a:pt x="72" y="33"/>
                      <a:pt x="59" y="42"/>
                    </a:cubicBezTo>
                    <a:cubicBezTo>
                      <a:pt x="47" y="50"/>
                      <a:pt x="34" y="57"/>
                      <a:pt x="25" y="59"/>
                    </a:cubicBezTo>
                    <a:cubicBezTo>
                      <a:pt x="16" y="60"/>
                      <a:pt x="12" y="58"/>
                      <a:pt x="10" y="55"/>
                    </a:cubicBezTo>
                    <a:cubicBezTo>
                      <a:pt x="7" y="53"/>
                      <a:pt x="8" y="48"/>
                      <a:pt x="12" y="43"/>
                    </a:cubicBezTo>
                    <a:cubicBezTo>
                      <a:pt x="15" y="37"/>
                      <a:pt x="28" y="29"/>
                      <a:pt x="33" y="25"/>
                    </a:cubicBezTo>
                  </a:path>
                </a:pathLst>
              </a:custGeom>
              <a:noFill/>
              <a:ln w="28575" cap="flat" cmpd="sng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 algn="l">
                  <a:defRPr/>
                </a:pPr>
                <a:endParaRPr lang="ru-RU" sz="1800"/>
              </a:p>
            </p:txBody>
          </p:sp>
          <p:grpSp>
            <p:nvGrpSpPr>
              <p:cNvPr id="16400" name="Group 66"/>
              <p:cNvGrpSpPr>
                <a:grpSpLocks/>
              </p:cNvGrpSpPr>
              <p:nvPr/>
            </p:nvGrpSpPr>
            <p:grpSpPr bwMode="auto">
              <a:xfrm>
                <a:off x="5426" y="192"/>
                <a:ext cx="199" cy="203"/>
                <a:chOff x="4053" y="945"/>
                <a:chExt cx="180" cy="186"/>
              </a:xfrm>
            </p:grpSpPr>
            <p:sp>
              <p:nvSpPr>
                <p:cNvPr id="25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prstGeom prst="ellipse">
                  <a:avLst/>
                </a:prstGeom>
                <a:solidFill>
                  <a:srgbClr val="1A1B1C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26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1E3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27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9E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28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A0E9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29" name="Oval 35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42" cy="154"/>
                </a:xfrm>
                <a:prstGeom prst="ellipse">
                  <a:avLst/>
                </a:prstGeom>
                <a:solidFill>
                  <a:srgbClr val="00A8EB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0" name="Oval 36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00B0EE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1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4AB9F1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2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6FC4F4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3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8FCFF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4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B1DDFA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5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D7EDFC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6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7" name="Freeform 43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77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17" y="4"/>
                    </a:cxn>
                    <a:cxn ang="0">
                      <a:pos x="15" y="16"/>
                    </a:cxn>
                    <a:cxn ang="0">
                      <a:pos x="3" y="14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9" h="18">
                      <a:moveTo>
                        <a:pt x="5" y="2"/>
                      </a:moveTo>
                      <a:cubicBezTo>
                        <a:pt x="8" y="0"/>
                        <a:pt x="14" y="0"/>
                        <a:pt x="17" y="4"/>
                      </a:cubicBezTo>
                      <a:cubicBezTo>
                        <a:pt x="19" y="8"/>
                        <a:pt x="19" y="13"/>
                        <a:pt x="15" y="16"/>
                      </a:cubicBezTo>
                      <a:cubicBezTo>
                        <a:pt x="11" y="18"/>
                        <a:pt x="6" y="18"/>
                        <a:pt x="3" y="14"/>
                      </a:cubicBezTo>
                      <a:cubicBezTo>
                        <a:pt x="0" y="10"/>
                        <a:pt x="1" y="5"/>
                        <a:pt x="5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8" name="Freeform 44"/>
                <p:cNvSpPr>
                  <a:spLocks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17" y="8"/>
                    </a:cxn>
                    <a:cxn ang="0">
                      <a:pos x="9" y="16"/>
                    </a:cxn>
                    <a:cxn ang="0">
                      <a:pos x="0" y="8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7" h="16">
                      <a:moveTo>
                        <a:pt x="9" y="0"/>
                      </a:moveTo>
                      <a:cubicBezTo>
                        <a:pt x="13" y="0"/>
                        <a:pt x="17" y="3"/>
                        <a:pt x="17" y="8"/>
                      </a:cubicBezTo>
                      <a:cubicBezTo>
                        <a:pt x="17" y="13"/>
                        <a:pt x="13" y="16"/>
                        <a:pt x="9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39" name="Freeform 45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86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16" y="4"/>
                    </a:cxn>
                    <a:cxn ang="0">
                      <a:pos x="15" y="16"/>
                    </a:cxn>
                    <a:cxn ang="0">
                      <a:pos x="3" y="14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19" h="19">
                      <a:moveTo>
                        <a:pt x="5" y="3"/>
                      </a:moveTo>
                      <a:cubicBezTo>
                        <a:pt x="8" y="0"/>
                        <a:pt x="14" y="1"/>
                        <a:pt x="16" y="4"/>
                      </a:cubicBezTo>
                      <a:cubicBezTo>
                        <a:pt x="19" y="8"/>
                        <a:pt x="18" y="13"/>
                        <a:pt x="15" y="16"/>
                      </a:cubicBezTo>
                      <a:cubicBezTo>
                        <a:pt x="11" y="19"/>
                        <a:pt x="6" y="18"/>
                        <a:pt x="3" y="14"/>
                      </a:cubicBezTo>
                      <a:cubicBezTo>
                        <a:pt x="0" y="11"/>
                        <a:pt x="1" y="5"/>
                        <a:pt x="5" y="3"/>
                      </a:cubicBezTo>
                    </a:path>
                  </a:pathLst>
                </a:custGeom>
                <a:noFill/>
                <a:ln w="12700" cap="flat">
                  <a:solidFill>
                    <a:srgbClr val="0089E1"/>
                  </a:solidFill>
                  <a:prstDash val="solid"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0" name="Freeform 46"/>
                <p:cNvSpPr>
                  <a:spLocks/>
                </p:cNvSpPr>
                <p:nvPr/>
              </p:nvSpPr>
              <p:spPr bwMode="auto">
                <a:xfrm flipH="1">
                  <a:off x="4072" y="954"/>
                  <a:ext cx="132" cy="154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10" y="5"/>
                    </a:cxn>
                    <a:cxn ang="0">
                      <a:pos x="12" y="15"/>
                    </a:cxn>
                    <a:cxn ang="0">
                      <a:pos x="3" y="10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14" h="16">
                      <a:moveTo>
                        <a:pt x="2" y="1"/>
                      </a:moveTo>
                      <a:cubicBezTo>
                        <a:pt x="4" y="0"/>
                        <a:pt x="7" y="2"/>
                        <a:pt x="10" y="5"/>
                      </a:cubicBezTo>
                      <a:cubicBezTo>
                        <a:pt x="13" y="9"/>
                        <a:pt x="14" y="13"/>
                        <a:pt x="12" y="15"/>
                      </a:cubicBezTo>
                      <a:cubicBezTo>
                        <a:pt x="10" y="16"/>
                        <a:pt x="6" y="14"/>
                        <a:pt x="3" y="10"/>
                      </a:cubicBezTo>
                      <a:cubicBezTo>
                        <a:pt x="1" y="7"/>
                        <a:pt x="0" y="3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1" name="Freeform 47"/>
                <p:cNvSpPr>
                  <a:spLocks/>
                </p:cNvSpPr>
                <p:nvPr/>
              </p:nvSpPr>
              <p:spPr bwMode="auto">
                <a:xfrm flipH="1">
                  <a:off x="4062" y="945"/>
                  <a:ext cx="152" cy="177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3" y="5"/>
                    </a:cxn>
                    <a:cxn ang="0">
                      <a:pos x="13" y="16"/>
                    </a:cxn>
                    <a:cxn ang="0">
                      <a:pos x="3" y="13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6" h="18">
                      <a:moveTo>
                        <a:pt x="3" y="2"/>
                      </a:moveTo>
                      <a:cubicBezTo>
                        <a:pt x="6" y="0"/>
                        <a:pt x="10" y="2"/>
                        <a:pt x="13" y="5"/>
                      </a:cubicBezTo>
                      <a:cubicBezTo>
                        <a:pt x="16" y="9"/>
                        <a:pt x="16" y="14"/>
                        <a:pt x="13" y="16"/>
                      </a:cubicBezTo>
                      <a:cubicBezTo>
                        <a:pt x="10" y="18"/>
                        <a:pt x="6" y="16"/>
                        <a:pt x="3" y="13"/>
                      </a:cubicBezTo>
                      <a:cubicBezTo>
                        <a:pt x="0" y="9"/>
                        <a:pt x="0" y="4"/>
                        <a:pt x="3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091" y="965"/>
                  <a:ext cx="95" cy="135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3" name="Freeform 49"/>
                <p:cNvSpPr>
                  <a:spLocks/>
                </p:cNvSpPr>
                <p:nvPr/>
              </p:nvSpPr>
              <p:spPr bwMode="auto">
                <a:xfrm flipH="1">
                  <a:off x="4129" y="954"/>
                  <a:ext cx="85" cy="69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5" y="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9" h="7">
                      <a:moveTo>
                        <a:pt x="9" y="0"/>
                      </a:moveTo>
                      <a:cubicBezTo>
                        <a:pt x="9" y="1"/>
                        <a:pt x="8" y="3"/>
                        <a:pt x="5" y="5"/>
                      </a:cubicBezTo>
                      <a:cubicBezTo>
                        <a:pt x="3" y="6"/>
                        <a:pt x="1" y="7"/>
                        <a:pt x="0" y="7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4" name="Freeform 50"/>
                <p:cNvSpPr>
                  <a:spLocks/>
                </p:cNvSpPr>
                <p:nvPr/>
              </p:nvSpPr>
              <p:spPr bwMode="auto">
                <a:xfrm flipH="1">
                  <a:off x="4062" y="1011"/>
                  <a:ext cx="114" cy="89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5" y="3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9">
                      <a:moveTo>
                        <a:pt x="0" y="9"/>
                      </a:moveTo>
                      <a:cubicBezTo>
                        <a:pt x="0" y="7"/>
                        <a:pt x="3" y="5"/>
                        <a:pt x="5" y="3"/>
                      </a:cubicBezTo>
                      <a:cubicBezTo>
                        <a:pt x="7" y="2"/>
                        <a:pt x="10" y="0"/>
                        <a:pt x="12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5" name="Freeform 51"/>
                <p:cNvSpPr>
                  <a:spLocks/>
                </p:cNvSpPr>
                <p:nvPr/>
              </p:nvSpPr>
              <p:spPr bwMode="auto">
                <a:xfrm flipH="1">
                  <a:off x="4149" y="954"/>
                  <a:ext cx="70" cy="5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4" y="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7" y="1"/>
                        <a:pt x="6" y="2"/>
                        <a:pt x="4" y="3"/>
                      </a:cubicBezTo>
                      <a:cubicBezTo>
                        <a:pt x="3" y="4"/>
                        <a:pt x="1" y="5"/>
                        <a:pt x="0" y="4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6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4072" y="984"/>
                  <a:ext cx="132" cy="98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7" name="Freeform 53"/>
                <p:cNvSpPr>
                  <a:spLocks/>
                </p:cNvSpPr>
                <p:nvPr/>
              </p:nvSpPr>
              <p:spPr bwMode="auto">
                <a:xfrm flipH="1">
                  <a:off x="4101" y="965"/>
                  <a:ext cx="113" cy="8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7" y="5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12" h="9">
                      <a:moveTo>
                        <a:pt x="12" y="0"/>
                      </a:moveTo>
                      <a:cubicBezTo>
                        <a:pt x="11" y="2"/>
                        <a:pt x="8" y="4"/>
                        <a:pt x="7" y="5"/>
                      </a:cubicBezTo>
                      <a:cubicBezTo>
                        <a:pt x="5" y="7"/>
                        <a:pt x="1" y="9"/>
                        <a:pt x="0" y="8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8" name="Freeform 54"/>
                <p:cNvSpPr>
                  <a:spLocks/>
                </p:cNvSpPr>
                <p:nvPr/>
              </p:nvSpPr>
              <p:spPr bwMode="auto">
                <a:xfrm flipH="1">
                  <a:off x="4062" y="1043"/>
                  <a:ext cx="95" cy="68"/>
                </a:xfrm>
                <a:custGeom>
                  <a:avLst/>
                  <a:gdLst/>
                  <a:ahLst/>
                  <a:cxnLst>
                    <a:cxn ang="0">
                      <a:pos x="1" y="7"/>
                    </a:cxn>
                    <a:cxn ang="0">
                      <a:pos x="4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cubicBezTo>
                        <a:pt x="0" y="6"/>
                        <a:pt x="2" y="4"/>
                        <a:pt x="4" y="2"/>
                      </a:cubicBezTo>
                      <a:cubicBezTo>
                        <a:pt x="7" y="0"/>
                        <a:pt x="9" y="0"/>
                        <a:pt x="10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49" name="Freeform 55"/>
                <p:cNvSpPr>
                  <a:spLocks/>
                </p:cNvSpPr>
                <p:nvPr/>
              </p:nvSpPr>
              <p:spPr bwMode="auto">
                <a:xfrm flipH="1">
                  <a:off x="4072" y="1062"/>
                  <a:ext cx="57" cy="4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cubicBezTo>
                        <a:pt x="0" y="4"/>
                        <a:pt x="1" y="3"/>
                        <a:pt x="3" y="2"/>
                      </a:cubicBezTo>
                      <a:cubicBezTo>
                        <a:pt x="4" y="1"/>
                        <a:pt x="6" y="0"/>
                        <a:pt x="6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  <p:sp>
              <p:nvSpPr>
                <p:cNvPr id="50" name="Freeform 56"/>
                <p:cNvSpPr>
                  <a:spLocks/>
                </p:cNvSpPr>
                <p:nvPr/>
              </p:nvSpPr>
              <p:spPr bwMode="auto">
                <a:xfrm flipH="1">
                  <a:off x="4082" y="965"/>
                  <a:ext cx="114" cy="135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7" y="6"/>
                    </a:cxn>
                    <a:cxn ang="0">
                      <a:pos x="11" y="14"/>
                    </a:cxn>
                    <a:cxn ang="0">
                      <a:pos x="4" y="8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2" h="14">
                      <a:moveTo>
                        <a:pt x="1" y="0"/>
                      </a:moveTo>
                      <a:cubicBezTo>
                        <a:pt x="2" y="0"/>
                        <a:pt x="5" y="2"/>
                        <a:pt x="7" y="6"/>
                      </a:cubicBezTo>
                      <a:cubicBezTo>
                        <a:pt x="10" y="9"/>
                        <a:pt x="12" y="13"/>
                        <a:pt x="11" y="14"/>
                      </a:cubicBezTo>
                      <a:cubicBezTo>
                        <a:pt x="10" y="14"/>
                        <a:pt x="7" y="12"/>
                        <a:pt x="4" y="8"/>
                      </a:cubicBezTo>
                      <a:cubicBezTo>
                        <a:pt x="1" y="4"/>
                        <a:pt x="0" y="1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 algn="l">
                    <a:defRPr/>
                  </a:pPr>
                  <a:endParaRPr lang="ru-RU" sz="1800"/>
                </a:p>
              </p:txBody>
            </p:sp>
          </p:grpSp>
        </p:grpSp>
      </p:grpSp>
      <p:sp>
        <p:nvSpPr>
          <p:cNvPr id="1607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179388" y="2205038"/>
            <a:ext cx="9144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fld id="{87C0E1C4-AC55-4F8F-838C-2AC465416EF5}" type="datetime1">
              <a:rPr lang="ru-RU"/>
              <a:pPr>
                <a:defRPr/>
              </a:pPr>
              <a:t>25.10.2018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726470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5pPr>
      <a:lvl6pPr marL="4572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6pPr>
      <a:lvl7pPr marL="9144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7pPr>
      <a:lvl8pPr marL="13716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8pPr>
      <a:lvl9pPr marL="1828800"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Rectangle 2"/>
          <p:cNvSpPr txBox="1">
            <a:spLocks/>
          </p:cNvSpPr>
          <p:nvPr/>
        </p:nvSpPr>
        <p:spPr bwMode="auto">
          <a:xfrm>
            <a:off x="0" y="1"/>
            <a:ext cx="9163050" cy="6858000"/>
          </a:xfrm>
          <a:prstGeom prst="rect">
            <a:avLst/>
          </a:prstGeom>
          <a:gradFill>
            <a:gsLst>
              <a:gs pos="31000">
                <a:srgbClr val="003399"/>
              </a:gs>
              <a:gs pos="100000">
                <a:schemeClr val="bg1">
                  <a:alpha val="0"/>
                </a:schemeClr>
              </a:gs>
            </a:gsLst>
            <a:lin ang="10800000" scaled="0"/>
          </a:gradFill>
          <a:ln w="25400" cap="flat" cmpd="sng" algn="ctr">
            <a:noFill/>
            <a:prstDash val="solid"/>
            <a:miter lim="800000"/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lIns="0" tIns="0" rIns="0" bIns="0" anchor="ctr" anchorCtr="1"/>
          <a:lstStyle/>
          <a:p>
            <a:pPr algn="ctr">
              <a:lnSpc>
                <a:spcPct val="90000"/>
              </a:lnSpc>
              <a:defRPr/>
            </a:pPr>
            <a:endParaRPr lang="ru-RU" sz="2200" b="1" kern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3" name="Рисунок 3" descr="Chernobyl_800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950" y="333375"/>
            <a:ext cx="2735263" cy="2124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2" name="Picture 1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gray">
          <a:xfrm>
            <a:off x="539750" y="1876425"/>
            <a:ext cx="2894013" cy="2170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89794" name="Picture 2" descr="D:\IBRAE\Картинки\MINATOM_14_JULY\15\balakovo_6.bmp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258888" y="3459163"/>
            <a:ext cx="2736850" cy="22018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14" name="Freeform 3"/>
          <p:cNvSpPr>
            <a:spLocks/>
          </p:cNvSpPr>
          <p:nvPr/>
        </p:nvSpPr>
        <p:spPr bwMode="gray">
          <a:xfrm>
            <a:off x="0" y="4483100"/>
            <a:ext cx="4122738" cy="2368550"/>
          </a:xfrm>
          <a:custGeom>
            <a:avLst/>
            <a:gdLst/>
            <a:ahLst/>
            <a:cxnLst>
              <a:cxn ang="0">
                <a:pos x="0" y="489"/>
              </a:cxn>
              <a:cxn ang="0">
                <a:pos x="1328" y="840"/>
              </a:cxn>
              <a:cxn ang="0">
                <a:pos x="2488" y="0"/>
              </a:cxn>
              <a:cxn ang="0">
                <a:pos x="1712" y="1124"/>
              </a:cxn>
              <a:cxn ang="0">
                <a:pos x="636" y="1492"/>
              </a:cxn>
              <a:cxn ang="0">
                <a:pos x="1" y="1492"/>
              </a:cxn>
              <a:cxn ang="0">
                <a:pos x="0" y="489"/>
              </a:cxn>
            </a:cxnLst>
            <a:rect l="0" t="0" r="r" b="b"/>
            <a:pathLst>
              <a:path w="2597" h="1492">
                <a:moveTo>
                  <a:pt x="0" y="489"/>
                </a:moveTo>
                <a:cubicBezTo>
                  <a:pt x="247" y="671"/>
                  <a:pt x="632" y="920"/>
                  <a:pt x="1328" y="840"/>
                </a:cubicBezTo>
                <a:cubicBezTo>
                  <a:pt x="2024" y="760"/>
                  <a:pt x="2360" y="131"/>
                  <a:pt x="2488" y="0"/>
                </a:cubicBezTo>
                <a:cubicBezTo>
                  <a:pt x="2597" y="53"/>
                  <a:pt x="1792" y="1068"/>
                  <a:pt x="1712" y="1124"/>
                </a:cubicBezTo>
                <a:cubicBezTo>
                  <a:pt x="1632" y="1180"/>
                  <a:pt x="921" y="1431"/>
                  <a:pt x="636" y="1492"/>
                </a:cubicBezTo>
                <a:lnTo>
                  <a:pt x="1" y="1492"/>
                </a:lnTo>
                <a:lnTo>
                  <a:pt x="0" y="489"/>
                </a:lnTo>
                <a:close/>
              </a:path>
            </a:pathLst>
          </a:custGeom>
          <a:gradFill rotWithShape="1">
            <a:gsLst>
              <a:gs pos="0">
                <a:schemeClr val="hlink">
                  <a:gamma/>
                  <a:shade val="24314"/>
                  <a:invGamma/>
                </a:schemeClr>
              </a:gs>
              <a:gs pos="100000">
                <a:schemeClr val="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5" name="Freeform 4"/>
          <p:cNvSpPr>
            <a:spLocks/>
          </p:cNvSpPr>
          <p:nvPr/>
        </p:nvSpPr>
        <p:spPr bwMode="gray">
          <a:xfrm>
            <a:off x="-12700" y="4149725"/>
            <a:ext cx="4152900" cy="2708275"/>
          </a:xfrm>
          <a:custGeom>
            <a:avLst/>
            <a:gdLst/>
            <a:ahLst/>
            <a:cxnLst>
              <a:cxn ang="0">
                <a:pos x="0" y="1688"/>
              </a:cxn>
              <a:cxn ang="0">
                <a:pos x="0" y="1112"/>
              </a:cxn>
              <a:cxn ang="0">
                <a:pos x="2576" y="0"/>
              </a:cxn>
              <a:cxn ang="0">
                <a:pos x="2135" y="826"/>
              </a:cxn>
              <a:cxn ang="0">
                <a:pos x="635" y="1688"/>
              </a:cxn>
              <a:cxn ang="0">
                <a:pos x="0" y="1688"/>
              </a:cxn>
            </a:cxnLst>
            <a:rect l="0" t="0" r="r" b="b"/>
            <a:pathLst>
              <a:path w="2576" h="1688">
                <a:moveTo>
                  <a:pt x="0" y="1688"/>
                </a:moveTo>
                <a:lnTo>
                  <a:pt x="0" y="1112"/>
                </a:lnTo>
                <a:cubicBezTo>
                  <a:pt x="1960" y="1464"/>
                  <a:pt x="2419" y="304"/>
                  <a:pt x="2576" y="0"/>
                </a:cubicBezTo>
                <a:lnTo>
                  <a:pt x="2135" y="826"/>
                </a:lnTo>
                <a:cubicBezTo>
                  <a:pt x="1618" y="1315"/>
                  <a:pt x="1286" y="1456"/>
                  <a:pt x="635" y="1688"/>
                </a:cubicBezTo>
                <a:lnTo>
                  <a:pt x="0" y="1688"/>
                </a:lnTo>
                <a:close/>
              </a:path>
            </a:pathLst>
          </a:cu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6" name="Freeform 5"/>
          <p:cNvSpPr>
            <a:spLocks/>
          </p:cNvSpPr>
          <p:nvPr/>
        </p:nvSpPr>
        <p:spPr bwMode="white">
          <a:xfrm>
            <a:off x="2230438" y="-11113"/>
            <a:ext cx="6950075" cy="6880226"/>
          </a:xfrm>
          <a:custGeom>
            <a:avLst/>
            <a:gdLst/>
            <a:ahLst/>
            <a:cxnLst>
              <a:cxn ang="0">
                <a:pos x="148" y="0"/>
              </a:cxn>
              <a:cxn ang="0">
                <a:pos x="561" y="193"/>
              </a:cxn>
              <a:cxn ang="0">
                <a:pos x="943" y="501"/>
              </a:cxn>
              <a:cxn ang="0">
                <a:pos x="1221" y="967"/>
              </a:cxn>
              <a:cxn ang="0">
                <a:pos x="1413" y="1630"/>
              </a:cxn>
              <a:cxn ang="0">
                <a:pos x="1290" y="2660"/>
              </a:cxn>
              <a:cxn ang="0">
                <a:pos x="0" y="4342"/>
              </a:cxn>
              <a:cxn ang="0">
                <a:pos x="4349" y="4342"/>
              </a:cxn>
              <a:cxn ang="0">
                <a:pos x="4362" y="7"/>
              </a:cxn>
              <a:cxn ang="0">
                <a:pos x="148" y="0"/>
              </a:cxn>
            </a:cxnLst>
            <a:rect l="0" t="0" r="r" b="b"/>
            <a:pathLst>
              <a:path w="4362" h="4342">
                <a:moveTo>
                  <a:pt x="148" y="0"/>
                </a:moveTo>
                <a:lnTo>
                  <a:pt x="561" y="193"/>
                </a:lnTo>
                <a:lnTo>
                  <a:pt x="943" y="501"/>
                </a:lnTo>
                <a:lnTo>
                  <a:pt x="1221" y="967"/>
                </a:lnTo>
                <a:lnTo>
                  <a:pt x="1413" y="1630"/>
                </a:lnTo>
                <a:lnTo>
                  <a:pt x="1290" y="2660"/>
                </a:lnTo>
                <a:lnTo>
                  <a:pt x="0" y="4342"/>
                </a:lnTo>
                <a:lnTo>
                  <a:pt x="4349" y="4342"/>
                </a:lnTo>
                <a:lnTo>
                  <a:pt x="4362" y="7"/>
                </a:lnTo>
                <a:lnTo>
                  <a:pt x="148" y="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7" name="Freeform 8"/>
          <p:cNvSpPr>
            <a:spLocks/>
          </p:cNvSpPr>
          <p:nvPr/>
        </p:nvSpPr>
        <p:spPr bwMode="gray">
          <a:xfrm>
            <a:off x="827088" y="-11113"/>
            <a:ext cx="4032250" cy="6881813"/>
          </a:xfrm>
          <a:custGeom>
            <a:avLst/>
            <a:gdLst/>
            <a:ahLst/>
            <a:cxnLst>
              <a:cxn ang="0">
                <a:pos x="858" y="0"/>
              </a:cxn>
              <a:cxn ang="0">
                <a:pos x="1984" y="2583"/>
              </a:cxn>
              <a:cxn ang="0">
                <a:pos x="0" y="4327"/>
              </a:cxn>
              <a:cxn ang="0">
                <a:pos x="1208" y="4335"/>
              </a:cxn>
              <a:cxn ang="0">
                <a:pos x="2272" y="2567"/>
              </a:cxn>
              <a:cxn ang="0">
                <a:pos x="998" y="3"/>
              </a:cxn>
              <a:cxn ang="0">
                <a:pos x="858" y="0"/>
              </a:cxn>
            </a:cxnLst>
            <a:rect l="0" t="0" r="r" b="b"/>
            <a:pathLst>
              <a:path w="2408" h="4335">
                <a:moveTo>
                  <a:pt x="858" y="0"/>
                </a:moveTo>
                <a:cubicBezTo>
                  <a:pt x="2020" y="270"/>
                  <a:pt x="2408" y="1631"/>
                  <a:pt x="1984" y="2583"/>
                </a:cubicBezTo>
                <a:cubicBezTo>
                  <a:pt x="1560" y="3535"/>
                  <a:pt x="880" y="3976"/>
                  <a:pt x="0" y="4327"/>
                </a:cubicBezTo>
                <a:lnTo>
                  <a:pt x="1208" y="4335"/>
                </a:lnTo>
                <a:cubicBezTo>
                  <a:pt x="1520" y="4079"/>
                  <a:pt x="2144" y="3343"/>
                  <a:pt x="2272" y="2567"/>
                </a:cubicBezTo>
                <a:cubicBezTo>
                  <a:pt x="2400" y="1791"/>
                  <a:pt x="2278" y="419"/>
                  <a:pt x="998" y="3"/>
                </a:cubicBezTo>
                <a:lnTo>
                  <a:pt x="858" y="0"/>
                </a:lnTo>
                <a:close/>
              </a:path>
            </a:pathLst>
          </a:custGeom>
          <a:gradFill rotWithShape="1">
            <a:gsLst>
              <a:gs pos="0">
                <a:schemeClr val="folHlink">
                  <a:gamma/>
                  <a:tint val="27451"/>
                  <a:invGamma/>
                </a:schemeClr>
              </a:gs>
              <a:gs pos="100000">
                <a:schemeClr val="folHlink"/>
              </a:gs>
            </a:gsLst>
            <a:lin ang="540000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ru-RU">
              <a:latin typeface="Arial" charset="0"/>
              <a:cs typeface="+mn-cs"/>
            </a:endParaRPr>
          </a:p>
        </p:txBody>
      </p:sp>
      <p:sp>
        <p:nvSpPr>
          <p:cNvPr id="18" name="Text Box 24"/>
          <p:cNvSpPr txBox="1">
            <a:spLocks noChangeArrowheads="1"/>
          </p:cNvSpPr>
          <p:nvPr/>
        </p:nvSpPr>
        <p:spPr bwMode="auto">
          <a:xfrm>
            <a:off x="3756025" y="127000"/>
            <a:ext cx="4491038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ru-RU" sz="1200" b="1" dirty="0">
                <a:solidFill>
                  <a:schemeClr val="bg1"/>
                </a:solidFill>
                <a:latin typeface="Arial" charset="0"/>
                <a:cs typeface="+mn-cs"/>
              </a:rPr>
              <a:t>РОССИЙСКАЯ АКАДЕМИЯ НАУК</a:t>
            </a:r>
          </a:p>
          <a:p>
            <a:pPr algn="r">
              <a:defRPr/>
            </a:pPr>
            <a:r>
              <a:rPr lang="ru-RU" sz="1100" b="1" dirty="0">
                <a:solidFill>
                  <a:schemeClr val="bg1"/>
                </a:solidFill>
                <a:latin typeface="Arial" charset="0"/>
                <a:cs typeface="+mn-cs"/>
              </a:rPr>
              <a:t>Институт проблем безопасного развития атомной энергетики</a:t>
            </a:r>
          </a:p>
        </p:txBody>
      </p:sp>
      <p:sp>
        <p:nvSpPr>
          <p:cNvPr id="19" name="Text Box 25"/>
          <p:cNvSpPr txBox="1">
            <a:spLocks noChangeArrowheads="1"/>
          </p:cNvSpPr>
          <p:nvPr/>
        </p:nvSpPr>
        <p:spPr bwMode="auto">
          <a:xfrm>
            <a:off x="5491163" y="587375"/>
            <a:ext cx="2755900" cy="4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rgbClr val="000000"/>
            </a:outerShdw>
          </a:effectLst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n-US" sz="1200" b="1" dirty="0">
                <a:solidFill>
                  <a:schemeClr val="bg1"/>
                </a:solidFill>
                <a:latin typeface="Arial" charset="0"/>
                <a:cs typeface="+mn-cs"/>
              </a:rPr>
              <a:t>RUSSIAN ACADEMY OF SCIENCES</a:t>
            </a:r>
            <a:endParaRPr lang="ru-RU" sz="1200" b="1" dirty="0">
              <a:solidFill>
                <a:schemeClr val="bg1"/>
              </a:solidFill>
              <a:latin typeface="Arial" charset="0"/>
              <a:cs typeface="+mn-cs"/>
            </a:endParaRPr>
          </a:p>
          <a:p>
            <a:pPr algn="r">
              <a:defRPr/>
            </a:pPr>
            <a:r>
              <a:rPr lang="en-US" sz="1100" b="1" dirty="0">
                <a:solidFill>
                  <a:schemeClr val="bg1"/>
                </a:solidFill>
                <a:latin typeface="Arial" charset="0"/>
                <a:cs typeface="+mn-cs"/>
              </a:rPr>
              <a:t>Nuclear Safety Institute (IBRAE)</a:t>
            </a:r>
            <a:endParaRPr lang="ru-RU" sz="1100" b="1" dirty="0">
              <a:solidFill>
                <a:schemeClr val="bg1"/>
              </a:solidFill>
              <a:latin typeface="Arial" charset="0"/>
              <a:cs typeface="+mn-cs"/>
            </a:endParaRPr>
          </a:p>
        </p:txBody>
      </p:sp>
      <p:grpSp>
        <p:nvGrpSpPr>
          <p:cNvPr id="6158" name="Group 70"/>
          <p:cNvGrpSpPr>
            <a:grpSpLocks/>
          </p:cNvGrpSpPr>
          <p:nvPr/>
        </p:nvGrpSpPr>
        <p:grpSpPr bwMode="auto">
          <a:xfrm>
            <a:off x="3635375" y="76200"/>
            <a:ext cx="5470525" cy="673100"/>
            <a:chOff x="2290" y="48"/>
            <a:chExt cx="3446" cy="424"/>
          </a:xfrm>
        </p:grpSpPr>
        <p:sp>
          <p:nvSpPr>
            <p:cNvPr id="21" name="Line 67"/>
            <p:cNvSpPr>
              <a:spLocks noChangeShapeType="1"/>
            </p:cNvSpPr>
            <p:nvPr/>
          </p:nvSpPr>
          <p:spPr bwMode="auto">
            <a:xfrm>
              <a:off x="2290" y="358"/>
              <a:ext cx="3357" cy="0"/>
            </a:xfrm>
            <a:prstGeom prst="line">
              <a:avLst/>
            </a:prstGeom>
            <a:noFill/>
            <a:ln w="19050">
              <a:solidFill>
                <a:srgbClr val="0089E1"/>
              </a:solidFill>
              <a:round/>
              <a:headEnd/>
              <a:tailEnd/>
            </a:ln>
            <a:effectLst>
              <a:outerShdw dist="35921" dir="2700000" algn="ctr" rotWithShape="0">
                <a:schemeClr val="tx1"/>
              </a:outerShdw>
            </a:effectLst>
          </p:spPr>
          <p:txBody>
            <a:bodyPr lIns="90488" tIns="44450" rIns="90488" bIns="44450"/>
            <a:lstStyle/>
            <a:p>
              <a:pPr>
                <a:defRPr/>
              </a:pPr>
              <a:endParaRPr lang="ru-RU">
                <a:latin typeface="Arial" charset="0"/>
                <a:cs typeface="+mn-cs"/>
              </a:endParaRPr>
            </a:p>
          </p:txBody>
        </p:sp>
        <p:grpSp>
          <p:nvGrpSpPr>
            <p:cNvPr id="6162" name="Group 69"/>
            <p:cNvGrpSpPr>
              <a:grpSpLocks/>
            </p:cNvGrpSpPr>
            <p:nvPr/>
          </p:nvGrpSpPr>
          <p:grpSpPr bwMode="auto">
            <a:xfrm>
              <a:off x="5169" y="48"/>
              <a:ext cx="567" cy="424"/>
              <a:chOff x="5064" y="0"/>
              <a:chExt cx="696" cy="521"/>
            </a:xfrm>
          </p:grpSpPr>
          <p:sp>
            <p:nvSpPr>
              <p:cNvPr id="23" name="Freeform 30"/>
              <p:cNvSpPr>
                <a:spLocks/>
              </p:cNvSpPr>
              <p:nvPr/>
            </p:nvSpPr>
            <p:spPr bwMode="auto">
              <a:xfrm flipH="1">
                <a:off x="5064" y="0"/>
                <a:ext cx="696" cy="521"/>
              </a:xfrm>
              <a:custGeom>
                <a:avLst/>
                <a:gdLst/>
                <a:ahLst/>
                <a:cxnLst>
                  <a:cxn ang="0">
                    <a:pos x="13" y="44"/>
                  </a:cxn>
                  <a:cxn ang="0">
                    <a:pos x="0" y="33"/>
                  </a:cxn>
                  <a:cxn ang="0">
                    <a:pos x="20" y="17"/>
                  </a:cxn>
                  <a:cxn ang="0">
                    <a:pos x="52" y="23"/>
                  </a:cxn>
                  <a:cxn ang="0">
                    <a:pos x="74" y="39"/>
                  </a:cxn>
                  <a:cxn ang="0">
                    <a:pos x="74" y="50"/>
                  </a:cxn>
                  <a:cxn ang="0">
                    <a:pos x="59" y="50"/>
                  </a:cxn>
                  <a:cxn ang="0">
                    <a:pos x="40" y="36"/>
                  </a:cxn>
                  <a:cxn ang="0">
                    <a:pos x="28" y="22"/>
                  </a:cxn>
                  <a:cxn ang="0">
                    <a:pos x="31" y="2"/>
                  </a:cxn>
                  <a:cxn ang="0">
                    <a:pos x="49" y="10"/>
                  </a:cxn>
                  <a:cxn ang="0">
                    <a:pos x="57" y="46"/>
                  </a:cxn>
                  <a:cxn ang="0">
                    <a:pos x="46" y="58"/>
                  </a:cxn>
                  <a:cxn ang="0">
                    <a:pos x="36" y="48"/>
                  </a:cxn>
                  <a:cxn ang="0">
                    <a:pos x="42" y="25"/>
                  </a:cxn>
                  <a:cxn ang="0">
                    <a:pos x="66" y="8"/>
                  </a:cxn>
                  <a:cxn ang="0">
                    <a:pos x="81" y="10"/>
                  </a:cxn>
                  <a:cxn ang="0">
                    <a:pos x="80" y="23"/>
                  </a:cxn>
                  <a:cxn ang="0">
                    <a:pos x="59" y="42"/>
                  </a:cxn>
                  <a:cxn ang="0">
                    <a:pos x="25" y="59"/>
                  </a:cxn>
                  <a:cxn ang="0">
                    <a:pos x="10" y="55"/>
                  </a:cxn>
                  <a:cxn ang="0">
                    <a:pos x="12" y="43"/>
                  </a:cxn>
                  <a:cxn ang="0">
                    <a:pos x="33" y="25"/>
                  </a:cxn>
                </a:cxnLst>
                <a:rect l="0" t="0" r="r" b="b"/>
                <a:pathLst>
                  <a:path w="83" h="60">
                    <a:moveTo>
                      <a:pt x="13" y="44"/>
                    </a:moveTo>
                    <a:cubicBezTo>
                      <a:pt x="7" y="44"/>
                      <a:pt x="0" y="42"/>
                      <a:pt x="0" y="33"/>
                    </a:cubicBezTo>
                    <a:cubicBezTo>
                      <a:pt x="0" y="24"/>
                      <a:pt x="7" y="18"/>
                      <a:pt x="20" y="17"/>
                    </a:cubicBezTo>
                    <a:cubicBezTo>
                      <a:pt x="33" y="16"/>
                      <a:pt x="43" y="20"/>
                      <a:pt x="52" y="23"/>
                    </a:cubicBezTo>
                    <a:cubicBezTo>
                      <a:pt x="61" y="27"/>
                      <a:pt x="72" y="35"/>
                      <a:pt x="74" y="39"/>
                    </a:cubicBezTo>
                    <a:cubicBezTo>
                      <a:pt x="76" y="43"/>
                      <a:pt x="77" y="46"/>
                      <a:pt x="74" y="50"/>
                    </a:cubicBezTo>
                    <a:cubicBezTo>
                      <a:pt x="71" y="54"/>
                      <a:pt x="65" y="53"/>
                      <a:pt x="59" y="50"/>
                    </a:cubicBezTo>
                    <a:cubicBezTo>
                      <a:pt x="56" y="49"/>
                      <a:pt x="45" y="42"/>
                      <a:pt x="40" y="36"/>
                    </a:cubicBezTo>
                    <a:cubicBezTo>
                      <a:pt x="34" y="31"/>
                      <a:pt x="31" y="28"/>
                      <a:pt x="28" y="22"/>
                    </a:cubicBezTo>
                    <a:cubicBezTo>
                      <a:pt x="24" y="15"/>
                      <a:pt x="26" y="4"/>
                      <a:pt x="31" y="2"/>
                    </a:cubicBezTo>
                    <a:cubicBezTo>
                      <a:pt x="37" y="0"/>
                      <a:pt x="45" y="3"/>
                      <a:pt x="49" y="10"/>
                    </a:cubicBezTo>
                    <a:cubicBezTo>
                      <a:pt x="54" y="16"/>
                      <a:pt x="58" y="35"/>
                      <a:pt x="57" y="46"/>
                    </a:cubicBezTo>
                    <a:cubicBezTo>
                      <a:pt x="56" y="57"/>
                      <a:pt x="49" y="58"/>
                      <a:pt x="46" y="58"/>
                    </a:cubicBezTo>
                    <a:cubicBezTo>
                      <a:pt x="42" y="58"/>
                      <a:pt x="37" y="54"/>
                      <a:pt x="36" y="48"/>
                    </a:cubicBezTo>
                    <a:cubicBezTo>
                      <a:pt x="35" y="43"/>
                      <a:pt x="35" y="33"/>
                      <a:pt x="42" y="25"/>
                    </a:cubicBezTo>
                    <a:cubicBezTo>
                      <a:pt x="48" y="18"/>
                      <a:pt x="59" y="11"/>
                      <a:pt x="66" y="8"/>
                    </a:cubicBezTo>
                    <a:cubicBezTo>
                      <a:pt x="73" y="6"/>
                      <a:pt x="79" y="7"/>
                      <a:pt x="81" y="10"/>
                    </a:cubicBezTo>
                    <a:cubicBezTo>
                      <a:pt x="83" y="12"/>
                      <a:pt x="82" y="18"/>
                      <a:pt x="80" y="23"/>
                    </a:cubicBezTo>
                    <a:cubicBezTo>
                      <a:pt x="78" y="25"/>
                      <a:pt x="72" y="33"/>
                      <a:pt x="59" y="42"/>
                    </a:cubicBezTo>
                    <a:cubicBezTo>
                      <a:pt x="47" y="50"/>
                      <a:pt x="34" y="57"/>
                      <a:pt x="25" y="59"/>
                    </a:cubicBezTo>
                    <a:cubicBezTo>
                      <a:pt x="16" y="60"/>
                      <a:pt x="12" y="58"/>
                      <a:pt x="10" y="55"/>
                    </a:cubicBezTo>
                    <a:cubicBezTo>
                      <a:pt x="7" y="53"/>
                      <a:pt x="8" y="48"/>
                      <a:pt x="12" y="43"/>
                    </a:cubicBezTo>
                    <a:cubicBezTo>
                      <a:pt x="15" y="37"/>
                      <a:pt x="28" y="29"/>
                      <a:pt x="33" y="25"/>
                    </a:cubicBezTo>
                  </a:path>
                </a:pathLst>
              </a:custGeom>
              <a:noFill/>
              <a:ln w="28575" cap="flat" cmpd="sng">
                <a:solidFill>
                  <a:srgbClr val="0089E1"/>
                </a:solidFill>
                <a:prstDash val="solid"/>
                <a:miter lim="800000"/>
                <a:headEnd/>
                <a:tailEnd/>
              </a:ln>
              <a:effectLst>
                <a:outerShdw dist="17961" dir="2700000" algn="ctr" rotWithShape="0">
                  <a:schemeClr val="tx1"/>
                </a:outerShdw>
              </a:effectLst>
            </p:spPr>
            <p:txBody>
              <a:bodyPr/>
              <a:lstStyle/>
              <a:p>
                <a:pPr>
                  <a:defRPr/>
                </a:pPr>
                <a:endParaRPr lang="ru-RU">
                  <a:latin typeface="Arial" charset="0"/>
                  <a:cs typeface="+mn-cs"/>
                </a:endParaRPr>
              </a:p>
            </p:txBody>
          </p:sp>
          <p:grpSp>
            <p:nvGrpSpPr>
              <p:cNvPr id="6164" name="Group 66"/>
              <p:cNvGrpSpPr>
                <a:grpSpLocks/>
              </p:cNvGrpSpPr>
              <p:nvPr/>
            </p:nvGrpSpPr>
            <p:grpSpPr bwMode="auto">
              <a:xfrm>
                <a:off x="5426" y="192"/>
                <a:ext cx="199" cy="203"/>
                <a:chOff x="4053" y="945"/>
                <a:chExt cx="180" cy="186"/>
              </a:xfrm>
            </p:grpSpPr>
            <p:sp>
              <p:nvSpPr>
                <p:cNvPr id="25" name="Oval 31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prstGeom prst="ellipse">
                  <a:avLst/>
                </a:prstGeom>
                <a:solidFill>
                  <a:srgbClr val="1A1B1C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6" name="Oval 32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1E3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7" name="Oval 33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99E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8" name="Oval 34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52" cy="154"/>
                </a:xfrm>
                <a:prstGeom prst="ellipse">
                  <a:avLst/>
                </a:prstGeom>
                <a:solidFill>
                  <a:srgbClr val="00A0E9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29" name="Oval 35"/>
                <p:cNvSpPr>
                  <a:spLocks noChangeArrowheads="1"/>
                </p:cNvSpPr>
                <p:nvPr/>
              </p:nvSpPr>
              <p:spPr bwMode="auto">
                <a:xfrm flipH="1">
                  <a:off x="4062" y="954"/>
                  <a:ext cx="142" cy="154"/>
                </a:xfrm>
                <a:prstGeom prst="ellipse">
                  <a:avLst/>
                </a:prstGeom>
                <a:solidFill>
                  <a:srgbClr val="00A8EB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0" name="Oval 36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00B0EE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1" name="Oval 37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42" cy="135"/>
                </a:xfrm>
                <a:prstGeom prst="ellipse">
                  <a:avLst/>
                </a:prstGeom>
                <a:solidFill>
                  <a:srgbClr val="4AB9F1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2" name="Oval 38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6FC4F4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3" name="Oval 39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8FCFF6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4" name="Oval 40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34" cy="135"/>
                </a:xfrm>
                <a:prstGeom prst="ellipse">
                  <a:avLst/>
                </a:prstGeom>
                <a:solidFill>
                  <a:srgbClr val="B1DDFA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5" name="Oval 41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D7EDFC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6" name="Oval 42"/>
                <p:cNvSpPr>
                  <a:spLocks noChangeArrowheads="1"/>
                </p:cNvSpPr>
                <p:nvPr/>
              </p:nvSpPr>
              <p:spPr bwMode="auto">
                <a:xfrm flipH="1">
                  <a:off x="4062" y="965"/>
                  <a:ext cx="124" cy="126"/>
                </a:xfrm>
                <a:prstGeom prst="ellipse">
                  <a:avLst/>
                </a:prstGeom>
                <a:solidFill>
                  <a:srgbClr val="FFFFFF"/>
                </a:solidFill>
                <a:ln w="9525">
                  <a:noFill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7" name="Freeform 43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77"/>
                </a:xfrm>
                <a:custGeom>
                  <a:avLst/>
                  <a:gdLst/>
                  <a:ahLst/>
                  <a:cxnLst>
                    <a:cxn ang="0">
                      <a:pos x="5" y="2"/>
                    </a:cxn>
                    <a:cxn ang="0">
                      <a:pos x="17" y="4"/>
                    </a:cxn>
                    <a:cxn ang="0">
                      <a:pos x="15" y="16"/>
                    </a:cxn>
                    <a:cxn ang="0">
                      <a:pos x="3" y="14"/>
                    </a:cxn>
                    <a:cxn ang="0">
                      <a:pos x="5" y="2"/>
                    </a:cxn>
                  </a:cxnLst>
                  <a:rect l="0" t="0" r="r" b="b"/>
                  <a:pathLst>
                    <a:path w="19" h="18">
                      <a:moveTo>
                        <a:pt x="5" y="2"/>
                      </a:moveTo>
                      <a:cubicBezTo>
                        <a:pt x="8" y="0"/>
                        <a:pt x="14" y="0"/>
                        <a:pt x="17" y="4"/>
                      </a:cubicBezTo>
                      <a:cubicBezTo>
                        <a:pt x="19" y="8"/>
                        <a:pt x="19" y="13"/>
                        <a:pt x="15" y="16"/>
                      </a:cubicBezTo>
                      <a:cubicBezTo>
                        <a:pt x="11" y="18"/>
                        <a:pt x="6" y="18"/>
                        <a:pt x="3" y="14"/>
                      </a:cubicBezTo>
                      <a:cubicBezTo>
                        <a:pt x="0" y="10"/>
                        <a:pt x="1" y="5"/>
                        <a:pt x="5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8" name="Freeform 44"/>
                <p:cNvSpPr>
                  <a:spLocks/>
                </p:cNvSpPr>
                <p:nvPr/>
              </p:nvSpPr>
              <p:spPr bwMode="auto">
                <a:xfrm flipH="1">
                  <a:off x="4062" y="954"/>
                  <a:ext cx="161" cy="154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17" y="8"/>
                    </a:cxn>
                    <a:cxn ang="0">
                      <a:pos x="9" y="16"/>
                    </a:cxn>
                    <a:cxn ang="0">
                      <a:pos x="0" y="8"/>
                    </a:cxn>
                    <a:cxn ang="0">
                      <a:pos x="9" y="0"/>
                    </a:cxn>
                  </a:cxnLst>
                  <a:rect l="0" t="0" r="r" b="b"/>
                  <a:pathLst>
                    <a:path w="17" h="16">
                      <a:moveTo>
                        <a:pt x="9" y="0"/>
                      </a:moveTo>
                      <a:cubicBezTo>
                        <a:pt x="13" y="0"/>
                        <a:pt x="17" y="3"/>
                        <a:pt x="17" y="8"/>
                      </a:cubicBezTo>
                      <a:cubicBezTo>
                        <a:pt x="17" y="13"/>
                        <a:pt x="13" y="16"/>
                        <a:pt x="9" y="16"/>
                      </a:cubicBezTo>
                      <a:cubicBezTo>
                        <a:pt x="4" y="16"/>
                        <a:pt x="0" y="13"/>
                        <a:pt x="0" y="8"/>
                      </a:cubicBezTo>
                      <a:cubicBezTo>
                        <a:pt x="0" y="4"/>
                        <a:pt x="4" y="0"/>
                        <a:pt x="9" y="0"/>
                      </a:cubicBezTo>
                    </a:path>
                  </a:pathLst>
                </a:custGeom>
                <a:noFill/>
                <a:ln w="0">
                  <a:solidFill>
                    <a:srgbClr val="FFFFFF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39" name="Freeform 45"/>
                <p:cNvSpPr>
                  <a:spLocks/>
                </p:cNvSpPr>
                <p:nvPr/>
              </p:nvSpPr>
              <p:spPr bwMode="auto">
                <a:xfrm flipH="1">
                  <a:off x="4053" y="945"/>
                  <a:ext cx="180" cy="186"/>
                </a:xfrm>
                <a:custGeom>
                  <a:avLst/>
                  <a:gdLst/>
                  <a:ahLst/>
                  <a:cxnLst>
                    <a:cxn ang="0">
                      <a:pos x="5" y="3"/>
                    </a:cxn>
                    <a:cxn ang="0">
                      <a:pos x="16" y="4"/>
                    </a:cxn>
                    <a:cxn ang="0">
                      <a:pos x="15" y="16"/>
                    </a:cxn>
                    <a:cxn ang="0">
                      <a:pos x="3" y="14"/>
                    </a:cxn>
                    <a:cxn ang="0">
                      <a:pos x="5" y="3"/>
                    </a:cxn>
                  </a:cxnLst>
                  <a:rect l="0" t="0" r="r" b="b"/>
                  <a:pathLst>
                    <a:path w="19" h="19">
                      <a:moveTo>
                        <a:pt x="5" y="3"/>
                      </a:moveTo>
                      <a:cubicBezTo>
                        <a:pt x="8" y="0"/>
                        <a:pt x="14" y="1"/>
                        <a:pt x="16" y="4"/>
                      </a:cubicBezTo>
                      <a:cubicBezTo>
                        <a:pt x="19" y="8"/>
                        <a:pt x="18" y="13"/>
                        <a:pt x="15" y="16"/>
                      </a:cubicBezTo>
                      <a:cubicBezTo>
                        <a:pt x="11" y="19"/>
                        <a:pt x="6" y="18"/>
                        <a:pt x="3" y="14"/>
                      </a:cubicBezTo>
                      <a:cubicBezTo>
                        <a:pt x="0" y="11"/>
                        <a:pt x="1" y="5"/>
                        <a:pt x="5" y="3"/>
                      </a:cubicBezTo>
                    </a:path>
                  </a:pathLst>
                </a:custGeom>
                <a:noFill/>
                <a:ln w="12700" cap="flat">
                  <a:solidFill>
                    <a:srgbClr val="0089E1"/>
                  </a:solidFill>
                  <a:prstDash val="solid"/>
                  <a:miter lim="800000"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0" name="Freeform 46"/>
                <p:cNvSpPr>
                  <a:spLocks/>
                </p:cNvSpPr>
                <p:nvPr/>
              </p:nvSpPr>
              <p:spPr bwMode="auto">
                <a:xfrm flipH="1">
                  <a:off x="4072" y="954"/>
                  <a:ext cx="132" cy="154"/>
                </a:xfrm>
                <a:custGeom>
                  <a:avLst/>
                  <a:gdLst/>
                  <a:ahLst/>
                  <a:cxnLst>
                    <a:cxn ang="0">
                      <a:pos x="2" y="1"/>
                    </a:cxn>
                    <a:cxn ang="0">
                      <a:pos x="10" y="5"/>
                    </a:cxn>
                    <a:cxn ang="0">
                      <a:pos x="12" y="15"/>
                    </a:cxn>
                    <a:cxn ang="0">
                      <a:pos x="3" y="10"/>
                    </a:cxn>
                    <a:cxn ang="0">
                      <a:pos x="2" y="1"/>
                    </a:cxn>
                  </a:cxnLst>
                  <a:rect l="0" t="0" r="r" b="b"/>
                  <a:pathLst>
                    <a:path w="14" h="16">
                      <a:moveTo>
                        <a:pt x="2" y="1"/>
                      </a:moveTo>
                      <a:cubicBezTo>
                        <a:pt x="4" y="0"/>
                        <a:pt x="7" y="2"/>
                        <a:pt x="10" y="5"/>
                      </a:cubicBezTo>
                      <a:cubicBezTo>
                        <a:pt x="13" y="9"/>
                        <a:pt x="14" y="13"/>
                        <a:pt x="12" y="15"/>
                      </a:cubicBezTo>
                      <a:cubicBezTo>
                        <a:pt x="10" y="16"/>
                        <a:pt x="6" y="14"/>
                        <a:pt x="3" y="10"/>
                      </a:cubicBezTo>
                      <a:cubicBezTo>
                        <a:pt x="1" y="7"/>
                        <a:pt x="0" y="3"/>
                        <a:pt x="2" y="1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1" name="Freeform 47"/>
                <p:cNvSpPr>
                  <a:spLocks/>
                </p:cNvSpPr>
                <p:nvPr/>
              </p:nvSpPr>
              <p:spPr bwMode="auto">
                <a:xfrm flipH="1">
                  <a:off x="4062" y="945"/>
                  <a:ext cx="152" cy="177"/>
                </a:xfrm>
                <a:custGeom>
                  <a:avLst/>
                  <a:gdLst/>
                  <a:ahLst/>
                  <a:cxnLst>
                    <a:cxn ang="0">
                      <a:pos x="3" y="2"/>
                    </a:cxn>
                    <a:cxn ang="0">
                      <a:pos x="13" y="5"/>
                    </a:cxn>
                    <a:cxn ang="0">
                      <a:pos x="13" y="16"/>
                    </a:cxn>
                    <a:cxn ang="0">
                      <a:pos x="3" y="13"/>
                    </a:cxn>
                    <a:cxn ang="0">
                      <a:pos x="3" y="2"/>
                    </a:cxn>
                  </a:cxnLst>
                  <a:rect l="0" t="0" r="r" b="b"/>
                  <a:pathLst>
                    <a:path w="16" h="18">
                      <a:moveTo>
                        <a:pt x="3" y="2"/>
                      </a:moveTo>
                      <a:cubicBezTo>
                        <a:pt x="6" y="0"/>
                        <a:pt x="10" y="2"/>
                        <a:pt x="13" y="5"/>
                      </a:cubicBezTo>
                      <a:cubicBezTo>
                        <a:pt x="16" y="9"/>
                        <a:pt x="16" y="14"/>
                        <a:pt x="13" y="16"/>
                      </a:cubicBezTo>
                      <a:cubicBezTo>
                        <a:pt x="10" y="18"/>
                        <a:pt x="6" y="16"/>
                        <a:pt x="3" y="13"/>
                      </a:cubicBezTo>
                      <a:cubicBezTo>
                        <a:pt x="0" y="9"/>
                        <a:pt x="0" y="4"/>
                        <a:pt x="3" y="2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2" name="Line 48"/>
                <p:cNvSpPr>
                  <a:spLocks noChangeShapeType="1"/>
                </p:cNvSpPr>
                <p:nvPr/>
              </p:nvSpPr>
              <p:spPr bwMode="auto">
                <a:xfrm flipH="1">
                  <a:off x="4091" y="965"/>
                  <a:ext cx="95" cy="135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3" name="Freeform 49"/>
                <p:cNvSpPr>
                  <a:spLocks/>
                </p:cNvSpPr>
                <p:nvPr/>
              </p:nvSpPr>
              <p:spPr bwMode="auto">
                <a:xfrm flipH="1">
                  <a:off x="4129" y="954"/>
                  <a:ext cx="85" cy="69"/>
                </a:xfrm>
                <a:custGeom>
                  <a:avLst/>
                  <a:gdLst/>
                  <a:ahLst/>
                  <a:cxnLst>
                    <a:cxn ang="0">
                      <a:pos x="9" y="0"/>
                    </a:cxn>
                    <a:cxn ang="0">
                      <a:pos x="5" y="5"/>
                    </a:cxn>
                    <a:cxn ang="0">
                      <a:pos x="0" y="7"/>
                    </a:cxn>
                  </a:cxnLst>
                  <a:rect l="0" t="0" r="r" b="b"/>
                  <a:pathLst>
                    <a:path w="9" h="7">
                      <a:moveTo>
                        <a:pt x="9" y="0"/>
                      </a:moveTo>
                      <a:cubicBezTo>
                        <a:pt x="9" y="1"/>
                        <a:pt x="8" y="3"/>
                        <a:pt x="5" y="5"/>
                      </a:cubicBezTo>
                      <a:cubicBezTo>
                        <a:pt x="3" y="6"/>
                        <a:pt x="1" y="7"/>
                        <a:pt x="0" y="7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4" name="Freeform 50"/>
                <p:cNvSpPr>
                  <a:spLocks/>
                </p:cNvSpPr>
                <p:nvPr/>
              </p:nvSpPr>
              <p:spPr bwMode="auto">
                <a:xfrm flipH="1">
                  <a:off x="4062" y="1011"/>
                  <a:ext cx="114" cy="89"/>
                </a:xfrm>
                <a:custGeom>
                  <a:avLst/>
                  <a:gdLst/>
                  <a:ahLst/>
                  <a:cxnLst>
                    <a:cxn ang="0">
                      <a:pos x="0" y="9"/>
                    </a:cxn>
                    <a:cxn ang="0">
                      <a:pos x="5" y="3"/>
                    </a:cxn>
                    <a:cxn ang="0">
                      <a:pos x="12" y="0"/>
                    </a:cxn>
                  </a:cxnLst>
                  <a:rect l="0" t="0" r="r" b="b"/>
                  <a:pathLst>
                    <a:path w="12" h="9">
                      <a:moveTo>
                        <a:pt x="0" y="9"/>
                      </a:moveTo>
                      <a:cubicBezTo>
                        <a:pt x="0" y="7"/>
                        <a:pt x="3" y="5"/>
                        <a:pt x="5" y="3"/>
                      </a:cubicBezTo>
                      <a:cubicBezTo>
                        <a:pt x="7" y="2"/>
                        <a:pt x="10" y="0"/>
                        <a:pt x="12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5" name="Freeform 51"/>
                <p:cNvSpPr>
                  <a:spLocks/>
                </p:cNvSpPr>
                <p:nvPr/>
              </p:nvSpPr>
              <p:spPr bwMode="auto">
                <a:xfrm flipH="1">
                  <a:off x="4149" y="954"/>
                  <a:ext cx="70" cy="50"/>
                </a:xfrm>
                <a:custGeom>
                  <a:avLst/>
                  <a:gdLst/>
                  <a:ahLst/>
                  <a:cxnLst>
                    <a:cxn ang="0">
                      <a:pos x="7" y="0"/>
                    </a:cxn>
                    <a:cxn ang="0">
                      <a:pos x="4" y="3"/>
                    </a:cxn>
                    <a:cxn ang="0">
                      <a:pos x="0" y="4"/>
                    </a:cxn>
                  </a:cxnLst>
                  <a:rect l="0" t="0" r="r" b="b"/>
                  <a:pathLst>
                    <a:path w="7" h="5">
                      <a:moveTo>
                        <a:pt x="7" y="0"/>
                      </a:moveTo>
                      <a:cubicBezTo>
                        <a:pt x="7" y="1"/>
                        <a:pt x="6" y="2"/>
                        <a:pt x="4" y="3"/>
                      </a:cubicBezTo>
                      <a:cubicBezTo>
                        <a:pt x="3" y="4"/>
                        <a:pt x="1" y="5"/>
                        <a:pt x="0" y="4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6" name="Line 52"/>
                <p:cNvSpPr>
                  <a:spLocks noChangeShapeType="1"/>
                </p:cNvSpPr>
                <p:nvPr/>
              </p:nvSpPr>
              <p:spPr bwMode="auto">
                <a:xfrm flipH="1" flipV="1">
                  <a:off x="4072" y="984"/>
                  <a:ext cx="132" cy="98"/>
                </a:xfrm>
                <a:prstGeom prst="line">
                  <a:avLst/>
                </a:prstGeom>
                <a:noFill/>
                <a:ln w="0">
                  <a:solidFill>
                    <a:srgbClr val="0089E1"/>
                  </a:solidFill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7" name="Freeform 53"/>
                <p:cNvSpPr>
                  <a:spLocks/>
                </p:cNvSpPr>
                <p:nvPr/>
              </p:nvSpPr>
              <p:spPr bwMode="auto">
                <a:xfrm flipH="1">
                  <a:off x="4101" y="965"/>
                  <a:ext cx="113" cy="88"/>
                </a:xfrm>
                <a:custGeom>
                  <a:avLst/>
                  <a:gdLst/>
                  <a:ahLst/>
                  <a:cxnLst>
                    <a:cxn ang="0">
                      <a:pos x="12" y="0"/>
                    </a:cxn>
                    <a:cxn ang="0">
                      <a:pos x="7" y="5"/>
                    </a:cxn>
                    <a:cxn ang="0">
                      <a:pos x="0" y="8"/>
                    </a:cxn>
                  </a:cxnLst>
                  <a:rect l="0" t="0" r="r" b="b"/>
                  <a:pathLst>
                    <a:path w="12" h="9">
                      <a:moveTo>
                        <a:pt x="12" y="0"/>
                      </a:moveTo>
                      <a:cubicBezTo>
                        <a:pt x="11" y="2"/>
                        <a:pt x="8" y="4"/>
                        <a:pt x="7" y="5"/>
                      </a:cubicBezTo>
                      <a:cubicBezTo>
                        <a:pt x="5" y="7"/>
                        <a:pt x="1" y="9"/>
                        <a:pt x="0" y="8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8" name="Freeform 54"/>
                <p:cNvSpPr>
                  <a:spLocks/>
                </p:cNvSpPr>
                <p:nvPr/>
              </p:nvSpPr>
              <p:spPr bwMode="auto">
                <a:xfrm flipH="1">
                  <a:off x="4062" y="1043"/>
                  <a:ext cx="95" cy="68"/>
                </a:xfrm>
                <a:custGeom>
                  <a:avLst/>
                  <a:gdLst/>
                  <a:ahLst/>
                  <a:cxnLst>
                    <a:cxn ang="0">
                      <a:pos x="1" y="7"/>
                    </a:cxn>
                    <a:cxn ang="0">
                      <a:pos x="4" y="2"/>
                    </a:cxn>
                    <a:cxn ang="0">
                      <a:pos x="10" y="0"/>
                    </a:cxn>
                  </a:cxnLst>
                  <a:rect l="0" t="0" r="r" b="b"/>
                  <a:pathLst>
                    <a:path w="10" h="7">
                      <a:moveTo>
                        <a:pt x="1" y="7"/>
                      </a:moveTo>
                      <a:cubicBezTo>
                        <a:pt x="0" y="6"/>
                        <a:pt x="2" y="4"/>
                        <a:pt x="4" y="2"/>
                      </a:cubicBezTo>
                      <a:cubicBezTo>
                        <a:pt x="7" y="0"/>
                        <a:pt x="9" y="0"/>
                        <a:pt x="10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49" name="Freeform 55"/>
                <p:cNvSpPr>
                  <a:spLocks/>
                </p:cNvSpPr>
                <p:nvPr/>
              </p:nvSpPr>
              <p:spPr bwMode="auto">
                <a:xfrm flipH="1">
                  <a:off x="4072" y="1062"/>
                  <a:ext cx="57" cy="46"/>
                </a:xfrm>
                <a:custGeom>
                  <a:avLst/>
                  <a:gdLst/>
                  <a:ahLst/>
                  <a:cxnLst>
                    <a:cxn ang="0">
                      <a:pos x="0" y="5"/>
                    </a:cxn>
                    <a:cxn ang="0">
                      <a:pos x="3" y="2"/>
                    </a:cxn>
                    <a:cxn ang="0">
                      <a:pos x="6" y="0"/>
                    </a:cxn>
                  </a:cxnLst>
                  <a:rect l="0" t="0" r="r" b="b"/>
                  <a:pathLst>
                    <a:path w="6" h="5">
                      <a:moveTo>
                        <a:pt x="0" y="5"/>
                      </a:moveTo>
                      <a:cubicBezTo>
                        <a:pt x="0" y="4"/>
                        <a:pt x="1" y="3"/>
                        <a:pt x="3" y="2"/>
                      </a:cubicBezTo>
                      <a:cubicBezTo>
                        <a:pt x="4" y="1"/>
                        <a:pt x="6" y="0"/>
                        <a:pt x="6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  <p:sp>
              <p:nvSpPr>
                <p:cNvPr id="50" name="Freeform 56"/>
                <p:cNvSpPr>
                  <a:spLocks/>
                </p:cNvSpPr>
                <p:nvPr/>
              </p:nvSpPr>
              <p:spPr bwMode="auto">
                <a:xfrm flipH="1">
                  <a:off x="4082" y="965"/>
                  <a:ext cx="114" cy="135"/>
                </a:xfrm>
                <a:custGeom>
                  <a:avLst/>
                  <a:gdLst/>
                  <a:ahLst/>
                  <a:cxnLst>
                    <a:cxn ang="0">
                      <a:pos x="1" y="0"/>
                    </a:cxn>
                    <a:cxn ang="0">
                      <a:pos x="7" y="6"/>
                    </a:cxn>
                    <a:cxn ang="0">
                      <a:pos x="11" y="14"/>
                    </a:cxn>
                    <a:cxn ang="0">
                      <a:pos x="4" y="8"/>
                    </a:cxn>
                    <a:cxn ang="0">
                      <a:pos x="1" y="0"/>
                    </a:cxn>
                  </a:cxnLst>
                  <a:rect l="0" t="0" r="r" b="b"/>
                  <a:pathLst>
                    <a:path w="12" h="14">
                      <a:moveTo>
                        <a:pt x="1" y="0"/>
                      </a:moveTo>
                      <a:cubicBezTo>
                        <a:pt x="2" y="0"/>
                        <a:pt x="5" y="2"/>
                        <a:pt x="7" y="6"/>
                      </a:cubicBezTo>
                      <a:cubicBezTo>
                        <a:pt x="10" y="9"/>
                        <a:pt x="12" y="13"/>
                        <a:pt x="11" y="14"/>
                      </a:cubicBezTo>
                      <a:cubicBezTo>
                        <a:pt x="10" y="14"/>
                        <a:pt x="7" y="12"/>
                        <a:pt x="4" y="8"/>
                      </a:cubicBezTo>
                      <a:cubicBezTo>
                        <a:pt x="1" y="4"/>
                        <a:pt x="0" y="1"/>
                        <a:pt x="1" y="0"/>
                      </a:cubicBezTo>
                    </a:path>
                  </a:pathLst>
                </a:custGeom>
                <a:noFill/>
                <a:ln w="0">
                  <a:solidFill>
                    <a:srgbClr val="0089E1"/>
                  </a:solidFill>
                  <a:prstDash val="solid"/>
                  <a:round/>
                  <a:headEnd/>
                  <a:tailEnd/>
                </a:ln>
                <a:effectLst>
                  <a:outerShdw dist="17961" dir="2700000" algn="ctr" rotWithShape="0">
                    <a:schemeClr val="tx1"/>
                  </a:outerShdw>
                </a:effectLst>
              </p:spPr>
              <p:txBody>
                <a:bodyPr/>
                <a:lstStyle/>
                <a:p>
                  <a:pPr>
                    <a:defRPr/>
                  </a:pPr>
                  <a:endParaRPr lang="ru-RU">
                    <a:latin typeface="Arial" charset="0"/>
                    <a:cs typeface="+mn-cs"/>
                  </a:endParaRPr>
                </a:p>
              </p:txBody>
            </p:sp>
          </p:grpSp>
        </p:grpSp>
      </p:grpSp>
      <p:sp>
        <p:nvSpPr>
          <p:cNvPr id="1607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3032125"/>
            <a:ext cx="9163050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51" name="Rectangle 6"/>
          <p:cNvSpPr>
            <a:spLocks noGrp="1" noChangeArrowheads="1"/>
          </p:cNvSpPr>
          <p:nvPr>
            <p:ph type="dt" sz="half" idx="2"/>
          </p:nvPr>
        </p:nvSpPr>
        <p:spPr bwMode="gray">
          <a:xfrm>
            <a:off x="457200" y="6477000"/>
            <a:ext cx="2133600" cy="244475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solidFill>
                  <a:schemeClr val="bg1"/>
                </a:solidFill>
                <a:latin typeface="+mn-lt"/>
                <a:cs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11377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</p:sldLayoutIdLst>
  <p:transition/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2pPr>
      <a:lvl3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3pPr>
      <a:lvl4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4pPr>
      <a:lvl5pPr algn="ctr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5pPr>
      <a:lvl6pPr marL="4572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6pPr>
      <a:lvl7pPr marL="9144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7pPr>
      <a:lvl8pPr marL="13716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8pPr>
      <a:lvl9pPr marL="18288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6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lr>
          <a:schemeClr val="tx1"/>
        </a:buClr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1" name="Freeform 3"/>
          <p:cNvSpPr>
            <a:spLocks/>
          </p:cNvSpPr>
          <p:nvPr/>
        </p:nvSpPr>
        <p:spPr bwMode="gray">
          <a:xfrm>
            <a:off x="0" y="6413500"/>
            <a:ext cx="4205288" cy="444500"/>
          </a:xfrm>
          <a:custGeom>
            <a:avLst/>
            <a:gdLst/>
            <a:ahLst/>
            <a:cxnLst>
              <a:cxn ang="0">
                <a:pos x="2649" y="280"/>
              </a:cxn>
              <a:cxn ang="0">
                <a:pos x="1337" y="184"/>
              </a:cxn>
              <a:cxn ang="0">
                <a:pos x="1" y="0"/>
              </a:cxn>
              <a:cxn ang="0">
                <a:pos x="0" y="279"/>
              </a:cxn>
              <a:cxn ang="0">
                <a:pos x="2649" y="280"/>
              </a:cxn>
            </a:cxnLst>
            <a:rect l="0" t="0" r="r" b="b"/>
            <a:pathLst>
              <a:path w="2649" h="280">
                <a:moveTo>
                  <a:pt x="2649" y="280"/>
                </a:moveTo>
                <a:cubicBezTo>
                  <a:pt x="2211" y="248"/>
                  <a:pt x="2061" y="246"/>
                  <a:pt x="1337" y="184"/>
                </a:cubicBezTo>
                <a:cubicBezTo>
                  <a:pt x="610" y="123"/>
                  <a:pt x="9" y="0"/>
                  <a:pt x="1" y="0"/>
                </a:cubicBezTo>
                <a:lnTo>
                  <a:pt x="0" y="279"/>
                </a:lnTo>
                <a:lnTo>
                  <a:pt x="2649" y="280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60772" name="Freeform 4"/>
          <p:cNvSpPr>
            <a:spLocks/>
          </p:cNvSpPr>
          <p:nvPr/>
        </p:nvSpPr>
        <p:spPr bwMode="gray">
          <a:xfrm>
            <a:off x="4932363" y="6337300"/>
            <a:ext cx="4211637" cy="520700"/>
          </a:xfrm>
          <a:custGeom>
            <a:avLst/>
            <a:gdLst/>
            <a:ahLst/>
            <a:cxnLst>
              <a:cxn ang="0">
                <a:pos x="0" y="328"/>
              </a:cxn>
              <a:cxn ang="0">
                <a:pos x="1321" y="224"/>
              </a:cxn>
              <a:cxn ang="0">
                <a:pos x="2653" y="0"/>
              </a:cxn>
              <a:cxn ang="0">
                <a:pos x="2653" y="328"/>
              </a:cxn>
              <a:cxn ang="0">
                <a:pos x="0" y="328"/>
              </a:cxn>
            </a:cxnLst>
            <a:rect l="0" t="0" r="r" b="b"/>
            <a:pathLst>
              <a:path w="2653" h="328">
                <a:moveTo>
                  <a:pt x="0" y="328"/>
                </a:moveTo>
                <a:cubicBezTo>
                  <a:pt x="428" y="297"/>
                  <a:pt x="612" y="285"/>
                  <a:pt x="1321" y="224"/>
                </a:cubicBezTo>
                <a:cubicBezTo>
                  <a:pt x="2031" y="163"/>
                  <a:pt x="2595" y="29"/>
                  <a:pt x="2653" y="0"/>
                </a:cubicBezTo>
                <a:lnTo>
                  <a:pt x="2653" y="328"/>
                </a:lnTo>
                <a:lnTo>
                  <a:pt x="0" y="328"/>
                </a:lnTo>
                <a:close/>
              </a:path>
            </a:pathLst>
          </a:custGeom>
          <a:gradFill rotWithShape="1">
            <a:gsLst>
              <a:gs pos="0">
                <a:schemeClr val="accent1"/>
              </a:gs>
              <a:gs pos="100000">
                <a:schemeClr val="folHlink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60773" name="Freeform 5"/>
          <p:cNvSpPr>
            <a:spLocks/>
          </p:cNvSpPr>
          <p:nvPr/>
        </p:nvSpPr>
        <p:spPr bwMode="gray">
          <a:xfrm>
            <a:off x="4978400" y="874713"/>
            <a:ext cx="4165600" cy="444500"/>
          </a:xfrm>
          <a:custGeom>
            <a:avLst/>
            <a:gdLst/>
            <a:ahLst/>
            <a:cxnLst>
              <a:cxn ang="0">
                <a:pos x="0" y="8"/>
              </a:cxn>
              <a:cxn ang="0">
                <a:pos x="1288" y="120"/>
              </a:cxn>
              <a:cxn ang="0">
                <a:pos x="2624" y="280"/>
              </a:cxn>
              <a:cxn ang="0">
                <a:pos x="2624" y="0"/>
              </a:cxn>
              <a:cxn ang="0">
                <a:pos x="0" y="8"/>
              </a:cxn>
            </a:cxnLst>
            <a:rect l="0" t="0" r="r" b="b"/>
            <a:pathLst>
              <a:path w="2624" h="280">
                <a:moveTo>
                  <a:pt x="0" y="8"/>
                </a:moveTo>
                <a:cubicBezTo>
                  <a:pt x="438" y="40"/>
                  <a:pt x="564" y="59"/>
                  <a:pt x="1288" y="120"/>
                </a:cubicBezTo>
                <a:cubicBezTo>
                  <a:pt x="2015" y="181"/>
                  <a:pt x="2616" y="280"/>
                  <a:pt x="2624" y="280"/>
                </a:cubicBezTo>
                <a:lnTo>
                  <a:pt x="2624" y="0"/>
                </a:lnTo>
                <a:lnTo>
                  <a:pt x="0" y="8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60774" name="Freeform 6"/>
          <p:cNvSpPr>
            <a:spLocks/>
          </p:cNvSpPr>
          <p:nvPr/>
        </p:nvSpPr>
        <p:spPr bwMode="invGray">
          <a:xfrm>
            <a:off x="0" y="-26988"/>
            <a:ext cx="9144000" cy="908051"/>
          </a:xfrm>
          <a:custGeom>
            <a:avLst/>
            <a:gdLst/>
            <a:ahLst/>
            <a:cxnLst>
              <a:cxn ang="0">
                <a:pos x="0" y="512"/>
              </a:cxn>
              <a:cxn ang="0">
                <a:pos x="5760" y="512"/>
              </a:cxn>
              <a:cxn ang="0">
                <a:pos x="5760" y="0"/>
              </a:cxn>
              <a:cxn ang="0">
                <a:pos x="2804" y="134"/>
              </a:cxn>
              <a:cxn ang="0">
                <a:pos x="0" y="9"/>
              </a:cxn>
              <a:cxn ang="0">
                <a:pos x="0" y="512"/>
              </a:cxn>
            </a:cxnLst>
            <a:rect l="0" t="0" r="r" b="b"/>
            <a:pathLst>
              <a:path w="5760" h="512">
                <a:moveTo>
                  <a:pt x="0" y="512"/>
                </a:moveTo>
                <a:lnTo>
                  <a:pt x="5760" y="512"/>
                </a:lnTo>
                <a:lnTo>
                  <a:pt x="5760" y="0"/>
                </a:lnTo>
                <a:cubicBezTo>
                  <a:pt x="5554" y="37"/>
                  <a:pt x="3760" y="147"/>
                  <a:pt x="2804" y="134"/>
                </a:cubicBezTo>
                <a:cubicBezTo>
                  <a:pt x="1848" y="121"/>
                  <a:pt x="582" y="97"/>
                  <a:pt x="0" y="9"/>
                </a:cubicBezTo>
                <a:lnTo>
                  <a:pt x="0" y="512"/>
                </a:lnTo>
                <a:close/>
              </a:path>
            </a:pathLst>
          </a:custGeom>
          <a:gradFill rotWithShape="1">
            <a:gsLst>
              <a:gs pos="0">
                <a:schemeClr val="tx2"/>
              </a:gs>
              <a:gs pos="50000">
                <a:schemeClr val="tx2">
                  <a:gamma/>
                  <a:shade val="46275"/>
                  <a:invGamma/>
                </a:schemeClr>
              </a:gs>
              <a:gs pos="100000">
                <a:schemeClr val="tx2"/>
              </a:gs>
            </a:gsLst>
            <a:lin ang="0" scaled="1"/>
          </a:gra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sp>
        <p:nvSpPr>
          <p:cNvPr id="15366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924175"/>
            <a:ext cx="822960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ru-RU" smtClean="0"/>
              <a:t>Образец текста</a:t>
            </a:r>
          </a:p>
          <a:p>
            <a:pPr lvl="1"/>
            <a:r>
              <a:rPr lang="en-US" altLang="ru-RU" smtClean="0"/>
              <a:t>Второй уровень</a:t>
            </a:r>
          </a:p>
          <a:p>
            <a:pPr lvl="2"/>
            <a:r>
              <a:rPr lang="en-US" altLang="ru-RU" smtClean="0"/>
              <a:t>Третий уровень</a:t>
            </a:r>
          </a:p>
          <a:p>
            <a:pPr lvl="3"/>
            <a:r>
              <a:rPr lang="en-US" altLang="ru-RU" smtClean="0"/>
              <a:t>Четвертый уровень</a:t>
            </a:r>
          </a:p>
          <a:p>
            <a:pPr lvl="4"/>
            <a:r>
              <a:rPr lang="en-US" altLang="ru-RU" smtClean="0"/>
              <a:t>Пятый уровень</a:t>
            </a:r>
          </a:p>
        </p:txBody>
      </p:sp>
      <p:sp>
        <p:nvSpPr>
          <p:cNvPr id="160778" name="Rectangle 10"/>
          <p:cNvSpPr>
            <a:spLocks noGrp="1" noChangeArrowheads="1"/>
          </p:cNvSpPr>
          <p:nvPr>
            <p:ph type="sldNum" sz="quarter" idx="4"/>
          </p:nvPr>
        </p:nvSpPr>
        <p:spPr bwMode="gray">
          <a:xfrm>
            <a:off x="34925" y="6565900"/>
            <a:ext cx="611188" cy="187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1" compatLnSpc="1">
            <a:prstTxWarp prst="textNoShape">
              <a:avLst/>
            </a:prstTxWarp>
          </a:bodyPr>
          <a:lstStyle>
            <a:lvl1pPr>
              <a:defRPr sz="1600" b="1" smtClean="0">
                <a:solidFill>
                  <a:srgbClr val="4D4D4D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pPr>
              <a:defRPr/>
            </a:pPr>
            <a:fld id="{A51390BE-B3A5-4CF8-93C7-1799470643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60780" name="Freeform 12"/>
          <p:cNvSpPr>
            <a:spLocks/>
          </p:cNvSpPr>
          <p:nvPr/>
        </p:nvSpPr>
        <p:spPr bwMode="gray">
          <a:xfrm flipH="1">
            <a:off x="0" y="862013"/>
            <a:ext cx="3635375" cy="444500"/>
          </a:xfrm>
          <a:custGeom>
            <a:avLst/>
            <a:gdLst/>
            <a:ahLst/>
            <a:cxnLst>
              <a:cxn ang="0">
                <a:pos x="0" y="16"/>
              </a:cxn>
              <a:cxn ang="0">
                <a:pos x="1000" y="104"/>
              </a:cxn>
              <a:cxn ang="0">
                <a:pos x="2096" y="280"/>
              </a:cxn>
              <a:cxn ang="0">
                <a:pos x="2096" y="0"/>
              </a:cxn>
              <a:cxn ang="0">
                <a:pos x="0" y="16"/>
              </a:cxn>
            </a:cxnLst>
            <a:rect l="0" t="0" r="r" b="b"/>
            <a:pathLst>
              <a:path w="2096" h="280">
                <a:moveTo>
                  <a:pt x="0" y="16"/>
                </a:moveTo>
                <a:cubicBezTo>
                  <a:pt x="352" y="48"/>
                  <a:pt x="418" y="43"/>
                  <a:pt x="1000" y="104"/>
                </a:cubicBezTo>
                <a:cubicBezTo>
                  <a:pt x="1584" y="165"/>
                  <a:pt x="2048" y="251"/>
                  <a:pt x="2096" y="280"/>
                </a:cubicBezTo>
                <a:lnTo>
                  <a:pt x="2096" y="0"/>
                </a:lnTo>
                <a:lnTo>
                  <a:pt x="0" y="16"/>
                </a:lnTo>
                <a:close/>
              </a:path>
            </a:pathLst>
          </a:custGeom>
          <a:solidFill>
            <a:schemeClr val="bg2"/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 algn="l">
              <a:defRPr/>
            </a:pPr>
            <a:endParaRPr lang="ru-RU" sz="1800"/>
          </a:p>
        </p:txBody>
      </p:sp>
      <p:pic>
        <p:nvPicPr>
          <p:cNvPr id="15370" name="Picture 15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077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0" y="401638"/>
            <a:ext cx="9144000" cy="36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53882" dir="2700000" algn="ctr" rotWithShape="0">
              <a:schemeClr val="tx1">
                <a:alpha val="50000"/>
              </a:schemeClr>
            </a:outerShdw>
          </a:effectLst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xmlns="" val="6286429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</p:sldLayoutIdLst>
  <p:transition/>
  <p:timing>
    <p:tnLst>
      <p:par>
        <p:cTn id="1" dur="indefinite" restart="never" nodeType="tmRoot"/>
      </p:par>
    </p:tnLst>
  </p:timing>
  <p:hf hdr="0" dt="0"/>
  <p:txStyles>
    <p:titleStyle>
      <a:lvl1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2pPr>
      <a:lvl3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3pPr>
      <a:lvl4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4pPr>
      <a:lvl5pPr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Arial" charset="0"/>
        </a:defRPr>
      </a:lvl5pPr>
      <a:lvl6pPr marL="4572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6pPr>
      <a:lvl7pPr marL="9144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7pPr>
      <a:lvl8pPr marL="13716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8pPr>
      <a:lvl9pPr marL="1828800" algn="ctr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26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tx2"/>
        </a:buClr>
        <a:buFont typeface="Wingdings" pitchFamily="2" charset="2"/>
        <a:buChar char="§"/>
        <a:defRPr sz="2600">
          <a:solidFill>
            <a:srgbClr val="4D4D4D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accent1"/>
        </a:buClr>
        <a:buFont typeface="Wingdings" pitchFamily="2" charset="2"/>
        <a:buChar char="§"/>
        <a:defRPr sz="2400">
          <a:solidFill>
            <a:srgbClr val="4D4D4D"/>
          </a:solidFill>
          <a:latin typeface="+mn-lt"/>
        </a:defRPr>
      </a:lvl2pPr>
      <a:lvl3pPr marL="11430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lr>
          <a:schemeClr val="tx1"/>
        </a:buClr>
        <a:buChar char="•"/>
        <a:defRPr sz="2000">
          <a:solidFill>
            <a:srgbClr val="4D4D4D"/>
          </a:solidFill>
          <a:latin typeface="+mn-lt"/>
        </a:defRPr>
      </a:lvl3pPr>
      <a:lvl4pPr marL="16002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har char="–"/>
        <a:defRPr sz="2000">
          <a:solidFill>
            <a:srgbClr val="4D4D4D"/>
          </a:solidFill>
          <a:latin typeface="+mn-lt"/>
        </a:defRPr>
      </a:lvl4pPr>
      <a:lvl5pPr marL="2057400" indent="-228600" algn="l" rtl="0" eaLnBrk="1" fontAlgn="base" hangingPunct="1">
        <a:lnSpc>
          <a:spcPct val="80000"/>
        </a:lnSpc>
        <a:spcBef>
          <a:spcPct val="35000"/>
        </a:spcBef>
        <a:spcAft>
          <a:spcPct val="0"/>
        </a:spcAft>
        <a:buChar char="»"/>
        <a:defRPr sz="2000">
          <a:solidFill>
            <a:srgbClr val="4D4D4D"/>
          </a:solidFill>
          <a:latin typeface="+mn-lt"/>
        </a:defRPr>
      </a:lvl5pPr>
      <a:lvl6pPr marL="25146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lnSpc>
          <a:spcPct val="85000"/>
        </a:lnSpc>
        <a:spcBef>
          <a:spcPct val="20000"/>
        </a:spcBef>
        <a:spcAft>
          <a:spcPct val="0"/>
        </a:spcAft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.vml"/><Relationship Id="rId5" Type="http://schemas.openxmlformats.org/officeDocument/2006/relationships/oleObject" Target="../embeddings/_____Microsoft_Office_Excel_97-20032.xls"/><Relationship Id="rId4" Type="http://schemas.openxmlformats.org/officeDocument/2006/relationships/oleObject" Target="../embeddings/_____Microsoft_Office_Excel_97-20031.xls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2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diagramColors" Target="../diagrams/colors1.xml"/><Relationship Id="rId11" Type="http://schemas.openxmlformats.org/officeDocument/2006/relationships/diagramColors" Target="../diagrams/colors2.xml"/><Relationship Id="rId5" Type="http://schemas.openxmlformats.org/officeDocument/2006/relationships/diagramQuickStyle" Target="../diagrams/quickStyle1.xml"/><Relationship Id="rId10" Type="http://schemas.openxmlformats.org/officeDocument/2006/relationships/diagramQuickStyle" Target="../diagrams/quickStyle2.xml"/><Relationship Id="rId4" Type="http://schemas.openxmlformats.org/officeDocument/2006/relationships/diagramLayout" Target="../diagrams/layout1.xml"/><Relationship Id="rId9" Type="http://schemas.openxmlformats.org/officeDocument/2006/relationships/diagramLayout" Target="../diagrams/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5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13" Type="http://schemas.openxmlformats.org/officeDocument/2006/relationships/image" Target="../media/image37.png"/><Relationship Id="rId3" Type="http://schemas.openxmlformats.org/officeDocument/2006/relationships/image" Target="../media/image27.jpeg"/><Relationship Id="rId7" Type="http://schemas.openxmlformats.org/officeDocument/2006/relationships/image" Target="../media/image31.wmf"/><Relationship Id="rId12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png"/><Relationship Id="rId5" Type="http://schemas.openxmlformats.org/officeDocument/2006/relationships/image" Target="../media/image29.png"/><Relationship Id="rId15" Type="http://schemas.openxmlformats.org/officeDocument/2006/relationships/image" Target="../media/image39.png"/><Relationship Id="rId10" Type="http://schemas.openxmlformats.org/officeDocument/2006/relationships/image" Target="../media/image34.png"/><Relationship Id="rId4" Type="http://schemas.openxmlformats.org/officeDocument/2006/relationships/image" Target="../media/image28.jpeg"/><Relationship Id="rId9" Type="http://schemas.openxmlformats.org/officeDocument/2006/relationships/image" Target="../media/image33.png"/><Relationship Id="rId1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w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oleObject" Target="../embeddings/oleObject2.bin"/><Relationship Id="rId7" Type="http://schemas.openxmlformats.org/officeDocument/2006/relationships/image" Target="../media/image7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5076057" y="1628800"/>
            <a:ext cx="406794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ru-RU" b="1" dirty="0" smtClean="0"/>
              <a:t>      </a:t>
            </a:r>
            <a:endParaRPr lang="ru-RU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2861296"/>
            <a:ext cx="849694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Актуальные научно-технические проблемы атомной энергетики </a:t>
            </a:r>
            <a:endParaRPr lang="ru-RU" sz="28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3254854" y="4013424"/>
            <a:ext cx="2778308" cy="15758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ru-RU" sz="1600" b="1" dirty="0" smtClean="0"/>
              <a:t>Академик РАН</a:t>
            </a:r>
            <a:endParaRPr lang="en-US" sz="1600" b="1" dirty="0" smtClean="0"/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ru-RU" sz="2400" b="1" dirty="0" smtClean="0"/>
              <a:t>Л.А. Большов,</a:t>
            </a:r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r>
              <a:rPr lang="ru-RU" sz="1600" b="1" dirty="0"/>
              <a:t>Научный руководитель ИБРАЭ </a:t>
            </a:r>
            <a:r>
              <a:rPr lang="ru-RU" sz="1600" b="1" dirty="0" smtClean="0"/>
              <a:t>РАН</a:t>
            </a:r>
            <a:endParaRPr lang="ru-RU" sz="1600" b="1" dirty="0"/>
          </a:p>
          <a:p>
            <a:pPr algn="ctr">
              <a:lnSpc>
                <a:spcPct val="90000"/>
              </a:lnSpc>
              <a:spcBef>
                <a:spcPts val="400"/>
              </a:spcBef>
            </a:pPr>
            <a:endParaRPr lang="ru-RU" sz="2400" b="1" dirty="0" smtClean="0"/>
          </a:p>
        </p:txBody>
      </p:sp>
      <p:sp>
        <p:nvSpPr>
          <p:cNvPr id="5" name="TextBox 4"/>
          <p:cNvSpPr txBox="1"/>
          <p:nvPr/>
        </p:nvSpPr>
        <p:spPr>
          <a:xfrm>
            <a:off x="179512" y="1868749"/>
            <a:ext cx="8841677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/>
              <a:t>Совет по приоритетному направлению Стратегии научно-технологического развития 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1400" b="1" dirty="0" smtClean="0"/>
              <a:t>«Переход к экологически чистой и ресурсосберегающей энергетике…»</a:t>
            </a:r>
            <a:r>
              <a:rPr lang="en-US" sz="1400" b="1" dirty="0" smtClean="0"/>
              <a:t> </a:t>
            </a:r>
            <a:endParaRPr lang="ru-RU" sz="1400" b="1" dirty="0" smtClean="0">
              <a:solidFill>
                <a:schemeClr val="tx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63888" y="5733256"/>
            <a:ext cx="2232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25 октября 2018 г.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4089131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Сводные данные по крупным (&gt; 5 жертв)  </a:t>
            </a:r>
            <a:br>
              <a:rPr lang="ru-RU" dirty="0" smtClean="0"/>
            </a:br>
            <a:r>
              <a:rPr lang="ru-RU" dirty="0" smtClean="0"/>
              <a:t>авариям в энергетике в  1969–2000 гг.*</a:t>
            </a:r>
            <a:endParaRPr lang="ru-RU" dirty="0"/>
          </a:p>
        </p:txBody>
      </p:sp>
      <p:sp>
        <p:nvSpPr>
          <p:cNvPr id="9" name="Объект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10</a:t>
            </a:fld>
            <a:endParaRPr lang="ru-RU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188636738"/>
              </p:ext>
            </p:extLst>
          </p:nvPr>
        </p:nvGraphicFramePr>
        <p:xfrm>
          <a:off x="304802" y="1132497"/>
          <a:ext cx="8587677" cy="4336751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3141100"/>
                <a:gridCol w="794028"/>
                <a:gridCol w="865131"/>
                <a:gridCol w="1059239"/>
                <a:gridCol w="773283"/>
                <a:gridCol w="829580"/>
                <a:gridCol w="1125316"/>
              </a:tblGrid>
              <a:tr h="496303">
                <a:tc>
                  <a:txBody>
                    <a:bodyPr/>
                    <a:lstStyle/>
                    <a:p>
                      <a:pPr algn="ctr"/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770255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Страны</a:t>
                      </a:r>
                      <a:r>
                        <a:rPr sz="1400" b="1" spc="-8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spc="-85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1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ОЭСР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gridSpan="3">
                  <a:txBody>
                    <a:bodyPr/>
                    <a:lstStyle/>
                    <a:p>
                      <a:pPr marL="312420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Страны</a:t>
                      </a: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ru-RU" sz="1400" b="1" spc="1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</a:t>
                      </a:r>
                      <a:r>
                        <a:rPr sz="1400" b="1" spc="10" dirty="0" err="1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sz="1400" b="1" spc="1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входящие в</a:t>
                      </a:r>
                      <a:r>
                        <a:rPr sz="1400" b="1" spc="-10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ОЭСР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99961"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Вид</a:t>
                      </a:r>
                      <a:r>
                        <a:rPr sz="1400" b="1" spc="21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5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энергетики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Аварии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Жертвы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Жертвы/Вт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Аварии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Жертвы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84"/>
                        </a:spcBef>
                      </a:pPr>
                      <a:r>
                        <a:rPr sz="1400" b="1" spc="1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Жертвы/Вт</a:t>
                      </a: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1"/>
                    </a:solidFill>
                  </a:tcPr>
                </a:tc>
              </a:tr>
              <a:tr h="3326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Уголь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75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2259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lang="ru-RU" sz="14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157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ru-RU" sz="14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</a:t>
                      </a:r>
                      <a:r>
                        <a:rPr sz="14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044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18,017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0,597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3656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150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Уголь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(данные для Китая, 1994-1999</a:t>
                      </a:r>
                      <a:r>
                        <a:rPr sz="1400" b="1" spc="-3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гг.)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819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4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11,334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95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6,169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819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Уголь (без учета</a:t>
                      </a:r>
                      <a:r>
                        <a:rPr sz="1400" b="1" spc="-7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Китая)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1905" algn="ctr">
                        <a:lnSpc>
                          <a:spcPct val="100000"/>
                        </a:lnSpc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4831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0,597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Нефть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3713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0,132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232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16,505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0,897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Природный</a:t>
                      </a:r>
                      <a:r>
                        <a:rPr sz="14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газ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1043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0,085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4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0,111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СНГ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1905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1,957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2016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14,896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63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Гидроэнергетика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0,003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29,924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10,285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63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Атомная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31**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0,048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2663">
                <a:tc>
                  <a:txBody>
                    <a:bodyPr/>
                    <a:lstStyle/>
                    <a:p>
                      <a:pPr marL="90170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6830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390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8934</a:t>
                      </a:r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sz="14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36195" algn="ctr">
                        <a:lnSpc>
                          <a:spcPct val="100000"/>
                        </a:lnSpc>
                        <a:spcBef>
                          <a:spcPts val="41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1480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85"/>
                        </a:spcBef>
                      </a:pPr>
                      <a:r>
                        <a:rPr sz="14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72,324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897247" y="5731452"/>
            <a:ext cx="7345045" cy="729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3200"/>
              </a:lnSpc>
            </a:pPr>
            <a:r>
              <a:rPr sz="1300" b="1" spc="5" dirty="0">
                <a:latin typeface="Arial" panose="020B0604020202020204" pitchFamily="34" charset="0"/>
                <a:cs typeface="Arial" panose="020B0604020202020204" pitchFamily="34" charset="0"/>
              </a:rPr>
              <a:t>* Сводные данные по авариям в энергетике с 1969 по 2000 год по результатам анализа Института Пауля Шерера  (The Paul Scherrer Institute, PSI,</a:t>
            </a:r>
            <a:r>
              <a:rPr sz="1300" b="1" spc="-6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spc="5" dirty="0">
                <a:latin typeface="Arial" panose="020B0604020202020204" pitchFamily="34" charset="0"/>
                <a:cs typeface="Arial" panose="020B0604020202020204" pitchFamily="34" charset="0"/>
              </a:rPr>
              <a:t>Switzerland).</a:t>
            </a:r>
            <a:endParaRPr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700">
              <a:lnSpc>
                <a:spcPct val="100000"/>
              </a:lnSpc>
              <a:spcBef>
                <a:spcPts val="880"/>
              </a:spcBef>
            </a:pPr>
            <a:r>
              <a:rPr sz="1300" b="1" spc="5" dirty="0">
                <a:latin typeface="Arial" panose="020B0604020202020204" pitchFamily="34" charset="0"/>
                <a:cs typeface="Arial" panose="020B0604020202020204" pitchFamily="34" charset="0"/>
              </a:rPr>
              <a:t>** Только мгновенные</a:t>
            </a:r>
            <a:r>
              <a:rPr sz="1300" b="1" spc="-5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spc="5" dirty="0">
                <a:latin typeface="Arial" panose="020B0604020202020204" pitchFamily="34" charset="0"/>
                <a:cs typeface="Arial" panose="020B0604020202020204" pitchFamily="34" charset="0"/>
              </a:rPr>
              <a:t>смерти.</a:t>
            </a:r>
            <a:endParaRPr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179512" y="4749208"/>
            <a:ext cx="8865365" cy="432048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7400794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443302" y="1015434"/>
            <a:ext cx="4665202" cy="1846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* Данные управления по охране окружающей среды</a:t>
            </a:r>
            <a:r>
              <a:rPr sz="1200" b="1" spc="7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США.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Воздействие тепловых электростанций  </a:t>
            </a:r>
            <a:br>
              <a:rPr lang="ru-RU" smtClean="0"/>
            </a:br>
            <a:r>
              <a:rPr lang="ru-RU" smtClean="0"/>
              <a:t>на здоровье населения США *</a:t>
            </a:r>
            <a:endParaRPr lang="ru-RU" dirty="0"/>
          </a:p>
        </p:txBody>
      </p:sp>
      <p:sp>
        <p:nvSpPr>
          <p:cNvPr id="17" name="Номер слайда 1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4" name="object 4"/>
          <p:cNvSpPr txBox="1"/>
          <p:nvPr/>
        </p:nvSpPr>
        <p:spPr>
          <a:xfrm>
            <a:off x="1763688" y="6197242"/>
            <a:ext cx="7132116" cy="400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i="1" dirty="0">
                <a:latin typeface="Arial" panose="020B0604020202020204" pitchFamily="34" charset="0"/>
                <a:cs typeface="Arial" panose="020B0604020202020204" pitchFamily="34" charset="0"/>
              </a:rPr>
              <a:t>Структура производства электроэнергии США в </a:t>
            </a:r>
            <a:r>
              <a:rPr sz="13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целом</a:t>
            </a:r>
            <a:r>
              <a:rPr sz="13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sz="1300" b="1" i="1" dirty="0">
                <a:latin typeface="Arial" panose="020B0604020202020204" pitchFamily="34" charset="0"/>
                <a:cs typeface="Arial" panose="020B0604020202020204" pitchFamily="34" charset="0"/>
              </a:rPr>
              <a:t>Energy Information Administration, </a:t>
            </a:r>
            <a:r>
              <a:rPr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2000</a:t>
            </a:r>
            <a:r>
              <a:rPr lang="ru-RU"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3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300" b="1" i="1" dirty="0"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  <a:endParaRPr sz="1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517405064"/>
              </p:ext>
            </p:extLst>
          </p:nvPr>
        </p:nvGraphicFramePr>
        <p:xfrm>
          <a:off x="1491953" y="1340768"/>
          <a:ext cx="6248399" cy="2601715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3874106"/>
                <a:gridCol w="2374293"/>
              </a:tblGrid>
              <a:tr h="341784">
                <a:tc>
                  <a:txBody>
                    <a:bodyPr/>
                    <a:lstStyle/>
                    <a:p>
                      <a:pPr marL="678815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Воздействие </a:t>
                      </a: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</a:t>
                      </a:r>
                      <a:r>
                        <a:rPr sz="1600" b="1" spc="-9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здоровье</a:t>
                      </a: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290"/>
                        </a:spcBef>
                      </a:pPr>
                      <a:r>
                        <a:rPr sz="16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случаев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/>
                      </a:r>
                      <a:b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</a:t>
                      </a:r>
                      <a:r>
                        <a:rPr sz="1600" b="1" spc="-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42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Смерть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4813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Смерть от рака легких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826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30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Госпитализация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21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850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9430">
                <a:tc>
                  <a:txBody>
                    <a:bodyPr/>
                    <a:lstStyle/>
                    <a:p>
                      <a:pPr marL="82550" marR="215265">
                        <a:lnSpc>
                          <a:spcPts val="1400"/>
                        </a:lnSpc>
                        <a:spcBef>
                          <a:spcPts val="20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Обращение 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 скорой медицинской </a:t>
                      </a:r>
                      <a:r>
                        <a:rPr sz="1400" b="1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помощью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вследствие</a:t>
                      </a:r>
                      <a:r>
                        <a:rPr sz="14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приступа</a:t>
                      </a:r>
                      <a:r>
                        <a:rPr sz="1400" b="1" spc="-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астмы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819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30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Сердечных</a:t>
                      </a:r>
                      <a:r>
                        <a:rPr lang="ru-RU" sz="1400" b="1" spc="-6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приступов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30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Хронических</a:t>
                      </a:r>
                      <a:r>
                        <a:rPr sz="14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бронхитов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30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Приступов</a:t>
                      </a:r>
                      <a:r>
                        <a:rPr sz="14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астмы</a:t>
                      </a:r>
                      <a:endParaRPr sz="1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554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41630">
                <a:tc>
                  <a:txBody>
                    <a:bodyPr/>
                    <a:lstStyle/>
                    <a:p>
                      <a:pPr marL="82550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Потерянных </a:t>
                      </a:r>
                      <a:r>
                        <a:rPr sz="14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рабочих</a:t>
                      </a:r>
                      <a:r>
                        <a:rPr sz="1400" b="1" spc="-7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дней</a:t>
                      </a:r>
                    </a:p>
                  </a:txBody>
                  <a:tcPr marL="0" marR="0" marT="0" marB="0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3 186</a:t>
                      </a:r>
                      <a:r>
                        <a:rPr sz="14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0" marR="0" marT="0" marB="0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1475656" y="4470035"/>
            <a:ext cx="2766631" cy="15276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608581" y="4621092"/>
            <a:ext cx="2131771" cy="11996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058629" y="5752096"/>
            <a:ext cx="2936875" cy="161290"/>
          </a:xfrm>
          <a:custGeom>
            <a:avLst/>
            <a:gdLst/>
            <a:ahLst/>
            <a:cxnLst/>
            <a:rect l="l" t="t" r="r" b="b"/>
            <a:pathLst>
              <a:path w="2936875" h="161289">
                <a:moveTo>
                  <a:pt x="0" y="160731"/>
                </a:moveTo>
                <a:lnTo>
                  <a:pt x="2936532" y="0"/>
                </a:lnTo>
              </a:path>
            </a:pathLst>
          </a:custGeom>
          <a:ln w="16903">
            <a:solidFill>
              <a:srgbClr val="BED2F8"/>
            </a:solidFill>
          </a:ln>
        </p:spPr>
        <p:txBody>
          <a:bodyPr wrap="square" lIns="0" tIns="0" rIns="0" bIns="0" rtlCol="0"/>
          <a:lstStyle/>
          <a:p>
            <a:endParaRPr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2042698" y="4972601"/>
            <a:ext cx="391872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905">
              <a:lnSpc>
                <a:spcPct val="101699"/>
              </a:lnSpc>
            </a:pPr>
            <a:r>
              <a:rPr lang="ru-RU" sz="1200" b="1" spc="-1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ТЭС</a:t>
            </a:r>
          </a:p>
          <a:p>
            <a:pPr marL="12700" marR="5080" indent="1905">
              <a:lnSpc>
                <a:spcPct val="101699"/>
              </a:lnSpc>
            </a:pPr>
            <a:r>
              <a:rPr lang="ru-RU" sz="1200" b="1" spc="-120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70,8%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181440" y="5133536"/>
            <a:ext cx="412115" cy="3767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7785" marR="5080" indent="-45720">
              <a:lnSpc>
                <a:spcPct val="101699"/>
              </a:lnSpc>
            </a:pPr>
            <a:r>
              <a:rPr sz="1200" b="1" spc="-12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sz="1200" b="1" spc="-7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</a:t>
            </a:r>
            <a:r>
              <a:rPr sz="1200" b="1" spc="-105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sz="1200" b="1" spc="-8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</a:t>
            </a:r>
            <a:r>
              <a:rPr sz="1200" b="1" spc="-50" dirty="0" err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ь</a:t>
            </a:r>
            <a:r>
              <a:rPr sz="1200" b="1" spc="-5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200" b="1" spc="-5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73%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586941" y="4248880"/>
            <a:ext cx="600229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АЭС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>
              <a:lnSpc>
                <a:spcPct val="100000"/>
              </a:lnSpc>
              <a:spcBef>
                <a:spcPts val="20"/>
              </a:spcBef>
            </a:pPr>
            <a:r>
              <a:rPr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19,8</a:t>
            </a:r>
            <a:r>
              <a:rPr lang="ru-RU"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142591" y="4673451"/>
            <a:ext cx="377609" cy="55399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ГЭС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8895">
              <a:lnSpc>
                <a:spcPct val="100000"/>
              </a:lnSpc>
              <a:spcBef>
                <a:spcPts val="25"/>
              </a:spcBef>
            </a:pPr>
            <a:r>
              <a:rPr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7,2</a:t>
            </a:r>
            <a:r>
              <a:rPr lang="ru-RU"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408705" y="4428429"/>
            <a:ext cx="331647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Газ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225">
              <a:lnSpc>
                <a:spcPct val="100000"/>
              </a:lnSpc>
              <a:spcBef>
                <a:spcPts val="20"/>
              </a:spcBef>
            </a:pPr>
            <a:r>
              <a:rPr lang="ru-RU"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23%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6432011" y="4197493"/>
            <a:ext cx="519939" cy="3797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Мазут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lang="ru-RU"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4%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37652" y="5355136"/>
            <a:ext cx="665541" cy="3693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spc="-5" dirty="0">
                <a:latin typeface="Arial" panose="020B0604020202020204" pitchFamily="34" charset="0"/>
                <a:cs typeface="Arial" panose="020B0604020202020204" pitchFamily="34" charset="0"/>
              </a:rPr>
              <a:t>Прочие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2,2</a:t>
            </a:r>
            <a:r>
              <a:rPr lang="ru-RU" sz="1200" b="1" spc="-5" dirty="0" smtClean="0"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endParaRPr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906825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Причины масштабирования социально-экономических ущербов при радиационных авариях</a:t>
            </a:r>
            <a:endParaRPr lang="ru-RU" dirty="0" smtClean="0"/>
          </a:p>
        </p:txBody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31640" y="2492896"/>
            <a:ext cx="6851104" cy="21913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400" dirty="0" smtClean="0"/>
              <a:t>Противоречивая нормативно-правовая база</a:t>
            </a:r>
            <a:r>
              <a:rPr lang="en-US" sz="2400" dirty="0" smtClean="0"/>
              <a:t>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400" dirty="0" smtClean="0"/>
              <a:t>Научная база нормирования в области малых доз не достаточна;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400" dirty="0" smtClean="0"/>
              <a:t>Неадекватное реагирование</a:t>
            </a:r>
            <a:r>
              <a:rPr lang="en-US" sz="2400" dirty="0" smtClean="0"/>
              <a:t> </a:t>
            </a:r>
            <a:r>
              <a:rPr lang="ru-RU" sz="2400" dirty="0" smtClean="0"/>
              <a:t>на государственном уровне;</a:t>
            </a:r>
          </a:p>
          <a:p>
            <a:pPr>
              <a:lnSpc>
                <a:spcPct val="90000"/>
              </a:lnSpc>
              <a:spcBef>
                <a:spcPts val="1200"/>
              </a:spcBef>
              <a:spcAft>
                <a:spcPts val="600"/>
              </a:spcAft>
            </a:pPr>
            <a:r>
              <a:rPr lang="ru-RU" sz="2400" dirty="0" smtClean="0"/>
              <a:t>Искаженное общественное восприятие на всех уровнях.	</a:t>
            </a:r>
          </a:p>
        </p:txBody>
      </p:sp>
      <p:sp>
        <p:nvSpPr>
          <p:cNvPr id="5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896647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ru-RU" dirty="0" smtClean="0"/>
              <a:t>Образ последствий  Чернобыля и </a:t>
            </a:r>
            <a:r>
              <a:rPr lang="ru-RU" dirty="0" err="1" smtClean="0"/>
              <a:t>Фукусимы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в общественном сознании</a:t>
            </a:r>
            <a:endParaRPr lang="ru-RU" dirty="0"/>
          </a:p>
        </p:txBody>
      </p:sp>
      <p:sp>
        <p:nvSpPr>
          <p:cNvPr id="13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13</a:t>
            </a:fld>
            <a:endParaRPr lang="ru-RU" dirty="0"/>
          </a:p>
        </p:txBody>
      </p:sp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9" name="Object 1" descr="Название: примерное число погибших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963464347"/>
              </p:ext>
            </p:extLst>
          </p:nvPr>
        </p:nvGraphicFramePr>
        <p:xfrm>
          <a:off x="3059832" y="3789040"/>
          <a:ext cx="5857916" cy="2143140"/>
        </p:xfrm>
        <a:graphic>
          <a:graphicData uri="http://schemas.openxmlformats.org/presentationml/2006/ole">
            <p:oleObj spid="_x0000_s1038" name="Worksheet" r:id="rId4" imgW="5819792" imgH="2143090" progId="Excel.Sheet.8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47646" y="3861048"/>
            <a:ext cx="2214578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Фукусима 2011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51" name="Object 3" descr="Название: примерное число погибших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969339578"/>
              </p:ext>
            </p:extLst>
          </p:nvPr>
        </p:nvGraphicFramePr>
        <p:xfrm>
          <a:off x="3059832" y="1340768"/>
          <a:ext cx="5900738" cy="2105025"/>
        </p:xfrm>
        <a:graphic>
          <a:graphicData uri="http://schemas.openxmlformats.org/presentationml/2006/ole">
            <p:oleObj spid="_x0000_s1039" name="Worksheet" r:id="rId5" imgW="5829233" imgH="2104994" progId="Excel.Sheet.8">
              <p:embed/>
            </p:oleObj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452538" y="1340768"/>
            <a:ext cx="2286016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Чернобыль 1986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23528" y="2420888"/>
            <a:ext cx="2380677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r>
              <a:rPr lang="ru-RU" sz="1200" b="1" dirty="0" err="1" smtClean="0"/>
              <a:t>ФОМнибус</a:t>
            </a:r>
            <a:r>
              <a:rPr lang="ru-RU" sz="1200" b="1" dirty="0" smtClean="0"/>
              <a:t> 26-28 октября 2012 года: опрошены 1500 человек в 44 регионах РФ, опрос в форме интервью по месту жительства респондента</a:t>
            </a:r>
            <a:endParaRPr lang="ru-RU" sz="12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227533" y="4725144"/>
            <a:ext cx="2511021" cy="10895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200" b="1" dirty="0" smtClean="0"/>
              <a:t>В 2011 г. произошла авария на АЭС «Фукусима» в Японии. По Вашему мнению, сколько всего людей погибли от радиационного воздействия в результате этой аварии?» </a:t>
            </a:r>
            <a:endParaRPr lang="ru-RU" sz="1200" b="1" dirty="0"/>
          </a:p>
        </p:txBody>
      </p:sp>
    </p:spTree>
    <p:extLst>
      <p:ext uri="{BB962C8B-B14F-4D97-AF65-F5344CB8AC3E}">
        <p14:creationId xmlns:p14="http://schemas.microsoft.com/office/powerpoint/2010/main" xmlns="" val="1809084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Предотвращение аварий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57200" y="980728"/>
            <a:ext cx="8229600" cy="302433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400" dirty="0" err="1" smtClean="0"/>
              <a:t>Реактивностные</a:t>
            </a:r>
            <a:r>
              <a:rPr lang="ru-RU" sz="2400" dirty="0" smtClean="0"/>
              <a:t> аварии: 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ru-RU" sz="2000" dirty="0" smtClean="0"/>
              <a:t>подбор состава и конфигурации активной зоны и систем безопасности так, чтобы при любых изменениях включались отрицательные обратные связи – баланс топлива и поглотителей (влияет на экономику)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2400" dirty="0" smtClean="0"/>
              <a:t>Аварии с потерей теплоносителя: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ru-RU" sz="2000" dirty="0" smtClean="0"/>
              <a:t>Дополнительные системы подачи теплоносителя</a:t>
            </a:r>
          </a:p>
          <a:p>
            <a:pPr lvl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ru-RU" sz="2000" dirty="0" smtClean="0"/>
              <a:t>Интегральная компоновка</a:t>
            </a:r>
            <a:endParaRPr lang="ru-RU" sz="200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9831DB-3706-485A-91DB-52FF0C9D61C2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27584" y="4797152"/>
            <a:ext cx="3024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594"/>
          <a:stretch/>
        </p:blipFill>
        <p:spPr bwMode="auto">
          <a:xfrm>
            <a:off x="1691680" y="3999245"/>
            <a:ext cx="2289275" cy="2197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8262" r="20985" b="4792"/>
          <a:stretch/>
        </p:blipFill>
        <p:spPr bwMode="auto">
          <a:xfrm>
            <a:off x="5148064" y="3979128"/>
            <a:ext cx="2016224" cy="2238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123728" y="6309320"/>
            <a:ext cx="1656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БРЕСТ</a:t>
            </a:r>
            <a:r>
              <a:rPr lang="en-US" b="1" dirty="0" smtClean="0">
                <a:solidFill>
                  <a:srgbClr val="000000"/>
                </a:solidFill>
              </a:rPr>
              <a:t>-</a:t>
            </a:r>
            <a:r>
              <a:rPr lang="ru-RU" b="1" dirty="0" smtClean="0">
                <a:solidFill>
                  <a:srgbClr val="000000"/>
                </a:solidFill>
              </a:rPr>
              <a:t> 300</a:t>
            </a:r>
          </a:p>
          <a:p>
            <a:pPr algn="ctr"/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36096" y="6309320"/>
            <a:ext cx="15841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0000"/>
                </a:solidFill>
              </a:rPr>
              <a:t>БН-1200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Двухкомпонентная ядерная энергетика </a:t>
            </a:r>
            <a:br>
              <a:rPr lang="ru-RU" dirty="0" smtClean="0"/>
            </a:br>
            <a:r>
              <a:rPr lang="ru-RU" dirty="0" smtClean="0"/>
              <a:t>с замкнутым ЯТЦ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/>
            </a:pPr>
            <a:fld id="{955E97BD-6A57-4D33-A5E8-EA673C05D98E}" type="slidenum">
              <a:rPr lang="ru-RU" smtClean="0"/>
              <a:pPr>
                <a:defRPr/>
              </a:pPr>
              <a:t>15</a:t>
            </a:fld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491880" y="2204864"/>
            <a:ext cx="2304256" cy="760542"/>
          </a:xfrm>
          <a:prstGeom prst="round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68480" tIns="34240" rIns="68480" bIns="34240"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Двухкомпонентная структура с замыканием ЯТЦ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24998" y="3510009"/>
            <a:ext cx="3078342" cy="500036"/>
          </a:xfrm>
          <a:prstGeom prst="rect">
            <a:avLst/>
          </a:prstGeom>
          <a:noFill/>
        </p:spPr>
        <p:txBody>
          <a:bodyPr wrap="square" lIns="68480" tIns="34240" rIns="68480" bIns="34240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Позволит решить системные проблемы нынешней АЭ: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121441" y="3510009"/>
            <a:ext cx="3474155" cy="500036"/>
          </a:xfrm>
          <a:prstGeom prst="rect">
            <a:avLst/>
          </a:prstGeom>
          <a:noFill/>
        </p:spPr>
        <p:txBody>
          <a:bodyPr wrap="square" lIns="68480" tIns="34240" rIns="68480" bIns="34240" rtlCol="0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Синергетический принцип развития обоих компонентов (базовый):</a:t>
            </a: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xmlns="" val="703926635"/>
              </p:ext>
            </p:extLst>
          </p:nvPr>
        </p:nvGraphicFramePr>
        <p:xfrm>
          <a:off x="539552" y="3969060"/>
          <a:ext cx="3816424" cy="21962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12" name="Схема 11"/>
          <p:cNvGraphicFramePr/>
          <p:nvPr>
            <p:extLst>
              <p:ext uri="{D42A27DB-BD31-4B8C-83A1-F6EECF244321}">
                <p14:modId xmlns:p14="http://schemas.microsoft.com/office/powerpoint/2010/main" xmlns="" val="1877595315"/>
              </p:ext>
            </p:extLst>
          </p:nvPr>
        </p:nvGraphicFramePr>
        <p:xfrm>
          <a:off x="5220072" y="4183060"/>
          <a:ext cx="3375525" cy="183618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1187624" y="1124744"/>
            <a:ext cx="6840760" cy="6832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ru-RU" sz="2400" b="1" dirty="0"/>
              <a:t>Ключевое направление развития </a:t>
            </a:r>
            <a:r>
              <a:rPr lang="ru-RU" sz="2400" b="1" dirty="0" smtClean="0"/>
              <a:t/>
            </a:r>
            <a:br>
              <a:rPr lang="ru-RU" sz="2400" b="1" dirty="0" smtClean="0"/>
            </a:br>
            <a:r>
              <a:rPr lang="ru-RU" sz="2400" b="1" dirty="0" smtClean="0"/>
              <a:t>ядерной энергетики</a:t>
            </a:r>
            <a:endParaRPr lang="ru-RU" sz="2400" b="1" dirty="0"/>
          </a:p>
        </p:txBody>
      </p:sp>
      <p:cxnSp>
        <p:nvCxnSpPr>
          <p:cNvPr id="17" name="Соединительная линия уступом 16"/>
          <p:cNvCxnSpPr>
            <a:stCxn id="8" idx="0"/>
            <a:endCxn id="5" idx="3"/>
          </p:cNvCxnSpPr>
          <p:nvPr/>
        </p:nvCxnSpPr>
        <p:spPr>
          <a:xfrm rot="16200000" flipV="1">
            <a:off x="5864891" y="2516380"/>
            <a:ext cx="924874" cy="1062383"/>
          </a:xfrm>
          <a:prstGeom prst="bentConnector2">
            <a:avLst/>
          </a:prstGeom>
          <a:noFill/>
          <a:ln w="88900" cap="flat" cmpd="sng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21" name="Соединительная линия уступом 20"/>
          <p:cNvCxnSpPr>
            <a:stCxn id="5" idx="1"/>
            <a:endCxn id="7" idx="0"/>
          </p:cNvCxnSpPr>
          <p:nvPr/>
        </p:nvCxnSpPr>
        <p:spPr>
          <a:xfrm rot="10800000" flipV="1">
            <a:off x="2664170" y="2585135"/>
            <a:ext cx="827711" cy="924874"/>
          </a:xfrm>
          <a:prstGeom prst="bentConnector2">
            <a:avLst/>
          </a:prstGeom>
          <a:noFill/>
          <a:ln w="88900" cap="flat" cmpd="sng">
            <a:solidFill>
              <a:schemeClr val="bg1">
                <a:lumMod val="50000"/>
              </a:schemeClr>
            </a:solidFill>
            <a:prstDash val="solid"/>
            <a:bevel/>
            <a:headEnd type="none" w="med" len="med"/>
            <a:tailEnd type="stealth" w="med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xmlns="" val="11644727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Задачи по разработке продукта</a:t>
            </a:r>
            <a:r>
              <a:rPr lang="en-US" dirty="0" smtClean="0"/>
              <a:t> </a:t>
            </a:r>
            <a:r>
              <a:rPr lang="ru-RU" dirty="0" smtClean="0"/>
              <a:t>АЭС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16</a:t>
            </a:fld>
            <a:endParaRPr lang="ru-RU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188731321"/>
              </p:ext>
            </p:extLst>
          </p:nvPr>
        </p:nvGraphicFramePr>
        <p:xfrm>
          <a:off x="845490" y="1844442"/>
          <a:ext cx="7466076" cy="37447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85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9754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785598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110194" marB="110194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Снижение </a:t>
                      </a:r>
                      <a:r>
                        <a:rPr lang="en-US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LCOE</a:t>
                      </a:r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АЭС большой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мощности</a:t>
                      </a:r>
                      <a:br>
                        <a:rPr lang="ru-RU" sz="14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(сокращение </a:t>
                      </a:r>
                      <a:r>
                        <a:rPr lang="en-US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CAPEX</a:t>
                      </a:r>
                      <a: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сроков сооружения, оптимизация операционных затрат</a:t>
                      </a:r>
                      <a:b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увеличение КИУМ)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55097" marB="5509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">
                          <a:schemeClr val="accent2"/>
                        </a:gs>
                        <a:gs pos="93000">
                          <a:schemeClr val="bg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812854">
                <a:tc>
                  <a:txBody>
                    <a:bodyPr/>
                    <a:lstStyle/>
                    <a:p>
                      <a:endParaRPr lang="ru-RU" sz="14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110194" marB="110194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Окончательное решение проблем с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ОЯТ и радиационная эквивалентность</a:t>
                      </a:r>
                      <a:br>
                        <a:rPr lang="ru-RU" sz="14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(акцент на экологичность всего жизненного цикла)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55097" marB="5509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">
                          <a:schemeClr val="accent2"/>
                        </a:gs>
                        <a:gs pos="93000">
                          <a:schemeClr val="bg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715449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110194" marB="110194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уровня безопасности</a:t>
                      </a:r>
                      <a:b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(недопущение аварии при удешевлении</a:t>
                      </a:r>
                      <a:r>
                        <a:rPr lang="en-US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CAPEX</a:t>
                      </a:r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АЭС)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55097" marB="5509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">
                          <a:schemeClr val="accent2"/>
                        </a:gs>
                        <a:gs pos="93000">
                          <a:schemeClr val="bg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715449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110194" marB="110194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Повышение качества восприятия АЭС</a:t>
                      </a:r>
                      <a:b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1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(в т.ч. за счет позиционирования как</a:t>
                      </a:r>
                      <a: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«зеленой» энергетики)</a:t>
                      </a:r>
                      <a:endParaRPr lang="ru-RU" sz="11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55097" marB="5509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">
                          <a:schemeClr val="accent2"/>
                        </a:gs>
                        <a:gs pos="93000">
                          <a:schemeClr val="bg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5449">
                <a:tc>
                  <a:txBody>
                    <a:bodyPr/>
                    <a:lstStyle/>
                    <a:p>
                      <a:endParaRPr lang="ru-RU" sz="1400" b="0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9977" marR="69977" marT="110194" marB="110194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Технологическое</a:t>
                      </a:r>
                      <a:r>
                        <a:rPr lang="ru-RU" sz="14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усиление режима нераспространения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ru-RU" sz="11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(отказ от обогащенного урана, отказ от разделения урана и плутония)</a:t>
                      </a:r>
                    </a:p>
                  </a:txBody>
                  <a:tcPr marL="69977" marR="69977" marT="55097" marB="55097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gradFill>
                      <a:gsLst>
                        <a:gs pos="8000">
                          <a:schemeClr val="accent2"/>
                        </a:gs>
                        <a:gs pos="93000">
                          <a:schemeClr val="bg1"/>
                        </a:gs>
                      </a:gsLst>
                      <a:lin ang="0" scaled="1"/>
                    </a:gradFill>
                  </a:tcPr>
                </a:tc>
                <a:extLst>
                  <a:ext uri="{0D108BD9-81ED-4DB2-BD59-A6C34878D82A}">
                    <a16:rowId xmlns="" xmlns:a16="http://schemas.microsoft.com/office/drawing/2014/main" val="3243110695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875577" y="1175749"/>
            <a:ext cx="7405903" cy="513787"/>
          </a:xfrm>
          <a:prstGeom prst="rect">
            <a:avLst/>
          </a:prstGeom>
          <a:noFill/>
        </p:spPr>
        <p:txBody>
          <a:bodyPr wrap="square" lIns="69905" tIns="34953" rIns="69905" bIns="34953" rtlCol="0">
            <a:spAutoFit/>
          </a:bodyPr>
          <a:lstStyle/>
          <a:p>
            <a:pPr algn="ctr" defTabSz="699130">
              <a:lnSpc>
                <a:spcPct val="80000"/>
              </a:lnSpc>
            </a:pP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Мероприятия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повышению конкурентоспособности </a:t>
            </a:r>
            <a: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b="1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b="1" smtClean="0">
                <a:latin typeface="Arial" panose="020B0604020202020204" pitchFamily="34" charset="0"/>
                <a:cs typeface="Arial" panose="020B0604020202020204" pitchFamily="34" charset="0"/>
              </a:rPr>
              <a:t>атомной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энергетики </a:t>
            </a:r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России и мире: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06120" y="5822433"/>
            <a:ext cx="7344816" cy="563031"/>
          </a:xfrm>
          <a:prstGeom prst="rect">
            <a:avLst/>
          </a:prstGeom>
        </p:spPr>
        <p:txBody>
          <a:bodyPr wrap="square" lIns="69905" tIns="34953" rIns="69905" bIns="34953">
            <a:spAutoFit/>
          </a:bodyPr>
          <a:lstStyle/>
          <a:p>
            <a:pPr defTabSz="699130">
              <a:spcBef>
                <a:spcPts val="459"/>
              </a:spcBef>
              <a:tabLst>
                <a:tab pos="480600" algn="l"/>
              </a:tabLst>
            </a:pPr>
            <a:r>
              <a:rPr lang="ru-RU" sz="1600" b="1" dirty="0">
                <a:solidFill>
                  <a:srgbClr val="1C436A"/>
                </a:solidFill>
              </a:rPr>
              <a:t>Возможное решение – замыкание ЯТЦ, в т.ч. развитие и продвижение ядерной энергетики на базе РБН и решение проблем переработки ОЯТ</a:t>
            </a:r>
            <a:endParaRPr lang="ru-RU" sz="1600" dirty="0">
              <a:solidFill>
                <a:srgbClr val="1C436A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83568" y="2060848"/>
            <a:ext cx="336979" cy="32071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05" tIns="34953" rIns="69905" bIns="34953" rtlCol="0" anchor="ctr"/>
          <a:lstStyle/>
          <a:p>
            <a:pPr defTabSz="699130"/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sp>
        <p:nvSpPr>
          <p:cNvPr id="10" name="Овал 9"/>
          <p:cNvSpPr/>
          <p:nvPr/>
        </p:nvSpPr>
        <p:spPr>
          <a:xfrm>
            <a:off x="683568" y="2901924"/>
            <a:ext cx="336979" cy="32071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05" tIns="34953" rIns="69905" bIns="34953" rtlCol="0" anchor="ctr"/>
          <a:lstStyle/>
          <a:p>
            <a:pPr defTabSz="699130"/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sp>
        <p:nvSpPr>
          <p:cNvPr id="11" name="Овал 10"/>
          <p:cNvSpPr/>
          <p:nvPr/>
        </p:nvSpPr>
        <p:spPr>
          <a:xfrm>
            <a:off x="683568" y="3612346"/>
            <a:ext cx="336979" cy="32071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05" tIns="34953" rIns="69905" bIns="34953" rtlCol="0" anchor="ctr"/>
          <a:lstStyle/>
          <a:p>
            <a:pPr defTabSz="699130"/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  <p:sp>
        <p:nvSpPr>
          <p:cNvPr id="12" name="Овал 11"/>
          <p:cNvSpPr/>
          <p:nvPr/>
        </p:nvSpPr>
        <p:spPr>
          <a:xfrm>
            <a:off x="683568" y="4332426"/>
            <a:ext cx="336979" cy="32071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05" tIns="34953" rIns="69905" bIns="34953" rtlCol="0" anchor="ctr"/>
          <a:lstStyle/>
          <a:p>
            <a:pPr defTabSz="699130"/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</a:t>
            </a:r>
          </a:p>
        </p:txBody>
      </p:sp>
      <p:sp>
        <p:nvSpPr>
          <p:cNvPr id="13" name="Овал 12"/>
          <p:cNvSpPr/>
          <p:nvPr/>
        </p:nvSpPr>
        <p:spPr>
          <a:xfrm>
            <a:off x="683568" y="5052506"/>
            <a:ext cx="336979" cy="320710"/>
          </a:xfrm>
          <a:prstGeom prst="ellipse">
            <a:avLst/>
          </a:prstGeom>
          <a:solidFill>
            <a:schemeClr val="accent2"/>
          </a:solidFill>
          <a:ln w="571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05" tIns="34953" rIns="69905" bIns="34953" rtlCol="0" anchor="ctr"/>
          <a:lstStyle/>
          <a:p>
            <a:pPr defTabSz="699130"/>
            <a:r>
              <a:rPr lang="ru-RU" sz="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xmlns="" val="15222573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Мировая конкуренция в развитии </a:t>
            </a:r>
            <a:br>
              <a:rPr lang="ru-RU" smtClean="0"/>
            </a:br>
            <a:r>
              <a:rPr lang="ru-RU" smtClean="0"/>
              <a:t>двухкомпонентных систем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5FDF9F-BF3F-47F5-9CE2-53775065BF84}" type="slidenum">
              <a:rPr lang="ru-RU" smtClean="0"/>
              <a:pPr/>
              <a:t>17</a:t>
            </a:fld>
            <a:endParaRPr lang="ru-RU" dirty="0"/>
          </a:p>
        </p:txBody>
      </p:sp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4990" y="1268760"/>
            <a:ext cx="8111466" cy="4536504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446494" y="1124744"/>
            <a:ext cx="3005826" cy="586213"/>
          </a:xfrm>
          <a:prstGeom prst="rect">
            <a:avLst/>
          </a:prstGeom>
          <a:noFill/>
        </p:spPr>
        <p:txBody>
          <a:bodyPr wrap="square" lIns="68480" tIns="34240" rIns="68480" bIns="34240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Россия – первая страна,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вставшая на путь развития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2-х компонентных систем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7584" y="5871420"/>
            <a:ext cx="7776864" cy="653924"/>
          </a:xfrm>
          <a:prstGeom prst="rect">
            <a:avLst/>
          </a:prstGeom>
          <a:noFill/>
          <a:effectLst/>
        </p:spPr>
        <p:txBody>
          <a:bodyPr wrap="square" lIns="68480" tIns="34240" rIns="68480" bIns="34240" rtlCol="0">
            <a:spAutoFit/>
          </a:bodyPr>
          <a:lstStyle/>
          <a:p>
            <a:pPr marL="180975" indent="-180975"/>
            <a:r>
              <a:rPr lang="ru-RU" sz="1400" b="1" u="sng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конкуренты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ЕС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Китай, Индия, </a:t>
            </a:r>
            <a:r>
              <a:rPr lang="ru-RU" sz="12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Ю.Корея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сегодняшний день говорят только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развитии компонента системы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БР и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необходимости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снижения объемов ОЯТ, не связывая БР и ТР в единую систему с ЗЯТЦ</a:t>
            </a:r>
          </a:p>
        </p:txBody>
      </p:sp>
    </p:spTree>
    <p:extLst>
      <p:ext uri="{BB962C8B-B14F-4D97-AF65-F5344CB8AC3E}">
        <p14:creationId xmlns:p14="http://schemas.microsoft.com/office/powerpoint/2010/main" xmlns="" val="1127589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Объект 9" hidden="1"/>
          <p:cNvGraphicFramePr>
            <a:graphicFrameLocks noChangeAspect="1"/>
          </p:cNvGraphicFramePr>
          <p:nvPr>
            <p:extLst/>
          </p:nvPr>
        </p:nvGraphicFramePr>
        <p:xfrm>
          <a:off x="1144228" y="858478"/>
          <a:ext cx="1214" cy="1214"/>
        </p:xfrm>
        <a:graphic>
          <a:graphicData uri="http://schemas.openxmlformats.org/presentationml/2006/ole">
            <p:oleObj spid="_x0000_s2057" name="think-cell Slide" r:id="rId4" imgW="360" imgH="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Высокотехнологичные проекты </a:t>
            </a:r>
            <a:br>
              <a:rPr lang="ru-RU" dirty="0" smtClean="0"/>
            </a:br>
            <a:r>
              <a:rPr lang="ru-RU" dirty="0" smtClean="0"/>
              <a:t>научно-технического развития</a:t>
            </a:r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18</a:t>
            </a:fld>
            <a:endParaRPr lang="ru-RU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534814655"/>
              </p:ext>
            </p:extLst>
          </p:nvPr>
        </p:nvGraphicFramePr>
        <p:xfrm>
          <a:off x="2114728" y="1500093"/>
          <a:ext cx="6921767" cy="4593203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113008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42812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06939"/>
                <a:gridCol w="702128"/>
                <a:gridCol w="1199648"/>
                <a:gridCol w="327598"/>
                <a:gridCol w="1527245"/>
              </a:tblGrid>
              <a:tr h="518198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Национальная</a:t>
                      </a:r>
                      <a:b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безопасность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Энергетическая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безопасность</a:t>
                      </a: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Здоровье </a:t>
                      </a:r>
                    </a:p>
                    <a:p>
                      <a:pPr algn="ctr"/>
                      <a:r>
                        <a:rPr lang="ru-RU" sz="1400" b="1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нации</a:t>
                      </a:r>
                      <a:endParaRPr lang="ru-RU" sz="1400" b="1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137987">
                <a:tc>
                  <a:txBody>
                    <a:bodyPr/>
                    <a:lstStyle/>
                    <a:p>
                      <a:pPr algn="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/>
                          </a:solidFill>
                        </a:rPr>
                        <a:t>Области исторической ответственности</a:t>
                      </a:r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b="0" dirty="0" smtClean="0">
                        <a:solidFill>
                          <a:schemeClr val="tx1"/>
                        </a:solidFill>
                      </a:endParaRPr>
                    </a:p>
                    <a:p>
                      <a:pPr algn="ctr"/>
                      <a:endParaRPr lang="ru-RU" sz="1200" b="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75980">
                <a:tc rowSpan="2"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</a:t>
                      </a:r>
                      <a: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РБН</a:t>
                      </a:r>
                      <a:b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ЗЯТЦ и </a:t>
                      </a:r>
                      <a: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ЗСЯТЦ</a:t>
                      </a:r>
                      <a:endParaRPr lang="ru-RU" sz="1200" b="1" baseline="0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Развитие технологий ВВЭР в 2-х компонентной ЯЭС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Атомные станции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малой мощности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4815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32962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Перспективные реакторные технологии 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(ЖСР, гибрид)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Водородная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энергетика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lvl="0" indent="0" algn="ctr" defTabSz="932962" rtl="0" eaLnBrk="1" fontAlgn="auto" latinLnBrk="0" hangingPunct="1">
                        <a:lnSpc>
                          <a:spcPct val="8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Термоядерные, плазменные и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лазерные технологии</a:t>
                      </a: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576064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Автоматизация 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</a:t>
                      </a:r>
                      <a:r>
                        <a:rPr lang="ru-RU" sz="1200" b="1" dirty="0" err="1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цифровизация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Аддитивные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технологии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Робототехника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 искусственный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интеллект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Сверх-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проводимость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FC000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001">
                <a:tc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endParaRPr lang="ru-RU" sz="1200" b="1" dirty="0" smtClean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>
                        <a:lnSpc>
                          <a:spcPct val="80000"/>
                        </a:lnSpc>
                      </a:pP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22087">
                <a:tc rowSpan="2">
                  <a:txBody>
                    <a:bodyPr/>
                    <a:lstStyle/>
                    <a:p>
                      <a:pPr algn="r"/>
                      <a:endParaRPr lang="ru-RU" sz="1200" b="1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36000" marB="36000" anchor="ctr">
                    <a:lnL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Материалы, сплавы, композиты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Датчики и</a:t>
                      </a:r>
                      <a:b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преобразователи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Электронные</a:t>
                      </a:r>
                      <a:b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</a:br>
                      <a: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</a:t>
                      </a: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омпоненты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44730">
                <a:tc vMerge="1">
                  <a:txBody>
                    <a:bodyPr/>
                    <a:lstStyle/>
                    <a:p>
                      <a:pPr algn="r"/>
                      <a:endParaRPr lang="ru-RU" sz="1200" b="1" dirty="0"/>
                    </a:p>
                  </a:txBody>
                  <a:tcPr marL="0" marR="72000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ru-RU" sz="1200" b="1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Математическое и физическое моделирование</a:t>
                      </a:r>
                      <a: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процессов</a:t>
                      </a:r>
                      <a:r>
                        <a:rPr lang="en-US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ru-RU" sz="1200" b="1" baseline="0" dirty="0" smtClean="0">
                          <a:solidFill>
                            <a:schemeClr val="tx1">
                              <a:lumMod val="50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Коды)</a:t>
                      </a:r>
                      <a:endParaRPr lang="ru-RU" sz="1200" b="1" dirty="0">
                        <a:solidFill>
                          <a:schemeClr val="tx1">
                            <a:lumMod val="50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36000" marB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200" b="1" dirty="0"/>
                    </a:p>
                  </a:txBody>
                  <a:tcPr marL="93303" marR="93303" marT="46649" marB="46649" anchor="ctr">
                    <a:lnL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24" name="Рисунок 23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13188" y="2173550"/>
            <a:ext cx="890519" cy="53056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529937" y="2082894"/>
            <a:ext cx="942310" cy="7066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99118" name="Picture 14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752" t="12633" r="15737" b="11286"/>
          <a:stretch/>
        </p:blipFill>
        <p:spPr bwMode="auto">
          <a:xfrm>
            <a:off x="5824863" y="2069966"/>
            <a:ext cx="763361" cy="766482"/>
          </a:xfrm>
          <a:prstGeom prst="ellipse">
            <a:avLst/>
          </a:prstGeom>
          <a:ln>
            <a:noFill/>
          </a:ln>
          <a:effectLst>
            <a:outerShdw dist="35921" dir="2700000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Равнобедренный треугольник 12"/>
          <p:cNvSpPr/>
          <p:nvPr/>
        </p:nvSpPr>
        <p:spPr>
          <a:xfrm rot="10800000">
            <a:off x="4258447" y="2923671"/>
            <a:ext cx="3669898" cy="1452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860" tIns="34931" rIns="69860" bIns="34931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 rot="10800000" flipV="1">
            <a:off x="4243374" y="5083910"/>
            <a:ext cx="3669898" cy="145289"/>
          </a:xfrm>
          <a:prstGeom prst="triangle">
            <a:avLst/>
          </a:prstGeom>
          <a:solidFill>
            <a:schemeClr val="accent1"/>
          </a:solidFill>
          <a:ln w="9525"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860" tIns="34931" rIns="69860" bIns="34931"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sz="1200" dirty="0" err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2352" y="2060848"/>
            <a:ext cx="1320328" cy="1689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TextBox 15"/>
          <p:cNvSpPr txBox="1"/>
          <p:nvPr/>
        </p:nvSpPr>
        <p:spPr>
          <a:xfrm>
            <a:off x="0" y="3877094"/>
            <a:ext cx="1988713" cy="1178540"/>
          </a:xfrm>
          <a:prstGeom prst="rect">
            <a:avLst/>
          </a:prstGeom>
          <a:noFill/>
        </p:spPr>
        <p:txBody>
          <a:bodyPr wrap="square" lIns="69860" tIns="34931" rIns="69860" bIns="34931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2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«… важнейшим конкурентным преимуществом являются знания, технологии, компетенции»</a:t>
            </a:r>
            <a:endParaRPr lang="en-US" sz="1200" b="1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8079628">
            <a:off x="1654194" y="3704831"/>
            <a:ext cx="2028495" cy="438501"/>
          </a:xfrm>
          <a:prstGeom prst="rect">
            <a:avLst/>
          </a:prstGeom>
          <a:noFill/>
        </p:spPr>
        <p:txBody>
          <a:bodyPr wrap="square" lIns="68501" tIns="34250" rIns="68501" bIns="34250" rtlCol="0">
            <a:spAutoFit/>
          </a:bodyPr>
          <a:lstStyle/>
          <a:p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Направления научно-технического развития</a:t>
            </a:r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979712" y="1886792"/>
            <a:ext cx="0" cy="3126384"/>
          </a:xfrm>
          <a:prstGeom prst="lin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8455829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Текст 6"/>
          <p:cNvSpPr>
            <a:spLocks noGrp="1"/>
          </p:cNvSpPr>
          <p:nvPr>
            <p:ph type="body" sz="quarter" idx="1"/>
          </p:nvPr>
        </p:nvSpPr>
        <p:spPr>
          <a:xfrm>
            <a:off x="323528" y="1988840"/>
            <a:ext cx="4228496" cy="3456384"/>
          </a:xfrm>
        </p:spPr>
        <p:txBody>
          <a:bodyPr>
            <a:noAutofit/>
          </a:bodyPr>
          <a:lstStyle/>
          <a:p>
            <a:pPr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</a:rPr>
              <a:t>Целью работ по проекту является повышение качества обоснования надежности и безопасности новых проектов АЭС за счёт использования современной системы расчётных кодов для моделирования процессов, включая  </a:t>
            </a:r>
            <a:r>
              <a:rPr lang="ru-RU" sz="1400" dirty="0" err="1" smtClean="0">
                <a:solidFill>
                  <a:schemeClr val="tx1">
                    <a:lumMod val="50000"/>
                  </a:schemeClr>
                </a:solidFill>
              </a:rPr>
              <a:t>запроектные</a:t>
            </a:r>
            <a:r>
              <a:rPr lang="ru-RU" sz="1400" dirty="0" smtClean="0">
                <a:solidFill>
                  <a:schemeClr val="tx1">
                    <a:lumMod val="50000"/>
                  </a:schemeClr>
                </a:solidFill>
              </a:rPr>
              <a:t> аварии</a:t>
            </a:r>
            <a:r>
              <a:rPr lang="en-US" sz="14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14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80975" lvl="1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Проведение комплексного анализа всех режимов работы энергоблока и обоснование технических решений на всех этапах ЖЦ АЭС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80975" lvl="1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Возможность оптимизации и проверки проектных решений на этапе проектирования и эксплуатации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80975" lvl="1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Разработка руководств по управлению авариями, в том числе для планирования мероприятий по защите персонала и населения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1200" dirty="0" smtClean="0">
              <a:solidFill>
                <a:schemeClr val="tx1">
                  <a:lumMod val="50000"/>
                </a:schemeClr>
              </a:solidFill>
            </a:endParaRPr>
          </a:p>
          <a:p>
            <a:pPr marL="180975" lvl="1" algn="l">
              <a:lnSpc>
                <a:spcPct val="90000"/>
              </a:lnSpc>
              <a:spcBef>
                <a:spcPts val="600"/>
              </a:spcBef>
              <a:spcAft>
                <a:spcPts val="600"/>
              </a:spcAft>
            </a:pPr>
            <a:r>
              <a:rPr lang="ru-RU" sz="1200" dirty="0" smtClean="0">
                <a:solidFill>
                  <a:schemeClr val="tx1">
                    <a:lumMod val="50000"/>
                  </a:schemeClr>
                </a:solidFill>
              </a:rPr>
              <a:t>Тренажерные технологии – создание точной копии действующей реакторной установки, ВАЭС – гибкая настраиваемая модель для обоснования проектов</a:t>
            </a:r>
            <a:r>
              <a:rPr lang="en-US" sz="1200" dirty="0" smtClean="0">
                <a:solidFill>
                  <a:schemeClr val="tx1">
                    <a:lumMod val="50000"/>
                  </a:schemeClr>
                </a:solidFill>
              </a:rPr>
              <a:t>.</a:t>
            </a:r>
            <a:endParaRPr lang="ru-RU" sz="12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19</a:t>
            </a:fld>
            <a:endParaRPr lang="ru-RU"/>
          </a:p>
        </p:txBody>
      </p:sp>
      <p:pic>
        <p:nvPicPr>
          <p:cNvPr id="8" name="Рисунок 7" descr="4-7EA46000-1017796-8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15309" y="3717032"/>
            <a:ext cx="2841234" cy="2268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VNIIAES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731351" y="3717032"/>
            <a:ext cx="1255640" cy="2232248"/>
          </a:xfrm>
          <a:prstGeom prst="rect">
            <a:avLst/>
          </a:prstGeom>
        </p:spPr>
      </p:pic>
      <p:grpSp>
        <p:nvGrpSpPr>
          <p:cNvPr id="3" name="Группа 11"/>
          <p:cNvGrpSpPr/>
          <p:nvPr/>
        </p:nvGrpSpPr>
        <p:grpSpPr>
          <a:xfrm>
            <a:off x="4788024" y="1636463"/>
            <a:ext cx="4185465" cy="1972557"/>
            <a:chOff x="513451" y="2996952"/>
            <a:chExt cx="5936860" cy="1512168"/>
          </a:xfrm>
          <a:solidFill>
            <a:schemeClr val="bg1"/>
          </a:solidFill>
        </p:grpSpPr>
        <p:pic>
          <p:nvPicPr>
            <p:cNvPr id="13" name="Picture 9" descr="ACAD_Shem_Zoomed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3451" y="2996952"/>
              <a:ext cx="2015511" cy="1512168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4" name="Picture 7" descr="G:\My Documents\3В  Технологии\РТСОФТ\3D_pipe.gif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1836409" y="2996952"/>
              <a:ext cx="2015511" cy="1512168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7" name="Picture 3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4086202" y="2996952"/>
              <a:ext cx="2364109" cy="1512168"/>
            </a:xfrm>
            <a:prstGeom prst="rect">
              <a:avLst/>
            </a:prstGeom>
            <a:grpFill/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18" name="TextBox 17"/>
          <p:cNvSpPr txBox="1"/>
          <p:nvPr/>
        </p:nvSpPr>
        <p:spPr>
          <a:xfrm>
            <a:off x="4896036" y="6112214"/>
            <a:ext cx="3996444" cy="32220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pPr algn="ctr"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ВНИИАЭС </a:t>
            </a:r>
            <a:r>
              <a:rPr lang="en-US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–</a:t>
            </a:r>
            <a:r>
              <a:rPr lang="ru-RU" sz="17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 ИБРАЭ</a:t>
            </a: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  <p:pic>
        <p:nvPicPr>
          <p:cNvPr id="19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22247" y="3753036"/>
            <a:ext cx="2828095" cy="21962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4" name="Группа 19"/>
          <p:cNvGrpSpPr/>
          <p:nvPr/>
        </p:nvGrpSpPr>
        <p:grpSpPr>
          <a:xfrm>
            <a:off x="7731351" y="3681028"/>
            <a:ext cx="1242138" cy="1548172"/>
            <a:chOff x="7664631" y="2462368"/>
            <a:chExt cx="1649026" cy="1339468"/>
          </a:xfrm>
        </p:grpSpPr>
        <p:pic>
          <p:nvPicPr>
            <p:cNvPr id="21" name="Picture 10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7664631" y="2462368"/>
              <a:ext cx="1649026" cy="133946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2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7733825" y="2507449"/>
              <a:ext cx="1503347" cy="88189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3" name="Picture 2" descr="1-3-3"/>
            <p:cNvPicPr>
              <a:picLocks noChangeAspect="1" noChangeArrowheads="1"/>
            </p:cNvPicPr>
            <p:nvPr/>
          </p:nvPicPr>
          <p:blipFill>
            <a:blip r:embed="rId11" cstate="print"/>
            <a:srcRect l="14536" t="1524" r="38907" b="11736"/>
            <a:stretch>
              <a:fillRect/>
            </a:stretch>
          </p:blipFill>
          <p:spPr bwMode="auto">
            <a:xfrm flipH="1">
              <a:off x="8632030" y="2578919"/>
              <a:ext cx="291835" cy="74046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4" name="Picture 4" descr="3D1"/>
            <p:cNvPicPr>
              <a:picLocks noChangeAspect="1" noChangeArrowheads="1"/>
            </p:cNvPicPr>
            <p:nvPr/>
          </p:nvPicPr>
          <p:blipFill>
            <a:blip r:embed="rId12" cstate="print"/>
            <a:srcRect l="30736" t="992" r="48048" b="10966"/>
            <a:stretch>
              <a:fillRect/>
            </a:stretch>
          </p:blipFill>
          <p:spPr bwMode="auto">
            <a:xfrm flipH="1">
              <a:off x="8029310" y="2570450"/>
              <a:ext cx="335755" cy="74734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grpSp>
        <p:nvGrpSpPr>
          <p:cNvPr id="9" name="Группа 24"/>
          <p:cNvGrpSpPr/>
          <p:nvPr/>
        </p:nvGrpSpPr>
        <p:grpSpPr>
          <a:xfrm>
            <a:off x="7731351" y="4797152"/>
            <a:ext cx="1242138" cy="1404156"/>
            <a:chOff x="6227220" y="3477787"/>
            <a:chExt cx="1242860" cy="1009547"/>
          </a:xfrm>
        </p:grpSpPr>
        <p:pic>
          <p:nvPicPr>
            <p:cNvPr id="26" name="Picture 10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227220" y="3477787"/>
              <a:ext cx="1242860" cy="100954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7" name="Picture 5"/>
            <p:cNvPicPr>
              <a:picLocks noChangeAspect="1" noChangeArrowheads="1"/>
            </p:cNvPicPr>
            <p:nvPr/>
          </p:nvPicPr>
          <p:blipFill>
            <a:blip r:embed="rId10" cstate="print"/>
            <a:srcRect/>
            <a:stretch>
              <a:fillRect/>
            </a:stretch>
          </p:blipFill>
          <p:spPr bwMode="auto">
            <a:xfrm>
              <a:off x="6283226" y="3522868"/>
              <a:ext cx="1140697" cy="6445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8" name="Picture 5" descr="star000012"/>
            <p:cNvPicPr>
              <a:picLocks noChangeAspect="1" noChangeArrowheads="1"/>
            </p:cNvPicPr>
            <p:nvPr/>
          </p:nvPicPr>
          <p:blipFill>
            <a:blip r:embed="rId14" cstate="print"/>
            <a:srcRect l="880" t="1518" r="25748" b="11497"/>
            <a:stretch>
              <a:fillRect/>
            </a:stretch>
          </p:blipFill>
          <p:spPr bwMode="auto">
            <a:xfrm>
              <a:off x="6863496" y="3602337"/>
              <a:ext cx="505039" cy="4870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29" name="Picture 8" descr="star000038"/>
            <p:cNvPicPr>
              <a:picLocks noChangeAspect="1" noChangeArrowheads="1"/>
            </p:cNvPicPr>
            <p:nvPr/>
          </p:nvPicPr>
          <p:blipFill>
            <a:blip r:embed="rId15" cstate="print"/>
            <a:srcRect l="1660" t="1772" r="25307" b="11404"/>
            <a:stretch>
              <a:fillRect/>
            </a:stretch>
          </p:blipFill>
          <p:spPr bwMode="auto">
            <a:xfrm>
              <a:off x="6304340" y="3611856"/>
              <a:ext cx="504459" cy="46793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2" name="Прямоугольник 1"/>
          <p:cNvSpPr/>
          <p:nvPr/>
        </p:nvSpPr>
        <p:spPr>
          <a:xfrm>
            <a:off x="4781882" y="1196752"/>
            <a:ext cx="2274394" cy="238834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defTabSz="188690">
              <a:buClr>
                <a:srgbClr val="000000"/>
              </a:buClr>
              <a:buSzPct val="100000"/>
              <a:defRPr/>
            </a:pPr>
            <a:r>
              <a:rPr lang="ru-RU" sz="13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Проектные</a:t>
            </a:r>
            <a:r>
              <a:rPr lang="en-US" sz="13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3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данные</a:t>
            </a:r>
            <a:endParaRPr lang="ru-RU" sz="13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7050134" y="1196752"/>
            <a:ext cx="2274394" cy="238834"/>
          </a:xfrm>
          <a:prstGeom prst="rect">
            <a:avLst/>
          </a:prstGeom>
        </p:spPr>
        <p:txBody>
          <a:bodyPr wrap="square" lIns="38405" tIns="19202" rIns="38405" bIns="19202">
            <a:spAutoFit/>
          </a:bodyPr>
          <a:lstStyle/>
          <a:p>
            <a:pPr defTabSz="188690">
              <a:buClr>
                <a:srgbClr val="000000"/>
              </a:buClr>
              <a:buSzPct val="100000"/>
              <a:defRPr/>
            </a:pPr>
            <a:r>
              <a:rPr lang="ru-RU" sz="13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Расчетная модель</a:t>
            </a:r>
            <a:endParaRPr lang="ru-RU" sz="13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4815027" y="3753036"/>
            <a:ext cx="2864774" cy="2273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179512" y="0"/>
            <a:ext cx="885698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Программно-технический комплекс</a:t>
            </a:r>
            <a:b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</a:br>
            <a:r>
              <a:rPr lang="ru-RU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«Виртуально-цифровая АЭС с ВВЭР»</a:t>
            </a:r>
            <a:r>
              <a:rPr lang="en-US" sz="2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Особенности атомной энергетики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28800"/>
            <a:ext cx="8712968" cy="2191369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Теплотворная способность в миллион раз выше, чем у органического топлива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Горение при относительно низких температурах – выбросы ничтожны, все отходы внутри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Необходимо обеспечить безопасность: при горении топлива и следующих стадиях продукты деления не должны выйти в окружающую среду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800" dirty="0" smtClean="0">
                <a:solidFill>
                  <a:schemeClr val="tx1">
                    <a:lumMod val="50000"/>
                  </a:schemeClr>
                </a:solidFill>
              </a:rPr>
              <a:t>Необходимо аккуратно утилизировать отходы, выделив из них все полезное – радиационная эквивалентность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800" dirty="0" smtClean="0">
                <a:solidFill>
                  <a:srgbClr val="C00000"/>
                </a:solidFill>
              </a:rPr>
              <a:t>Уникальная технология требует адекватного уважительного отношения и на уровне государства, и на уровне профессионалов </a:t>
            </a:r>
            <a:endParaRPr lang="ru-RU" sz="1800" dirty="0">
              <a:solidFill>
                <a:srgbClr val="C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9831DB-3706-485A-91DB-52FF0C9D61C2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653136"/>
            <a:ext cx="2391326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2699792" y="501317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30 </a:t>
            </a:r>
            <a:r>
              <a:rPr lang="ru-RU" b="1" dirty="0" smtClean="0"/>
              <a:t>м</a:t>
            </a:r>
            <a:r>
              <a:rPr lang="en-US" b="1" baseline="30000" dirty="0" smtClean="0"/>
              <a:t>3</a:t>
            </a:r>
            <a:endParaRPr lang="ru-RU" b="1" baseline="30000" dirty="0" smtClean="0"/>
          </a:p>
          <a:p>
            <a:endParaRPr lang="ru-RU" dirty="0"/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5553" r="6306"/>
          <a:stretch/>
        </p:blipFill>
        <p:spPr bwMode="auto">
          <a:xfrm>
            <a:off x="5580112" y="4844383"/>
            <a:ext cx="1437376" cy="1221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5652120" y="5085184"/>
            <a:ext cx="9361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30 c</a:t>
            </a:r>
            <a:r>
              <a:rPr lang="ru-RU" b="1" dirty="0" smtClean="0">
                <a:solidFill>
                  <a:schemeClr val="bg1"/>
                </a:solidFill>
              </a:rPr>
              <a:t>м</a:t>
            </a:r>
            <a:r>
              <a:rPr lang="en-US" b="1" baseline="30000" dirty="0" smtClean="0">
                <a:solidFill>
                  <a:schemeClr val="bg1"/>
                </a:solidFill>
              </a:rPr>
              <a:t>3</a:t>
            </a:r>
            <a:endParaRPr lang="ru-RU" b="1" baseline="30000" dirty="0" smtClean="0">
              <a:solidFill>
                <a:schemeClr val="bg1"/>
              </a:solidFill>
            </a:endParaRP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499992" y="4797152"/>
            <a:ext cx="7920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/>
              <a:t>=</a:t>
            </a:r>
            <a:endParaRPr lang="ru-RU" sz="6000" b="1" dirty="0" smtClean="0"/>
          </a:p>
          <a:p>
            <a:endParaRPr lang="ru-RU" sz="6000" dirty="0"/>
          </a:p>
        </p:txBody>
      </p:sp>
      <p:sp>
        <p:nvSpPr>
          <p:cNvPr id="12" name="TextBox 11"/>
          <p:cNvSpPr txBox="1"/>
          <p:nvPr/>
        </p:nvSpPr>
        <p:spPr>
          <a:xfrm>
            <a:off x="251520" y="4941168"/>
            <a:ext cx="1872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A6BB7"/>
                </a:solidFill>
              </a:rPr>
              <a:t>Сжиженный </a:t>
            </a:r>
            <a:br>
              <a:rPr lang="ru-RU" b="1" dirty="0" smtClean="0">
                <a:solidFill>
                  <a:srgbClr val="2A6BB7"/>
                </a:solidFill>
              </a:rPr>
            </a:br>
            <a:r>
              <a:rPr lang="ru-RU" b="1" dirty="0" smtClean="0">
                <a:solidFill>
                  <a:srgbClr val="2A6BB7"/>
                </a:solidFill>
              </a:rPr>
              <a:t>газ</a:t>
            </a:r>
          </a:p>
          <a:p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948264" y="4941168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2A6BB7"/>
                </a:solidFill>
              </a:rPr>
              <a:t>Ядерное </a:t>
            </a:r>
            <a:br>
              <a:rPr lang="ru-RU" b="1" dirty="0" smtClean="0">
                <a:solidFill>
                  <a:srgbClr val="2A6BB7"/>
                </a:solidFill>
              </a:rPr>
            </a:br>
            <a:r>
              <a:rPr lang="ru-RU" b="1" dirty="0" smtClean="0">
                <a:solidFill>
                  <a:srgbClr val="2A6BB7"/>
                </a:solidFill>
              </a:rPr>
              <a:t>топливо </a:t>
            </a:r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Разработка кодов нового поколения для АЭС </a:t>
            </a:r>
            <a:br>
              <a:rPr lang="ru-RU" dirty="0" smtClean="0"/>
            </a:br>
            <a:r>
              <a:rPr lang="ru-RU" dirty="0" smtClean="0"/>
              <a:t>с ЖМТ: разрабатываемые продукты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20</a:t>
            </a:fld>
            <a:endParaRPr lang="ru-RU"/>
          </a:p>
        </p:txBody>
      </p:sp>
      <p:grpSp>
        <p:nvGrpSpPr>
          <p:cNvPr id="2" name="Группа 4"/>
          <p:cNvGrpSpPr/>
          <p:nvPr/>
        </p:nvGrpSpPr>
        <p:grpSpPr>
          <a:xfrm>
            <a:off x="457200" y="1397347"/>
            <a:ext cx="8219256" cy="4896841"/>
            <a:chOff x="-963214" y="2185193"/>
            <a:chExt cx="21918016" cy="9793681"/>
          </a:xfrm>
        </p:grpSpPr>
        <p:pic>
          <p:nvPicPr>
            <p:cNvPr id="6" name="Picture 2" descr="E:\!!!Схемы&amp;картинки\реактор для насти\2000px-Sodium-Cooled_Fast_Reactor_Schemata.svg копия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6084" y="2382815"/>
              <a:ext cx="10260006" cy="590460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7" name="Выноска 2 6"/>
            <p:cNvSpPr/>
            <p:nvPr/>
          </p:nvSpPr>
          <p:spPr bwMode="auto">
            <a:xfrm>
              <a:off x="-359566" y="3858618"/>
              <a:ext cx="6439596" cy="964008"/>
            </a:xfrm>
            <a:prstGeom prst="borderCallout2">
              <a:avLst>
                <a:gd name="adj1" fmla="val 46676"/>
                <a:gd name="adj2" fmla="val 99731"/>
                <a:gd name="adj3" fmla="val 89558"/>
                <a:gd name="adj4" fmla="val 114739"/>
                <a:gd name="adj5" fmla="val 86797"/>
                <a:gd name="adj6" fmla="val 148939"/>
              </a:avLst>
            </a:prstGeom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Выход и распространение 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ПД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СОКРАТ-БН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В1 (В2), ЕВКЛИД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/V2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8" name="Shape 7"/>
            <p:cNvCxnSpPr>
              <a:stCxn id="17" idx="3"/>
            </p:cNvCxnSpPr>
            <p:nvPr/>
          </p:nvCxnSpPr>
          <p:spPr bwMode="auto">
            <a:xfrm rot="16200000" flipV="1">
              <a:off x="7534213" y="6223661"/>
              <a:ext cx="1514873" cy="3389980"/>
            </a:xfrm>
            <a:prstGeom prst="bentConnector2">
              <a:avLst/>
            </a:prstGeom>
            <a:ln w="38100">
              <a:solidFill>
                <a:srgbClr val="8ADBE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Выноска 2 8"/>
            <p:cNvSpPr/>
            <p:nvPr/>
          </p:nvSpPr>
          <p:spPr bwMode="auto">
            <a:xfrm>
              <a:off x="-963214" y="2203451"/>
              <a:ext cx="7062296" cy="1377156"/>
            </a:xfrm>
            <a:prstGeom prst="borderCallout2">
              <a:avLst>
                <a:gd name="adj1" fmla="val 21408"/>
                <a:gd name="adj2" fmla="val -569"/>
                <a:gd name="adj3" fmla="val 22117"/>
                <a:gd name="adj4" fmla="val -712"/>
                <a:gd name="adj5" fmla="val 20981"/>
                <a:gd name="adj6" fmla="val -738"/>
              </a:avLst>
            </a:prstGeom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Моделирование режимов НЭ </a:t>
              </a:r>
              <a:b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 ННЭ в связанной постановке</a:t>
              </a:r>
              <a:r>
                <a:rPr lang="en-US" sz="10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СОКРАТ-БН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В2, ЕВКЛИД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/V2</a:t>
              </a:r>
              <a:endParaRPr lang="ru-RU" sz="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0" name="Shape 9"/>
            <p:cNvCxnSpPr>
              <a:endCxn id="9" idx="3"/>
            </p:cNvCxnSpPr>
            <p:nvPr/>
          </p:nvCxnSpPr>
          <p:spPr bwMode="auto">
            <a:xfrm rot="10800000">
              <a:off x="2567935" y="2203451"/>
              <a:ext cx="6895205" cy="901700"/>
            </a:xfrm>
            <a:prstGeom prst="bentConnector4">
              <a:avLst>
                <a:gd name="adj1" fmla="val 24394"/>
                <a:gd name="adj2" fmla="val 150704"/>
              </a:avLst>
            </a:prstGeom>
            <a:ln w="38100">
              <a:solidFill>
                <a:srgbClr val="8ADBE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hape 11"/>
            <p:cNvCxnSpPr>
              <a:stCxn id="16" idx="3"/>
            </p:cNvCxnSpPr>
            <p:nvPr/>
          </p:nvCxnSpPr>
          <p:spPr bwMode="auto">
            <a:xfrm rot="16200000" flipV="1">
              <a:off x="11933389" y="2858059"/>
              <a:ext cx="820734" cy="9427048"/>
            </a:xfrm>
            <a:prstGeom prst="bentConnector2">
              <a:avLst/>
            </a:prstGeom>
            <a:ln w="38100">
              <a:solidFill>
                <a:srgbClr val="8ADBE6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70"/>
            <p:cNvSpPr txBox="1">
              <a:spLocks noChangeArrowheads="1"/>
            </p:cNvSpPr>
            <p:nvPr/>
          </p:nvSpPr>
          <p:spPr bwMode="auto">
            <a:xfrm rot="21227038">
              <a:off x="8651159" y="6050407"/>
              <a:ext cx="11104572" cy="152500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190424" tIns="95212" rIns="190424" bIns="95212">
              <a:prstTxWarp prst="textArchDown">
                <a:avLst>
                  <a:gd name="adj" fmla="val 56672"/>
                </a:avLst>
              </a:prstTxWarp>
              <a:spAutoFit/>
            </a:bodyPr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</a:pPr>
              <a:r>
                <a:rPr lang="ru-RU" sz="15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Замкнутый ядерный топливный цикл</a:t>
              </a:r>
            </a:p>
          </p:txBody>
        </p:sp>
        <p:sp>
          <p:nvSpPr>
            <p:cNvPr id="13" name="Выноска 2 12"/>
            <p:cNvSpPr/>
            <p:nvPr/>
          </p:nvSpPr>
          <p:spPr bwMode="auto">
            <a:xfrm>
              <a:off x="14527908" y="3886323"/>
              <a:ext cx="6426894" cy="1276227"/>
            </a:xfrm>
            <a:prstGeom prst="borderCallout2">
              <a:avLst>
                <a:gd name="adj1" fmla="val 99644"/>
                <a:gd name="adj2" fmla="val 50487"/>
                <a:gd name="adj3" fmla="val 159350"/>
                <a:gd name="adj4" fmla="val 50388"/>
                <a:gd name="adj5" fmla="val 251718"/>
                <a:gd name="adj6" fmla="val 18330"/>
              </a:avLst>
            </a:prstGeom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Модели технологических процессов 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ЗЯТЦ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ВИЗАРТ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4" name="Прямоугольник 13"/>
            <p:cNvSpPr/>
            <p:nvPr/>
          </p:nvSpPr>
          <p:spPr bwMode="auto">
            <a:xfrm>
              <a:off x="14515209" y="2185193"/>
              <a:ext cx="6439593" cy="1586307"/>
            </a:xfrm>
            <a:prstGeom prst="rect">
              <a:avLst/>
            </a:prstGeom>
            <a:ln w="38100">
              <a:solidFill>
                <a:srgbClr val="8ADBE6"/>
              </a:solidFill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88441" tIns="92567" rIns="188441" bIns="92567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Оценка воздействия на окружающую среду и 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население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РОУЗ, НОСТРАДАМУС, СИБИЛЛА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Штриховая стрелка вправо 14"/>
            <p:cNvSpPr/>
            <p:nvPr/>
          </p:nvSpPr>
          <p:spPr bwMode="auto">
            <a:xfrm>
              <a:off x="10966450" y="2185194"/>
              <a:ext cx="2355948" cy="1377156"/>
            </a:xfrm>
            <a:prstGeom prst="stripedRightArrow">
              <a:avLst/>
            </a:prstGeom>
            <a:ln>
              <a:headEnd type="none" w="med" len="med"/>
              <a:tailEnd type="none" w="med" len="med"/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lIns="188441" tIns="92567" rIns="188441" bIns="92567"/>
            <a:lstStyle/>
            <a:p>
              <a:pPr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endParaRPr lang="ru-RU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Выноска 2 15"/>
            <p:cNvSpPr/>
            <p:nvPr/>
          </p:nvSpPr>
          <p:spPr>
            <a:xfrm>
              <a:off x="13375781" y="7981950"/>
              <a:ext cx="7362997" cy="2743199"/>
            </a:xfrm>
            <a:prstGeom prst="borderCallout2">
              <a:avLst>
                <a:gd name="adj1" fmla="val 21408"/>
                <a:gd name="adj2" fmla="val -569"/>
                <a:gd name="adj3" fmla="val 22117"/>
                <a:gd name="adj4" fmla="val -712"/>
                <a:gd name="adj5" fmla="val 20981"/>
                <a:gd name="adj6" fmla="val -738"/>
              </a:avLst>
            </a:prstGeom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Поведение  топлива и оболочки </a:t>
              </a:r>
              <a:r>
                <a:rPr lang="ru-RU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твэла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БЕРКУТ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Font typeface="Wingdings" pitchFamily="2" charset="2"/>
                <a:buChar char="§"/>
                <a:defRPr/>
              </a:pP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Температурное </a:t>
              </a:r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поле в </a:t>
              </a:r>
              <a:r>
                <a:rPr lang="ru-RU" sz="1000" b="1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твэле</a:t>
              </a:r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endParaRPr lang="en-US" sz="1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Font typeface="Wingdings" pitchFamily="2" charset="2"/>
                <a:buChar char="§"/>
                <a:defRPr/>
              </a:pP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Микроструктурные </a:t>
              </a:r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изменения в топливе</a:t>
              </a: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Font typeface="Wingdings" pitchFamily="2" charset="2"/>
                <a:buChar char="§"/>
                <a:defRPr/>
              </a:pP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Напряжённо-деформированное </a:t>
              </a:r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состояние</a:t>
              </a:r>
            </a:p>
          </p:txBody>
        </p:sp>
        <p:sp>
          <p:nvSpPr>
            <p:cNvPr id="17" name="Выноска 2 16"/>
            <p:cNvSpPr/>
            <p:nvPr/>
          </p:nvSpPr>
          <p:spPr>
            <a:xfrm>
              <a:off x="6873227" y="8676087"/>
              <a:ext cx="6226823" cy="3302787"/>
            </a:xfrm>
            <a:prstGeom prst="borderCallout2">
              <a:avLst>
                <a:gd name="adj1" fmla="val 23708"/>
                <a:gd name="adj2" fmla="val 98956"/>
                <a:gd name="adj3" fmla="val 24788"/>
                <a:gd name="adj4" fmla="val 98865"/>
                <a:gd name="adj5" fmla="val 23752"/>
                <a:gd name="adj6" fmla="val 98836"/>
              </a:avLst>
            </a:prstGeom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Нейтронная 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физика: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Clr>
                  <a:schemeClr val="tx1"/>
                </a:buClr>
                <a:buFont typeface="Wingdings" pitchFamily="2" charset="2"/>
                <a:buChar char="§"/>
                <a:defRPr/>
              </a:pP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Инженерные </a:t>
              </a:r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расчеты (диффузионное и транспортное приближения)</a:t>
              </a:r>
              <a:r>
                <a:rPr lang="en-US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DN3D</a:t>
              </a: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Clr>
                  <a:schemeClr val="tx1"/>
                </a:buClr>
                <a:buFont typeface="Wingdings" pitchFamily="2" charset="2"/>
                <a:buChar char="§"/>
                <a:defRPr/>
              </a:pP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Прецизионные </a:t>
              </a:r>
              <a:r>
                <a:rPr lang="ru-RU" sz="1000" b="1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расчеты (Монте-Карло, транспортное приближение, метод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характеристик)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MCU-FR, ODETTA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Выноска 2 17"/>
            <p:cNvSpPr/>
            <p:nvPr/>
          </p:nvSpPr>
          <p:spPr>
            <a:xfrm>
              <a:off x="-503582" y="7502481"/>
              <a:ext cx="5936506" cy="2879786"/>
            </a:xfrm>
            <a:prstGeom prst="borderCallout2">
              <a:avLst>
                <a:gd name="adj1" fmla="val -599"/>
                <a:gd name="adj2" fmla="val 49704"/>
                <a:gd name="adj3" fmla="val -43980"/>
                <a:gd name="adj4" fmla="val 49770"/>
                <a:gd name="adj5" fmla="val -44819"/>
                <a:gd name="adj6" fmla="val 103373"/>
              </a:avLst>
            </a:prstGeom>
            <a:solidFill>
              <a:schemeClr val="lt1"/>
            </a:solidFill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Теплогидравлика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:</a:t>
              </a: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Font typeface="Wingdings" panose="05000000000000000000" pitchFamily="2" charset="2"/>
                <a:buChar char="§"/>
                <a:defRPr/>
              </a:pP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Контурная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: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HYDRA-IBRAE/LM/V1</a:t>
              </a: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CFD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с 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RANS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моделями турбулентности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: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ЛОГОС</a:t>
              </a:r>
            </a:p>
            <a:p>
              <a:pPr marL="110014" indent="-110014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buFont typeface="Wingdings" panose="05000000000000000000" pitchFamily="2" charset="2"/>
                <a:buChar char="§"/>
                <a:defRPr/>
              </a:pP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DNS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код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: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CONV-3D</a:t>
              </a:r>
            </a:p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endParaRPr lang="ru-RU" sz="600" b="1" dirty="0">
                <a:solidFill>
                  <a:srgbClr val="8ADBE6"/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Выноска 2 18"/>
            <p:cNvSpPr/>
            <p:nvPr/>
          </p:nvSpPr>
          <p:spPr>
            <a:xfrm>
              <a:off x="-963214" y="10591410"/>
              <a:ext cx="6930979" cy="1387464"/>
            </a:xfrm>
            <a:prstGeom prst="borderCallout2">
              <a:avLst>
                <a:gd name="adj1" fmla="val -244880"/>
                <a:gd name="adj2" fmla="val 96961"/>
                <a:gd name="adj3" fmla="val -10588"/>
                <a:gd name="adj4" fmla="val 97012"/>
                <a:gd name="adj5" fmla="val 1095"/>
                <a:gd name="adj6" fmla="val 97033"/>
              </a:avLst>
            </a:prstGeom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Процессы </a:t>
              </a:r>
              <a:r>
                <a:rPr lang="ru-RU" sz="1200" b="1" dirty="0" err="1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тепломассообмена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в помещениях АЭС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: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 </a:t>
              </a:r>
              <a:r>
                <a:rPr lang="ru-RU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Calibri" pitchFamily="34" charset="0"/>
                  <a:cs typeface="Arial" panose="020B0604020202020204" pitchFamily="34" charset="0"/>
                </a:rPr>
                <a:t>КУПОЛ-БР</a:t>
              </a:r>
            </a:p>
          </p:txBody>
        </p:sp>
        <p:sp>
          <p:nvSpPr>
            <p:cNvPr id="20" name="Выноска 2 19"/>
            <p:cNvSpPr/>
            <p:nvPr/>
          </p:nvSpPr>
          <p:spPr bwMode="auto">
            <a:xfrm>
              <a:off x="13363081" y="10953750"/>
              <a:ext cx="7375697" cy="1025124"/>
            </a:xfrm>
            <a:prstGeom prst="borderCallout2">
              <a:avLst>
                <a:gd name="adj1" fmla="val 99644"/>
                <a:gd name="adj2" fmla="val 50487"/>
                <a:gd name="adj3" fmla="val 102537"/>
                <a:gd name="adj4" fmla="val 50092"/>
                <a:gd name="adj5" fmla="val 99264"/>
                <a:gd name="adj6" fmla="val 51077"/>
              </a:avLst>
            </a:prstGeom>
            <a:ln w="38100">
              <a:solidFill>
                <a:srgbClr val="8ADBE6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lIns="190424" tIns="95212" rIns="190424" bIns="95212" anchor="ctr"/>
            <a:lstStyle/>
            <a:p>
              <a:pPr algn="ctr">
                <a:lnSpc>
                  <a:spcPct val="90000"/>
                </a:lnSpc>
                <a:spcBef>
                  <a:spcPts val="252"/>
                </a:spcBef>
                <a:spcAft>
                  <a:spcPts val="252"/>
                </a:spcAft>
                <a:defRPr/>
              </a:pP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Обоснование безопасности захоронения РАО</a:t>
              </a:r>
              <a:r>
                <a:rPr lang="en-US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  <a:r>
                <a:rPr lang="ru-RU" sz="1200" b="1" dirty="0" smtClean="0">
                  <a:solidFill>
                    <a:schemeClr val="accent1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1000" b="1" dirty="0" err="1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GeRa</a:t>
              </a:r>
              <a:r>
                <a:rPr lang="en-US" sz="10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/V1</a:t>
              </a:r>
              <a:endParaRPr lang="ru-RU" sz="1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Виртуальная модель реакторной установки </a:t>
            </a:r>
            <a:br>
              <a:rPr lang="ru-RU" sz="3200" dirty="0"/>
            </a:br>
            <a:r>
              <a:rPr lang="ru-RU" sz="3200" dirty="0" smtClean="0"/>
              <a:t>БРЕСТ-ОД-300</a:t>
            </a:r>
            <a:endParaRPr lang="ru-RU" dirty="0"/>
          </a:p>
        </p:txBody>
      </p:sp>
      <p:sp>
        <p:nvSpPr>
          <p:cNvPr id="16" name="Текст 11"/>
          <p:cNvSpPr>
            <a:spLocks noGrp="1"/>
          </p:cNvSpPr>
          <p:nvPr>
            <p:ph idx="1"/>
          </p:nvPr>
        </p:nvSpPr>
        <p:spPr>
          <a:xfrm>
            <a:off x="167146" y="1412776"/>
            <a:ext cx="6169960" cy="278662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dirty="0" smtClean="0"/>
              <a:t>Виртуальная модель РУ – важный фактор конкурентоспособности и безопасности:</a:t>
            </a:r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dirty="0" smtClean="0"/>
              <a:t>Полномасштабная математическая модель  энергоблока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dirty="0" smtClean="0"/>
              <a:t>Разрабатывается одновременно с проектом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dirty="0" smtClean="0"/>
              <a:t>Обеспечивает моделирование режимов нормальной эксплуатации и проектных аварий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dirty="0" smtClean="0"/>
              <a:t>Способствует выявлению особенностей и несоответствий проекта на ранней стадии</a:t>
            </a:r>
            <a:r>
              <a:rPr lang="en-US" sz="1600" dirty="0" smtClean="0"/>
              <a:t>.</a:t>
            </a:r>
            <a:endParaRPr lang="ru-RU" sz="1600" dirty="0" smtClean="0"/>
          </a:p>
          <a:p>
            <a:pPr>
              <a:lnSpc>
                <a:spcPct val="90000"/>
              </a:lnSpc>
              <a:spcBef>
                <a:spcPts val="600"/>
              </a:spcBef>
            </a:pPr>
            <a:r>
              <a:rPr lang="ru-RU" sz="1600" dirty="0" smtClean="0"/>
              <a:t>Может использоваться для обучения персонала и разработки тренажеров</a:t>
            </a:r>
            <a:r>
              <a:rPr lang="en-US" sz="1600" dirty="0" smtClean="0"/>
              <a:t>.</a:t>
            </a:r>
            <a:endParaRPr lang="ru-RU" sz="1600" dirty="0" smtClean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21</a:t>
            </a:fld>
            <a:endParaRPr lang="ru-RU"/>
          </a:p>
        </p:txBody>
      </p:sp>
      <p:pic>
        <p:nvPicPr>
          <p:cNvPr id="13" name="Рисунок 12" descr="Piic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16216" y="1124744"/>
            <a:ext cx="2454895" cy="32743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БРЕСТ-ОД-300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337106" y="4509120"/>
            <a:ext cx="2627382" cy="175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core_map_brest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218463" y="4509120"/>
            <a:ext cx="3874684" cy="17583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60430" y="5157192"/>
            <a:ext cx="1836053" cy="84542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spAutoFit/>
          </a:bodyPr>
          <a:lstStyle/>
          <a:p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ИТЦП, ИБРАЭ, НИКИЭТ 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r>
              <a:rPr lang="en-US" sz="17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7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олилиния 5"/>
          <p:cNvSpPr/>
          <p:nvPr/>
        </p:nvSpPr>
        <p:spPr bwMode="auto">
          <a:xfrm>
            <a:off x="3759886" y="5628443"/>
            <a:ext cx="2916122" cy="290756"/>
          </a:xfrm>
          <a:custGeom>
            <a:avLst/>
            <a:gdLst>
              <a:gd name="connsiteX0" fmla="*/ 0 w 2423604"/>
              <a:gd name="connsiteY0" fmla="*/ 372862 h 372862"/>
              <a:gd name="connsiteX1" fmla="*/ 1305017 w 2423604"/>
              <a:gd name="connsiteY1" fmla="*/ 213064 h 372862"/>
              <a:gd name="connsiteX2" fmla="*/ 2423604 w 2423604"/>
              <a:gd name="connsiteY2" fmla="*/ 0 h 372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423604" h="372862">
                <a:moveTo>
                  <a:pt x="0" y="372862"/>
                </a:moveTo>
                <a:cubicBezTo>
                  <a:pt x="450541" y="324035"/>
                  <a:pt x="901083" y="275208"/>
                  <a:pt x="1305017" y="213064"/>
                </a:cubicBezTo>
                <a:cubicBezTo>
                  <a:pt x="1708951" y="150920"/>
                  <a:pt x="2229775" y="32551"/>
                  <a:pt x="2423604" y="0"/>
                </a:cubicBezTo>
              </a:path>
            </a:pathLst>
          </a:cu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14" name="Полилиния 13"/>
          <p:cNvSpPr/>
          <p:nvPr/>
        </p:nvSpPr>
        <p:spPr bwMode="auto">
          <a:xfrm>
            <a:off x="3533706" y="2245965"/>
            <a:ext cx="1013397" cy="692544"/>
          </a:xfrm>
          <a:custGeom>
            <a:avLst/>
            <a:gdLst>
              <a:gd name="connsiteX0" fmla="*/ 172888 w 3919265"/>
              <a:gd name="connsiteY0" fmla="*/ 958789 h 958789"/>
              <a:gd name="connsiteX1" fmla="*/ 39723 w 3919265"/>
              <a:gd name="connsiteY1" fmla="*/ 550416 h 958789"/>
              <a:gd name="connsiteX2" fmla="*/ 794325 w 3919265"/>
              <a:gd name="connsiteY2" fmla="*/ 328474 h 958789"/>
              <a:gd name="connsiteX3" fmla="*/ 3919265 w 3919265"/>
              <a:gd name="connsiteY3" fmla="*/ 0 h 958789"/>
              <a:gd name="connsiteX0" fmla="*/ 172888 w 4116286"/>
              <a:gd name="connsiteY0" fmla="*/ 812167 h 812167"/>
              <a:gd name="connsiteX1" fmla="*/ 39723 w 4116286"/>
              <a:gd name="connsiteY1" fmla="*/ 403794 h 812167"/>
              <a:gd name="connsiteX2" fmla="*/ 794325 w 4116286"/>
              <a:gd name="connsiteY2" fmla="*/ 181852 h 812167"/>
              <a:gd name="connsiteX3" fmla="*/ 4116286 w 4116286"/>
              <a:gd name="connsiteY3" fmla="*/ 0 h 812167"/>
              <a:gd name="connsiteX0" fmla="*/ 172888 w 4116286"/>
              <a:gd name="connsiteY0" fmla="*/ 812167 h 812167"/>
              <a:gd name="connsiteX1" fmla="*/ 39723 w 4116286"/>
              <a:gd name="connsiteY1" fmla="*/ 403794 h 812167"/>
              <a:gd name="connsiteX2" fmla="*/ 794325 w 4116286"/>
              <a:gd name="connsiteY2" fmla="*/ 181852 h 812167"/>
              <a:gd name="connsiteX3" fmla="*/ 4116286 w 4116286"/>
              <a:gd name="connsiteY3" fmla="*/ 0 h 812167"/>
              <a:gd name="connsiteX0" fmla="*/ 1255770 w 4095842"/>
              <a:gd name="connsiteY0" fmla="*/ 846003 h 846003"/>
              <a:gd name="connsiteX1" fmla="*/ 19279 w 4095842"/>
              <a:gd name="connsiteY1" fmla="*/ 403794 h 846003"/>
              <a:gd name="connsiteX2" fmla="*/ 773881 w 4095842"/>
              <a:gd name="connsiteY2" fmla="*/ 181852 h 846003"/>
              <a:gd name="connsiteX3" fmla="*/ 4095842 w 4095842"/>
              <a:gd name="connsiteY3" fmla="*/ 0 h 846003"/>
              <a:gd name="connsiteX0" fmla="*/ 1255770 w 4095842"/>
              <a:gd name="connsiteY0" fmla="*/ 846003 h 846003"/>
              <a:gd name="connsiteX1" fmla="*/ 19277 w 4095842"/>
              <a:gd name="connsiteY1" fmla="*/ 471466 h 846003"/>
              <a:gd name="connsiteX2" fmla="*/ 773881 w 4095842"/>
              <a:gd name="connsiteY2" fmla="*/ 181852 h 846003"/>
              <a:gd name="connsiteX3" fmla="*/ 4095842 w 4095842"/>
              <a:gd name="connsiteY3" fmla="*/ 0 h 846003"/>
              <a:gd name="connsiteX0" fmla="*/ 1255770 w 4095842"/>
              <a:gd name="connsiteY0" fmla="*/ 846003 h 846003"/>
              <a:gd name="connsiteX1" fmla="*/ 19277 w 4095842"/>
              <a:gd name="connsiteY1" fmla="*/ 471466 h 846003"/>
              <a:gd name="connsiteX2" fmla="*/ 773881 w 4095842"/>
              <a:gd name="connsiteY2" fmla="*/ 181852 h 846003"/>
              <a:gd name="connsiteX3" fmla="*/ 4095842 w 4095842"/>
              <a:gd name="connsiteY3" fmla="*/ 0 h 846003"/>
              <a:gd name="connsiteX0" fmla="*/ 1255770 w 4095842"/>
              <a:gd name="connsiteY0" fmla="*/ 847353 h 847353"/>
              <a:gd name="connsiteX1" fmla="*/ 19277 w 4095842"/>
              <a:gd name="connsiteY1" fmla="*/ 472816 h 847353"/>
              <a:gd name="connsiteX2" fmla="*/ 773881 w 4095842"/>
              <a:gd name="connsiteY2" fmla="*/ 183202 h 847353"/>
              <a:gd name="connsiteX3" fmla="*/ 4095842 w 4095842"/>
              <a:gd name="connsiteY3" fmla="*/ 1350 h 847353"/>
              <a:gd name="connsiteX0" fmla="*/ 1255770 w 4095842"/>
              <a:gd name="connsiteY0" fmla="*/ 880949 h 880949"/>
              <a:gd name="connsiteX1" fmla="*/ 19277 w 4095842"/>
              <a:gd name="connsiteY1" fmla="*/ 506412 h 880949"/>
              <a:gd name="connsiteX2" fmla="*/ 773881 w 4095842"/>
              <a:gd name="connsiteY2" fmla="*/ 216798 h 880949"/>
              <a:gd name="connsiteX3" fmla="*/ 4095842 w 4095842"/>
              <a:gd name="connsiteY3" fmla="*/ 1111 h 880949"/>
              <a:gd name="connsiteX0" fmla="*/ 1255770 w 4095842"/>
              <a:gd name="connsiteY0" fmla="*/ 879839 h 879839"/>
              <a:gd name="connsiteX1" fmla="*/ 19277 w 4095842"/>
              <a:gd name="connsiteY1" fmla="*/ 505302 h 879839"/>
              <a:gd name="connsiteX2" fmla="*/ 773881 w 4095842"/>
              <a:gd name="connsiteY2" fmla="*/ 215688 h 879839"/>
              <a:gd name="connsiteX3" fmla="*/ 4095842 w 4095842"/>
              <a:gd name="connsiteY3" fmla="*/ 1 h 879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095842" h="879839">
                <a:moveTo>
                  <a:pt x="1255770" y="879839"/>
                </a:moveTo>
                <a:cubicBezTo>
                  <a:pt x="1137401" y="728178"/>
                  <a:pt x="99592" y="615994"/>
                  <a:pt x="19277" y="505302"/>
                </a:cubicBezTo>
                <a:cubicBezTo>
                  <a:pt x="-61038" y="394610"/>
                  <a:pt x="94454" y="299905"/>
                  <a:pt x="773881" y="215688"/>
                </a:cubicBezTo>
                <a:cubicBezTo>
                  <a:pt x="1453309" y="131471"/>
                  <a:pt x="3259782" y="29786"/>
                  <a:pt x="4095842" y="1"/>
                </a:cubicBezTo>
              </a:path>
            </a:pathLst>
          </a:custGeom>
          <a:noFill/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 bwMode="auto">
          <a:xfrm flipV="1">
            <a:off x="4547104" y="1854094"/>
            <a:ext cx="3192477" cy="39187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chemeClr val="accent6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0" name="Полилиния 9"/>
          <p:cNvSpPr/>
          <p:nvPr/>
        </p:nvSpPr>
        <p:spPr bwMode="auto">
          <a:xfrm>
            <a:off x="2933580" y="4377813"/>
            <a:ext cx="4081160" cy="1250630"/>
          </a:xfrm>
          <a:custGeom>
            <a:avLst/>
            <a:gdLst>
              <a:gd name="connsiteX0" fmla="*/ 3533312 w 4355667"/>
              <a:gd name="connsiteY0" fmla="*/ 1411549 h 1411549"/>
              <a:gd name="connsiteX1" fmla="*/ 4110361 w 4355667"/>
              <a:gd name="connsiteY1" fmla="*/ 976544 h 1411549"/>
              <a:gd name="connsiteX2" fmla="*/ 0 w 4355667"/>
              <a:gd name="connsiteY2" fmla="*/ 0 h 1411549"/>
              <a:gd name="connsiteX0" fmla="*/ 3913520 w 4490951"/>
              <a:gd name="connsiteY0" fmla="*/ 1325131 h 1325131"/>
              <a:gd name="connsiteX1" fmla="*/ 4110361 w 4490951"/>
              <a:gd name="connsiteY1" fmla="*/ 976544 h 1325131"/>
              <a:gd name="connsiteX2" fmla="*/ 0 w 4490951"/>
              <a:gd name="connsiteY2" fmla="*/ 0 h 1325131"/>
              <a:gd name="connsiteX0" fmla="*/ 3913520 w 4468419"/>
              <a:gd name="connsiteY0" fmla="*/ 1325131 h 1325131"/>
              <a:gd name="connsiteX1" fmla="*/ 4110361 w 4468419"/>
              <a:gd name="connsiteY1" fmla="*/ 976544 h 1325131"/>
              <a:gd name="connsiteX2" fmla="*/ 0 w 4468419"/>
              <a:gd name="connsiteY2" fmla="*/ 0 h 1325131"/>
              <a:gd name="connsiteX0" fmla="*/ 3913520 w 4499754"/>
              <a:gd name="connsiteY0" fmla="*/ 1325131 h 1325131"/>
              <a:gd name="connsiteX1" fmla="*/ 4110361 w 4499754"/>
              <a:gd name="connsiteY1" fmla="*/ 976544 h 1325131"/>
              <a:gd name="connsiteX2" fmla="*/ 0 w 4499754"/>
              <a:gd name="connsiteY2" fmla="*/ 0 h 1325131"/>
              <a:gd name="connsiteX0" fmla="*/ 3913520 w 4475853"/>
              <a:gd name="connsiteY0" fmla="*/ 1325131 h 1325131"/>
              <a:gd name="connsiteX1" fmla="*/ 4071365 w 4475853"/>
              <a:gd name="connsiteY1" fmla="*/ 812351 h 1325131"/>
              <a:gd name="connsiteX2" fmla="*/ 0 w 4475853"/>
              <a:gd name="connsiteY2" fmla="*/ 0 h 1325131"/>
              <a:gd name="connsiteX0" fmla="*/ 3913520 w 4500433"/>
              <a:gd name="connsiteY0" fmla="*/ 1325131 h 1325131"/>
              <a:gd name="connsiteX1" fmla="*/ 4071365 w 4500433"/>
              <a:gd name="connsiteY1" fmla="*/ 812351 h 1325131"/>
              <a:gd name="connsiteX2" fmla="*/ 0 w 4500433"/>
              <a:gd name="connsiteY2" fmla="*/ 0 h 1325131"/>
              <a:gd name="connsiteX0" fmla="*/ 3981762 w 4548859"/>
              <a:gd name="connsiteY0" fmla="*/ 1238713 h 1238713"/>
              <a:gd name="connsiteX1" fmla="*/ 4139607 w 4548859"/>
              <a:gd name="connsiteY1" fmla="*/ 725933 h 1238713"/>
              <a:gd name="connsiteX2" fmla="*/ 0 w 4548859"/>
              <a:gd name="connsiteY2" fmla="*/ 0 h 1238713"/>
              <a:gd name="connsiteX0" fmla="*/ 3981762 w 4548859"/>
              <a:gd name="connsiteY0" fmla="*/ 1238713 h 1238713"/>
              <a:gd name="connsiteX1" fmla="*/ 4139607 w 4548859"/>
              <a:gd name="connsiteY1" fmla="*/ 725933 h 1238713"/>
              <a:gd name="connsiteX2" fmla="*/ 0 w 4548859"/>
              <a:gd name="connsiteY2" fmla="*/ 0 h 1238713"/>
              <a:gd name="connsiteX0" fmla="*/ 4011009 w 4580149"/>
              <a:gd name="connsiteY0" fmla="*/ 1117728 h 1117728"/>
              <a:gd name="connsiteX1" fmla="*/ 4168854 w 4580149"/>
              <a:gd name="connsiteY1" fmla="*/ 604948 h 1117728"/>
              <a:gd name="connsiteX2" fmla="*/ 0 w 4580149"/>
              <a:gd name="connsiteY2" fmla="*/ 0 h 1117728"/>
              <a:gd name="connsiteX0" fmla="*/ 4011009 w 4529139"/>
              <a:gd name="connsiteY0" fmla="*/ 1117728 h 1117728"/>
              <a:gd name="connsiteX1" fmla="*/ 4081114 w 4529139"/>
              <a:gd name="connsiteY1" fmla="*/ 733274 h 1117728"/>
              <a:gd name="connsiteX2" fmla="*/ 0 w 4529139"/>
              <a:gd name="connsiteY2" fmla="*/ 0 h 1117728"/>
              <a:gd name="connsiteX0" fmla="*/ 4011009 w 4529139"/>
              <a:gd name="connsiteY0" fmla="*/ 1117728 h 1117728"/>
              <a:gd name="connsiteX1" fmla="*/ 4081114 w 4529139"/>
              <a:gd name="connsiteY1" fmla="*/ 733274 h 1117728"/>
              <a:gd name="connsiteX2" fmla="*/ 0 w 4529139"/>
              <a:gd name="connsiteY2" fmla="*/ 0 h 1117728"/>
              <a:gd name="connsiteX0" fmla="*/ 4011009 w 4529139"/>
              <a:gd name="connsiteY0" fmla="*/ 1117728 h 1117728"/>
              <a:gd name="connsiteX1" fmla="*/ 4081114 w 4529139"/>
              <a:gd name="connsiteY1" fmla="*/ 733274 h 1117728"/>
              <a:gd name="connsiteX2" fmla="*/ 0 w 4529139"/>
              <a:gd name="connsiteY2" fmla="*/ 0 h 1117728"/>
              <a:gd name="connsiteX0" fmla="*/ 4196237 w 4631984"/>
              <a:gd name="connsiteY0" fmla="*/ 1133769 h 1133769"/>
              <a:gd name="connsiteX1" fmla="*/ 4081114 w 4631984"/>
              <a:gd name="connsiteY1" fmla="*/ 733274 h 1133769"/>
              <a:gd name="connsiteX2" fmla="*/ 0 w 4631984"/>
              <a:gd name="connsiteY2" fmla="*/ 0 h 1133769"/>
              <a:gd name="connsiteX0" fmla="*/ 4196237 w 4585983"/>
              <a:gd name="connsiteY0" fmla="*/ 1133769 h 1133769"/>
              <a:gd name="connsiteX1" fmla="*/ 3973876 w 4585983"/>
              <a:gd name="connsiteY1" fmla="*/ 677132 h 1133769"/>
              <a:gd name="connsiteX2" fmla="*/ 0 w 4585983"/>
              <a:gd name="connsiteY2" fmla="*/ 0 h 1133769"/>
              <a:gd name="connsiteX0" fmla="*/ 4196237 w 4595384"/>
              <a:gd name="connsiteY0" fmla="*/ 1133769 h 1133769"/>
              <a:gd name="connsiteX1" fmla="*/ 3973876 w 4595384"/>
              <a:gd name="connsiteY1" fmla="*/ 677132 h 1133769"/>
              <a:gd name="connsiteX2" fmla="*/ 0 w 4595384"/>
              <a:gd name="connsiteY2" fmla="*/ 0 h 1133769"/>
              <a:gd name="connsiteX0" fmla="*/ 4196237 w 4595384"/>
              <a:gd name="connsiteY0" fmla="*/ 1133769 h 1133769"/>
              <a:gd name="connsiteX1" fmla="*/ 3973876 w 4595384"/>
              <a:gd name="connsiteY1" fmla="*/ 677132 h 1133769"/>
              <a:gd name="connsiteX2" fmla="*/ 0 w 4595384"/>
              <a:gd name="connsiteY2" fmla="*/ 0 h 1133769"/>
              <a:gd name="connsiteX0" fmla="*/ 4196237 w 4595384"/>
              <a:gd name="connsiteY0" fmla="*/ 1133769 h 1133769"/>
              <a:gd name="connsiteX1" fmla="*/ 3973876 w 4595384"/>
              <a:gd name="connsiteY1" fmla="*/ 677132 h 1133769"/>
              <a:gd name="connsiteX2" fmla="*/ 0 w 4595384"/>
              <a:gd name="connsiteY2" fmla="*/ 0 h 1133769"/>
              <a:gd name="connsiteX0" fmla="*/ 4196237 w 4572368"/>
              <a:gd name="connsiteY0" fmla="*/ 1133769 h 1133769"/>
              <a:gd name="connsiteX1" fmla="*/ 3915383 w 4572368"/>
              <a:gd name="connsiteY1" fmla="*/ 572867 h 1133769"/>
              <a:gd name="connsiteX2" fmla="*/ 0 w 4572368"/>
              <a:gd name="connsiteY2" fmla="*/ 0 h 1133769"/>
              <a:gd name="connsiteX0" fmla="*/ 4186489 w 4553302"/>
              <a:gd name="connsiteY0" fmla="*/ 1141789 h 1141789"/>
              <a:gd name="connsiteX1" fmla="*/ 3905635 w 4553302"/>
              <a:gd name="connsiteY1" fmla="*/ 580887 h 1141789"/>
              <a:gd name="connsiteX2" fmla="*/ 0 w 4553302"/>
              <a:gd name="connsiteY2" fmla="*/ 0 h 1141789"/>
              <a:gd name="connsiteX0" fmla="*/ 4186489 w 4553302"/>
              <a:gd name="connsiteY0" fmla="*/ 1141789 h 1141789"/>
              <a:gd name="connsiteX1" fmla="*/ 3905635 w 4553302"/>
              <a:gd name="connsiteY1" fmla="*/ 580887 h 1141789"/>
              <a:gd name="connsiteX2" fmla="*/ 0 w 4553302"/>
              <a:gd name="connsiteY2" fmla="*/ 0 h 1141789"/>
              <a:gd name="connsiteX0" fmla="*/ 4118246 w 4481679"/>
              <a:gd name="connsiteY0" fmla="*/ 1257867 h 1257867"/>
              <a:gd name="connsiteX1" fmla="*/ 3837392 w 4481679"/>
              <a:gd name="connsiteY1" fmla="*/ 696965 h 1257867"/>
              <a:gd name="connsiteX2" fmla="*/ 0 w 4481679"/>
              <a:gd name="connsiteY2" fmla="*/ 0 h 1257867"/>
              <a:gd name="connsiteX0" fmla="*/ 4118246 w 4481679"/>
              <a:gd name="connsiteY0" fmla="*/ 1257867 h 1257867"/>
              <a:gd name="connsiteX1" fmla="*/ 3837392 w 4481679"/>
              <a:gd name="connsiteY1" fmla="*/ 696965 h 1257867"/>
              <a:gd name="connsiteX2" fmla="*/ 0 w 4481679"/>
              <a:gd name="connsiteY2" fmla="*/ 0 h 1257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481679" h="1257867">
                <a:moveTo>
                  <a:pt x="4118246" y="1257867"/>
                </a:moveTo>
                <a:cubicBezTo>
                  <a:pt x="4730460" y="1201202"/>
                  <a:pt x="4523766" y="906609"/>
                  <a:pt x="3837392" y="696965"/>
                </a:cubicBezTo>
                <a:cubicBezTo>
                  <a:pt x="3151018" y="487321"/>
                  <a:pt x="1409439" y="261203"/>
                  <a:pt x="0" y="0"/>
                </a:cubicBezTo>
              </a:path>
            </a:pathLst>
          </a:cu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7" name="Полилиния 6"/>
          <p:cNvSpPr/>
          <p:nvPr/>
        </p:nvSpPr>
        <p:spPr bwMode="auto">
          <a:xfrm>
            <a:off x="532659" y="2506255"/>
            <a:ext cx="7426073" cy="3574949"/>
          </a:xfrm>
          <a:custGeom>
            <a:avLst/>
            <a:gdLst>
              <a:gd name="connsiteX0" fmla="*/ 0 w 7229638"/>
              <a:gd name="connsiteY0" fmla="*/ 3817398 h 3820836"/>
              <a:gd name="connsiteX1" fmla="*/ 3231472 w 7229638"/>
              <a:gd name="connsiteY1" fmla="*/ 3737499 h 3820836"/>
              <a:gd name="connsiteX2" fmla="*/ 6942338 w 7229638"/>
              <a:gd name="connsiteY2" fmla="*/ 3258105 h 3820836"/>
              <a:gd name="connsiteX3" fmla="*/ 6471822 w 7229638"/>
              <a:gd name="connsiteY3" fmla="*/ 2423604 h 3820836"/>
              <a:gd name="connsiteX4" fmla="*/ 2423604 w 7229638"/>
              <a:gd name="connsiteY4" fmla="*/ 1500326 h 3820836"/>
              <a:gd name="connsiteX5" fmla="*/ 2281561 w 7229638"/>
              <a:gd name="connsiteY5" fmla="*/ 887767 h 3820836"/>
              <a:gd name="connsiteX6" fmla="*/ 3604334 w 7229638"/>
              <a:gd name="connsiteY6" fmla="*/ 585926 h 3820836"/>
              <a:gd name="connsiteX7" fmla="*/ 7182035 w 7229638"/>
              <a:gd name="connsiteY7" fmla="*/ 0 h 3820836"/>
              <a:gd name="connsiteX0" fmla="*/ 0 w 7227023"/>
              <a:gd name="connsiteY0" fmla="*/ 3817398 h 3848082"/>
              <a:gd name="connsiteX1" fmla="*/ 3266983 w 7227023"/>
              <a:gd name="connsiteY1" fmla="*/ 3799643 h 3848082"/>
              <a:gd name="connsiteX2" fmla="*/ 6942338 w 7227023"/>
              <a:gd name="connsiteY2" fmla="*/ 3258105 h 3848082"/>
              <a:gd name="connsiteX3" fmla="*/ 6471822 w 7227023"/>
              <a:gd name="connsiteY3" fmla="*/ 2423604 h 3848082"/>
              <a:gd name="connsiteX4" fmla="*/ 2423604 w 7227023"/>
              <a:gd name="connsiteY4" fmla="*/ 1500326 h 3848082"/>
              <a:gd name="connsiteX5" fmla="*/ 2281561 w 7227023"/>
              <a:gd name="connsiteY5" fmla="*/ 887767 h 3848082"/>
              <a:gd name="connsiteX6" fmla="*/ 3604334 w 7227023"/>
              <a:gd name="connsiteY6" fmla="*/ 585926 h 3848082"/>
              <a:gd name="connsiteX7" fmla="*/ 7182035 w 7227023"/>
              <a:gd name="connsiteY7" fmla="*/ 0 h 3848082"/>
              <a:gd name="connsiteX0" fmla="*/ 0 w 7227023"/>
              <a:gd name="connsiteY0" fmla="*/ 3817398 h 3817398"/>
              <a:gd name="connsiteX1" fmla="*/ 3266983 w 7227023"/>
              <a:gd name="connsiteY1" fmla="*/ 3799643 h 3817398"/>
              <a:gd name="connsiteX2" fmla="*/ 6942338 w 7227023"/>
              <a:gd name="connsiteY2" fmla="*/ 3258105 h 3817398"/>
              <a:gd name="connsiteX3" fmla="*/ 6471822 w 7227023"/>
              <a:gd name="connsiteY3" fmla="*/ 2423604 h 3817398"/>
              <a:gd name="connsiteX4" fmla="*/ 2423604 w 7227023"/>
              <a:gd name="connsiteY4" fmla="*/ 1500326 h 3817398"/>
              <a:gd name="connsiteX5" fmla="*/ 2281561 w 7227023"/>
              <a:gd name="connsiteY5" fmla="*/ 887767 h 3817398"/>
              <a:gd name="connsiteX6" fmla="*/ 3604334 w 7227023"/>
              <a:gd name="connsiteY6" fmla="*/ 585926 h 3817398"/>
              <a:gd name="connsiteX7" fmla="*/ 7182035 w 7227023"/>
              <a:gd name="connsiteY7" fmla="*/ 0 h 3817398"/>
              <a:gd name="connsiteX0" fmla="*/ 0 w 7240607"/>
              <a:gd name="connsiteY0" fmla="*/ 3817398 h 3817398"/>
              <a:gd name="connsiteX1" fmla="*/ 3266983 w 7240607"/>
              <a:gd name="connsiteY1" fmla="*/ 3799643 h 3817398"/>
              <a:gd name="connsiteX2" fmla="*/ 6942338 w 7240607"/>
              <a:gd name="connsiteY2" fmla="*/ 3258105 h 3817398"/>
              <a:gd name="connsiteX3" fmla="*/ 6507332 w 7240607"/>
              <a:gd name="connsiteY3" fmla="*/ 2325949 h 3817398"/>
              <a:gd name="connsiteX4" fmla="*/ 2423604 w 7240607"/>
              <a:gd name="connsiteY4" fmla="*/ 1500326 h 3817398"/>
              <a:gd name="connsiteX5" fmla="*/ 2281561 w 7240607"/>
              <a:gd name="connsiteY5" fmla="*/ 887767 h 3817398"/>
              <a:gd name="connsiteX6" fmla="*/ 3604334 w 7240607"/>
              <a:gd name="connsiteY6" fmla="*/ 585926 h 3817398"/>
              <a:gd name="connsiteX7" fmla="*/ 7182035 w 7240607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81561 w 7235950"/>
              <a:gd name="connsiteY5" fmla="*/ 887767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334827 w 7235950"/>
              <a:gd name="connsiteY5" fmla="*/ 905523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562469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210540 w 7252578"/>
              <a:gd name="connsiteY5" fmla="*/ 834502 h 3817398"/>
              <a:gd name="connsiteX6" fmla="*/ 3604334 w 7252578"/>
              <a:gd name="connsiteY6" fmla="*/ 585926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604334 w 7252578"/>
              <a:gd name="connsiteY6" fmla="*/ 585926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604334 w 7252578"/>
              <a:gd name="connsiteY6" fmla="*/ 585926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10215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43884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43884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95457 w 7252578"/>
              <a:gd name="connsiteY6" fmla="*/ 381740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95457 w 7252578"/>
              <a:gd name="connsiteY6" fmla="*/ 381740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95457 w 7252578"/>
              <a:gd name="connsiteY6" fmla="*/ 381740 h 3817398"/>
              <a:gd name="connsiteX7" fmla="*/ 7182035 w 7252578"/>
              <a:gd name="connsiteY7" fmla="*/ 0 h 3817398"/>
              <a:gd name="connsiteX0" fmla="*/ 0 w 7688062"/>
              <a:gd name="connsiteY0" fmla="*/ 3852908 h 3852908"/>
              <a:gd name="connsiteX1" fmla="*/ 3266983 w 7688062"/>
              <a:gd name="connsiteY1" fmla="*/ 3835153 h 3852908"/>
              <a:gd name="connsiteX2" fmla="*/ 6942338 w 7688062"/>
              <a:gd name="connsiteY2" fmla="*/ 3293615 h 3852908"/>
              <a:gd name="connsiteX3" fmla="*/ 6507332 w 7688062"/>
              <a:gd name="connsiteY3" fmla="*/ 2361459 h 3852908"/>
              <a:gd name="connsiteX4" fmla="*/ 2157274 w 7688062"/>
              <a:gd name="connsiteY4" fmla="*/ 1518080 h 3852908"/>
              <a:gd name="connsiteX5" fmla="*/ 2077375 w 7688062"/>
              <a:gd name="connsiteY5" fmla="*/ 745725 h 3852908"/>
              <a:gd name="connsiteX6" fmla="*/ 3595457 w 7688062"/>
              <a:gd name="connsiteY6" fmla="*/ 417250 h 3852908"/>
              <a:gd name="connsiteX7" fmla="*/ 7688062 w 7688062"/>
              <a:gd name="connsiteY7" fmla="*/ 0 h 38529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688062" h="3852908">
                <a:moveTo>
                  <a:pt x="0" y="3852908"/>
                </a:moveTo>
                <a:lnTo>
                  <a:pt x="3266983" y="3835153"/>
                </a:lnTo>
                <a:cubicBezTo>
                  <a:pt x="4468427" y="3812959"/>
                  <a:pt x="6402280" y="3539231"/>
                  <a:pt x="6942338" y="3293615"/>
                </a:cubicBezTo>
                <a:cubicBezTo>
                  <a:pt x="7482396" y="3047999"/>
                  <a:pt x="7304843" y="2657381"/>
                  <a:pt x="6507332" y="2361459"/>
                </a:cubicBezTo>
                <a:cubicBezTo>
                  <a:pt x="5709821" y="2065537"/>
                  <a:pt x="2895600" y="1787369"/>
                  <a:pt x="2157274" y="1518080"/>
                </a:cubicBezTo>
                <a:cubicBezTo>
                  <a:pt x="1418948" y="1248791"/>
                  <a:pt x="1722269" y="875931"/>
                  <a:pt x="2077375" y="745725"/>
                </a:cubicBezTo>
                <a:cubicBezTo>
                  <a:pt x="2432481" y="615519"/>
                  <a:pt x="2660343" y="541538"/>
                  <a:pt x="3595457" y="417250"/>
                </a:cubicBezTo>
                <a:cubicBezTo>
                  <a:pt x="4530572" y="292963"/>
                  <a:pt x="6495495" y="79899"/>
                  <a:pt x="7688062" y="0"/>
                </a:cubicBezTo>
              </a:path>
            </a:pathLst>
          </a:custGeom>
          <a:noFill/>
          <a:ln w="889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8195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altLang="ru-RU" smtClean="0"/>
              <a:t>Ключевые вехи и решения в области обращения с РАО</a:t>
            </a:r>
            <a:endParaRPr lang="ru-RU" dirty="0" smtClean="0"/>
          </a:p>
        </p:txBody>
      </p:sp>
      <p:sp>
        <p:nvSpPr>
          <p:cNvPr id="8196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fld id="{A6575BF5-650C-449D-B47C-00BA73E31E3E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smtClean="0">
              <a:solidFill>
                <a:schemeClr val="bg1"/>
              </a:solidFill>
            </a:endParaRPr>
          </a:p>
        </p:txBody>
      </p:sp>
      <p:sp>
        <p:nvSpPr>
          <p:cNvPr id="8198" name="TextBox 6"/>
          <p:cNvSpPr txBox="1">
            <a:spLocks noChangeArrowheads="1"/>
          </p:cNvSpPr>
          <p:nvPr/>
        </p:nvSpPr>
        <p:spPr bwMode="auto">
          <a:xfrm>
            <a:off x="3778718" y="6357210"/>
            <a:ext cx="2066267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Переработка ОЯТ</a:t>
            </a:r>
            <a:endParaRPr lang="ru-RU" sz="900" b="1" dirty="0">
              <a:latin typeface="+mn-lt"/>
            </a:endParaRPr>
          </a:p>
        </p:txBody>
      </p:sp>
      <p:sp>
        <p:nvSpPr>
          <p:cNvPr id="8199" name="TextBox 7"/>
          <p:cNvSpPr txBox="1">
            <a:spLocks noChangeArrowheads="1"/>
          </p:cNvSpPr>
          <p:nvPr/>
        </p:nvSpPr>
        <p:spPr bwMode="auto">
          <a:xfrm>
            <a:off x="2879304" y="6354266"/>
            <a:ext cx="934872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Закачка ЖРО</a:t>
            </a:r>
            <a:endParaRPr lang="ru-RU" sz="900" b="1" dirty="0">
              <a:latin typeface="+mn-lt"/>
            </a:endParaRPr>
          </a:p>
        </p:txBody>
      </p:sp>
      <p:sp>
        <p:nvSpPr>
          <p:cNvPr id="8201" name="TextBox 9"/>
          <p:cNvSpPr txBox="1">
            <a:spLocks noChangeArrowheads="1"/>
          </p:cNvSpPr>
          <p:nvPr/>
        </p:nvSpPr>
        <p:spPr bwMode="auto">
          <a:xfrm>
            <a:off x="6092794" y="6004036"/>
            <a:ext cx="1819561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900" b="1" dirty="0" err="1" smtClean="0">
                <a:latin typeface="+mn-lt"/>
              </a:rPr>
              <a:t>Остекловывание</a:t>
            </a:r>
            <a:r>
              <a:rPr lang="ru-RU" sz="900" b="1" dirty="0" smtClean="0">
                <a:latin typeface="+mn-lt"/>
              </a:rPr>
              <a:t> ВАО</a:t>
            </a:r>
            <a:endParaRPr lang="ru-RU" sz="900" b="1" dirty="0">
              <a:latin typeface="+mn-lt"/>
            </a:endParaRPr>
          </a:p>
        </p:txBody>
      </p:sp>
      <p:sp>
        <p:nvSpPr>
          <p:cNvPr id="8202" name="TextBox 10"/>
          <p:cNvSpPr txBox="1">
            <a:spLocks noChangeArrowheads="1"/>
          </p:cNvSpPr>
          <p:nvPr/>
        </p:nvSpPr>
        <p:spPr bwMode="auto">
          <a:xfrm>
            <a:off x="6761244" y="4330600"/>
            <a:ext cx="2304257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Начало исследований по выбору площадки ПГЗРО</a:t>
            </a:r>
            <a:endParaRPr lang="ru-RU" sz="900" b="1" dirty="0">
              <a:latin typeface="+mn-lt"/>
            </a:endParaRPr>
          </a:p>
        </p:txBody>
      </p:sp>
      <p:sp>
        <p:nvSpPr>
          <p:cNvPr id="8203" name="TextBox 11"/>
          <p:cNvSpPr txBox="1">
            <a:spLocks noChangeArrowheads="1"/>
          </p:cNvSpPr>
          <p:nvPr/>
        </p:nvSpPr>
        <p:spPr bwMode="auto">
          <a:xfrm>
            <a:off x="4551867" y="4018745"/>
            <a:ext cx="4592133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Объединенная конвенция о  безопасности обращения с ОЯТ и РАО</a:t>
            </a:r>
            <a:endParaRPr lang="ru-RU" sz="900" b="1" dirty="0">
              <a:latin typeface="+mn-lt"/>
            </a:endParaRPr>
          </a:p>
        </p:txBody>
      </p:sp>
      <p:sp>
        <p:nvSpPr>
          <p:cNvPr id="8204" name="TextBox 12"/>
          <p:cNvSpPr txBox="1">
            <a:spLocks noChangeArrowheads="1"/>
          </p:cNvSpPr>
          <p:nvPr/>
        </p:nvSpPr>
        <p:spPr bwMode="auto">
          <a:xfrm>
            <a:off x="3203848" y="3801931"/>
            <a:ext cx="4576795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ФЦП ЯРБ (2008-2015 гг.)</a:t>
            </a:r>
            <a:r>
              <a:rPr lang="en-US" sz="900" b="1" dirty="0" smtClean="0">
                <a:latin typeface="+mn-lt"/>
              </a:rPr>
              <a:t>; </a:t>
            </a:r>
            <a:r>
              <a:rPr lang="ru-RU" sz="900" b="1" dirty="0" smtClean="0">
                <a:latin typeface="+mn-lt"/>
              </a:rPr>
              <a:t>федеральное финансирование создания ПГЗРО</a:t>
            </a:r>
            <a:endParaRPr lang="ru-RU" sz="900" b="1" dirty="0">
              <a:latin typeface="+mn-lt"/>
            </a:endParaRPr>
          </a:p>
        </p:txBody>
      </p:sp>
      <p:sp>
        <p:nvSpPr>
          <p:cNvPr id="8205" name="TextBox 13"/>
          <p:cNvSpPr txBox="1">
            <a:spLocks noChangeArrowheads="1"/>
          </p:cNvSpPr>
          <p:nvPr/>
        </p:nvSpPr>
        <p:spPr bwMode="auto">
          <a:xfrm>
            <a:off x="2461478" y="3502273"/>
            <a:ext cx="2263164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ФЗ «Об обращении с РАО»</a:t>
            </a:r>
            <a:endParaRPr lang="ru-RU" sz="900" b="1" dirty="0">
              <a:latin typeface="+mn-lt"/>
            </a:endParaRPr>
          </a:p>
        </p:txBody>
      </p:sp>
      <p:sp>
        <p:nvSpPr>
          <p:cNvPr id="8207" name="TextBox 16"/>
          <p:cNvSpPr txBox="1">
            <a:spLocks noChangeArrowheads="1"/>
          </p:cNvSpPr>
          <p:nvPr/>
        </p:nvSpPr>
        <p:spPr bwMode="auto">
          <a:xfrm>
            <a:off x="3787213" y="3251474"/>
            <a:ext cx="3669546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Создание «Национального оператора по обращению с РАО»</a:t>
            </a:r>
            <a:endParaRPr lang="ru-RU" sz="900" b="1" dirty="0">
              <a:latin typeface="+mn-lt"/>
            </a:endParaRPr>
          </a:p>
        </p:txBody>
      </p:sp>
      <p:sp>
        <p:nvSpPr>
          <p:cNvPr id="8208" name="Прямоугольник 17"/>
          <p:cNvSpPr>
            <a:spLocks noChangeArrowheads="1"/>
          </p:cNvSpPr>
          <p:nvPr/>
        </p:nvSpPr>
        <p:spPr bwMode="auto">
          <a:xfrm>
            <a:off x="885468" y="5919199"/>
            <a:ext cx="71390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464646"/>
                </a:solidFill>
              </a:rPr>
              <a:t>1940s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09" name="Прямоугольник 18"/>
          <p:cNvSpPr>
            <a:spLocks noChangeArrowheads="1"/>
          </p:cNvSpPr>
          <p:nvPr/>
        </p:nvSpPr>
        <p:spPr bwMode="auto">
          <a:xfrm>
            <a:off x="2640748" y="5906532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464646"/>
                </a:solidFill>
              </a:rPr>
              <a:t>1963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10" name="Прямоугольник 19"/>
          <p:cNvSpPr>
            <a:spLocks noChangeArrowheads="1"/>
          </p:cNvSpPr>
          <p:nvPr/>
        </p:nvSpPr>
        <p:spPr bwMode="auto">
          <a:xfrm>
            <a:off x="3635896" y="5926203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464646"/>
                </a:solidFill>
              </a:rPr>
              <a:t>1977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11" name="Прямоугольник 20"/>
          <p:cNvSpPr>
            <a:spLocks noChangeArrowheads="1"/>
          </p:cNvSpPr>
          <p:nvPr/>
        </p:nvSpPr>
        <p:spPr bwMode="auto">
          <a:xfrm>
            <a:off x="5908941" y="5648168"/>
            <a:ext cx="608320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464646"/>
                </a:solidFill>
              </a:rPr>
              <a:t>19</a:t>
            </a:r>
            <a:r>
              <a:rPr lang="ru-RU" b="1" dirty="0" smtClean="0">
                <a:solidFill>
                  <a:srgbClr val="464646"/>
                </a:solidFill>
              </a:rPr>
              <a:t>87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12" name="Прямоугольник 21"/>
          <p:cNvSpPr>
            <a:spLocks noChangeArrowheads="1"/>
          </p:cNvSpPr>
          <p:nvPr/>
        </p:nvSpPr>
        <p:spPr bwMode="auto">
          <a:xfrm>
            <a:off x="6290592" y="4429797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464646"/>
                </a:solidFill>
              </a:rPr>
              <a:t>19</a:t>
            </a:r>
            <a:r>
              <a:rPr lang="ru-RU" b="1" dirty="0" smtClean="0">
                <a:solidFill>
                  <a:srgbClr val="464646"/>
                </a:solidFill>
              </a:rPr>
              <a:t>9</a:t>
            </a:r>
            <a:r>
              <a:rPr lang="en-US" b="1" dirty="0" smtClean="0">
                <a:solidFill>
                  <a:srgbClr val="464646"/>
                </a:solidFill>
              </a:rPr>
              <a:t>2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13" name="Прямоугольник 22"/>
          <p:cNvSpPr>
            <a:spLocks noChangeArrowheads="1"/>
          </p:cNvSpPr>
          <p:nvPr/>
        </p:nvSpPr>
        <p:spPr bwMode="auto">
          <a:xfrm>
            <a:off x="4173249" y="4112505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2005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14" name="Прямоугольник 23"/>
          <p:cNvSpPr>
            <a:spLocks noChangeArrowheads="1"/>
          </p:cNvSpPr>
          <p:nvPr/>
        </p:nvSpPr>
        <p:spPr bwMode="auto">
          <a:xfrm>
            <a:off x="2626877" y="3819240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2008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15" name="Прямоугольник 24"/>
          <p:cNvSpPr>
            <a:spLocks noChangeArrowheads="1"/>
          </p:cNvSpPr>
          <p:nvPr/>
        </p:nvSpPr>
        <p:spPr bwMode="auto">
          <a:xfrm>
            <a:off x="2279084" y="3048169"/>
            <a:ext cx="57290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2011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16" name="Прямоугольник 25"/>
          <p:cNvSpPr>
            <a:spLocks noChangeArrowheads="1"/>
          </p:cNvSpPr>
          <p:nvPr/>
        </p:nvSpPr>
        <p:spPr bwMode="auto">
          <a:xfrm>
            <a:off x="3467054" y="2759155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2012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8225" name="Прямоугольник 37"/>
          <p:cNvSpPr>
            <a:spLocks noChangeArrowheads="1"/>
          </p:cNvSpPr>
          <p:nvPr/>
        </p:nvSpPr>
        <p:spPr bwMode="auto">
          <a:xfrm>
            <a:off x="6239368" y="2453216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2016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34" name="TextBox 7"/>
          <p:cNvSpPr txBox="1">
            <a:spLocks noChangeArrowheads="1"/>
          </p:cNvSpPr>
          <p:nvPr/>
        </p:nvSpPr>
        <p:spPr bwMode="auto">
          <a:xfrm>
            <a:off x="1261127" y="6248142"/>
            <a:ext cx="1308371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Ядерно-оружейная </a:t>
            </a:r>
          </a:p>
          <a:p>
            <a:pPr algn="ctr"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программа</a:t>
            </a:r>
            <a:endParaRPr lang="ru-RU" sz="900" b="1" dirty="0">
              <a:latin typeface="+mn-lt"/>
            </a:endParaRPr>
          </a:p>
        </p:txBody>
      </p:sp>
      <p:sp>
        <p:nvSpPr>
          <p:cNvPr id="33" name="Прямоугольник 37"/>
          <p:cNvSpPr>
            <a:spLocks noChangeArrowheads="1"/>
          </p:cNvSpPr>
          <p:nvPr/>
        </p:nvSpPr>
        <p:spPr bwMode="auto">
          <a:xfrm>
            <a:off x="4396273" y="2614432"/>
            <a:ext cx="1175569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</a:t>
            </a:r>
            <a:r>
              <a:rPr lang="en-US" b="1" dirty="0">
                <a:solidFill>
                  <a:srgbClr val="464646"/>
                </a:solidFill>
              </a:rPr>
              <a:t>14-2015</a:t>
            </a:r>
            <a:endParaRPr lang="ru-RU" b="1" dirty="0">
              <a:solidFill>
                <a:srgbClr val="464646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374819" y="2978109"/>
            <a:ext cx="2665405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ru-RU"/>
            </a:defPPr>
            <a:lvl1pPr eaLnBrk="1" hangingPunct="1">
              <a:lnSpc>
                <a:spcPct val="80000"/>
              </a:lnSpc>
              <a:defRPr sz="1400" b="1"/>
            </a:lvl1pPr>
            <a:lvl2pPr marL="742950" indent="-285750" eaLnBrk="0" hangingPunct="0"/>
            <a:lvl3pPr marL="1143000" indent="-228600" eaLnBrk="0" hangingPunct="0"/>
            <a:lvl4pPr marL="1600200" indent="-228600" eaLnBrk="0" hangingPunct="0"/>
            <a:lvl5pPr marL="2057400" indent="-228600" eaLnBrk="0" hangingPunct="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r>
              <a:rPr lang="ru-RU" sz="900" dirty="0" smtClean="0"/>
              <a:t>Первичная регистрация РАО</a:t>
            </a:r>
            <a:endParaRPr lang="ru-RU" sz="900" dirty="0"/>
          </a:p>
        </p:txBody>
      </p:sp>
      <p:sp>
        <p:nvSpPr>
          <p:cNvPr id="36" name="TextBox 12"/>
          <p:cNvSpPr txBox="1">
            <a:spLocks noChangeArrowheads="1"/>
          </p:cNvSpPr>
          <p:nvPr/>
        </p:nvSpPr>
        <p:spPr bwMode="auto">
          <a:xfrm>
            <a:off x="6130614" y="2863414"/>
            <a:ext cx="2851022" cy="2308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900" b="1" dirty="0" smtClean="0">
                <a:latin typeface="+mn-lt"/>
              </a:rPr>
              <a:t>ФЦП ЯРБ-2 (</a:t>
            </a:r>
            <a:r>
              <a:rPr lang="en-US" sz="900" b="1" dirty="0" smtClean="0">
                <a:latin typeface="+mn-lt"/>
              </a:rPr>
              <a:t>2016-2030</a:t>
            </a:r>
            <a:r>
              <a:rPr lang="ru-RU" sz="900" b="1" dirty="0" smtClean="0">
                <a:latin typeface="+mn-lt"/>
              </a:rPr>
              <a:t> гг.)</a:t>
            </a:r>
            <a:endParaRPr lang="ru-RU" sz="900" b="1" dirty="0">
              <a:latin typeface="+mn-lt"/>
            </a:endParaRPr>
          </a:p>
        </p:txBody>
      </p:sp>
      <p:sp>
        <p:nvSpPr>
          <p:cNvPr id="37" name="Полилиния 36"/>
          <p:cNvSpPr/>
          <p:nvPr/>
        </p:nvSpPr>
        <p:spPr bwMode="auto">
          <a:xfrm>
            <a:off x="1328202" y="1268760"/>
            <a:ext cx="6411379" cy="3125511"/>
          </a:xfrm>
          <a:custGeom>
            <a:avLst/>
            <a:gdLst>
              <a:gd name="connsiteX0" fmla="*/ 0 w 7229638"/>
              <a:gd name="connsiteY0" fmla="*/ 3817398 h 3820836"/>
              <a:gd name="connsiteX1" fmla="*/ 3231472 w 7229638"/>
              <a:gd name="connsiteY1" fmla="*/ 3737499 h 3820836"/>
              <a:gd name="connsiteX2" fmla="*/ 6942338 w 7229638"/>
              <a:gd name="connsiteY2" fmla="*/ 3258105 h 3820836"/>
              <a:gd name="connsiteX3" fmla="*/ 6471822 w 7229638"/>
              <a:gd name="connsiteY3" fmla="*/ 2423604 h 3820836"/>
              <a:gd name="connsiteX4" fmla="*/ 2423604 w 7229638"/>
              <a:gd name="connsiteY4" fmla="*/ 1500326 h 3820836"/>
              <a:gd name="connsiteX5" fmla="*/ 2281561 w 7229638"/>
              <a:gd name="connsiteY5" fmla="*/ 887767 h 3820836"/>
              <a:gd name="connsiteX6" fmla="*/ 3604334 w 7229638"/>
              <a:gd name="connsiteY6" fmla="*/ 585926 h 3820836"/>
              <a:gd name="connsiteX7" fmla="*/ 7182035 w 7229638"/>
              <a:gd name="connsiteY7" fmla="*/ 0 h 3820836"/>
              <a:gd name="connsiteX0" fmla="*/ 0 w 7227023"/>
              <a:gd name="connsiteY0" fmla="*/ 3817398 h 3848082"/>
              <a:gd name="connsiteX1" fmla="*/ 3266983 w 7227023"/>
              <a:gd name="connsiteY1" fmla="*/ 3799643 h 3848082"/>
              <a:gd name="connsiteX2" fmla="*/ 6942338 w 7227023"/>
              <a:gd name="connsiteY2" fmla="*/ 3258105 h 3848082"/>
              <a:gd name="connsiteX3" fmla="*/ 6471822 w 7227023"/>
              <a:gd name="connsiteY3" fmla="*/ 2423604 h 3848082"/>
              <a:gd name="connsiteX4" fmla="*/ 2423604 w 7227023"/>
              <a:gd name="connsiteY4" fmla="*/ 1500326 h 3848082"/>
              <a:gd name="connsiteX5" fmla="*/ 2281561 w 7227023"/>
              <a:gd name="connsiteY5" fmla="*/ 887767 h 3848082"/>
              <a:gd name="connsiteX6" fmla="*/ 3604334 w 7227023"/>
              <a:gd name="connsiteY6" fmla="*/ 585926 h 3848082"/>
              <a:gd name="connsiteX7" fmla="*/ 7182035 w 7227023"/>
              <a:gd name="connsiteY7" fmla="*/ 0 h 3848082"/>
              <a:gd name="connsiteX0" fmla="*/ 0 w 7227023"/>
              <a:gd name="connsiteY0" fmla="*/ 3817398 h 3817398"/>
              <a:gd name="connsiteX1" fmla="*/ 3266983 w 7227023"/>
              <a:gd name="connsiteY1" fmla="*/ 3799643 h 3817398"/>
              <a:gd name="connsiteX2" fmla="*/ 6942338 w 7227023"/>
              <a:gd name="connsiteY2" fmla="*/ 3258105 h 3817398"/>
              <a:gd name="connsiteX3" fmla="*/ 6471822 w 7227023"/>
              <a:gd name="connsiteY3" fmla="*/ 2423604 h 3817398"/>
              <a:gd name="connsiteX4" fmla="*/ 2423604 w 7227023"/>
              <a:gd name="connsiteY4" fmla="*/ 1500326 h 3817398"/>
              <a:gd name="connsiteX5" fmla="*/ 2281561 w 7227023"/>
              <a:gd name="connsiteY5" fmla="*/ 887767 h 3817398"/>
              <a:gd name="connsiteX6" fmla="*/ 3604334 w 7227023"/>
              <a:gd name="connsiteY6" fmla="*/ 585926 h 3817398"/>
              <a:gd name="connsiteX7" fmla="*/ 7182035 w 7227023"/>
              <a:gd name="connsiteY7" fmla="*/ 0 h 3817398"/>
              <a:gd name="connsiteX0" fmla="*/ 0 w 7240607"/>
              <a:gd name="connsiteY0" fmla="*/ 3817398 h 3817398"/>
              <a:gd name="connsiteX1" fmla="*/ 3266983 w 7240607"/>
              <a:gd name="connsiteY1" fmla="*/ 3799643 h 3817398"/>
              <a:gd name="connsiteX2" fmla="*/ 6942338 w 7240607"/>
              <a:gd name="connsiteY2" fmla="*/ 3258105 h 3817398"/>
              <a:gd name="connsiteX3" fmla="*/ 6507332 w 7240607"/>
              <a:gd name="connsiteY3" fmla="*/ 2325949 h 3817398"/>
              <a:gd name="connsiteX4" fmla="*/ 2423604 w 7240607"/>
              <a:gd name="connsiteY4" fmla="*/ 1500326 h 3817398"/>
              <a:gd name="connsiteX5" fmla="*/ 2281561 w 7240607"/>
              <a:gd name="connsiteY5" fmla="*/ 887767 h 3817398"/>
              <a:gd name="connsiteX6" fmla="*/ 3604334 w 7240607"/>
              <a:gd name="connsiteY6" fmla="*/ 585926 h 3817398"/>
              <a:gd name="connsiteX7" fmla="*/ 7182035 w 7240607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81561 w 7235950"/>
              <a:gd name="connsiteY5" fmla="*/ 887767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334827 w 7235950"/>
              <a:gd name="connsiteY5" fmla="*/ 905523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660124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35950"/>
              <a:gd name="connsiteY0" fmla="*/ 3817398 h 3817398"/>
              <a:gd name="connsiteX1" fmla="*/ 3266983 w 7235950"/>
              <a:gd name="connsiteY1" fmla="*/ 3799643 h 3817398"/>
              <a:gd name="connsiteX2" fmla="*/ 6942338 w 7235950"/>
              <a:gd name="connsiteY2" fmla="*/ 3258105 h 3817398"/>
              <a:gd name="connsiteX3" fmla="*/ 6507332 w 7235950"/>
              <a:gd name="connsiteY3" fmla="*/ 2325949 h 3817398"/>
              <a:gd name="connsiteX4" fmla="*/ 2530136 w 7235950"/>
              <a:gd name="connsiteY4" fmla="*/ 1562469 h 3817398"/>
              <a:gd name="connsiteX5" fmla="*/ 2210540 w 7235950"/>
              <a:gd name="connsiteY5" fmla="*/ 834502 h 3817398"/>
              <a:gd name="connsiteX6" fmla="*/ 3604334 w 7235950"/>
              <a:gd name="connsiteY6" fmla="*/ 585926 h 3817398"/>
              <a:gd name="connsiteX7" fmla="*/ 7182035 w 7235950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210540 w 7252578"/>
              <a:gd name="connsiteY5" fmla="*/ 834502 h 3817398"/>
              <a:gd name="connsiteX6" fmla="*/ 3604334 w 7252578"/>
              <a:gd name="connsiteY6" fmla="*/ 585926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604334 w 7252578"/>
              <a:gd name="connsiteY6" fmla="*/ 585926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604334 w 7252578"/>
              <a:gd name="connsiteY6" fmla="*/ 585926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54603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183907 w 7252578"/>
              <a:gd name="connsiteY5" fmla="*/ 710215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88272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43884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77701 w 7252578"/>
              <a:gd name="connsiteY6" fmla="*/ 443884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95457 w 7252578"/>
              <a:gd name="connsiteY6" fmla="*/ 381740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95457 w 7252578"/>
              <a:gd name="connsiteY6" fmla="*/ 381740 h 3817398"/>
              <a:gd name="connsiteX7" fmla="*/ 7182035 w 7252578"/>
              <a:gd name="connsiteY7" fmla="*/ 0 h 3817398"/>
              <a:gd name="connsiteX0" fmla="*/ 0 w 7252578"/>
              <a:gd name="connsiteY0" fmla="*/ 3817398 h 3817398"/>
              <a:gd name="connsiteX1" fmla="*/ 3266983 w 7252578"/>
              <a:gd name="connsiteY1" fmla="*/ 3799643 h 3817398"/>
              <a:gd name="connsiteX2" fmla="*/ 6942338 w 7252578"/>
              <a:gd name="connsiteY2" fmla="*/ 3258105 h 3817398"/>
              <a:gd name="connsiteX3" fmla="*/ 6507332 w 7252578"/>
              <a:gd name="connsiteY3" fmla="*/ 2325949 h 3817398"/>
              <a:gd name="connsiteX4" fmla="*/ 2157274 w 7252578"/>
              <a:gd name="connsiteY4" fmla="*/ 1482570 h 3817398"/>
              <a:gd name="connsiteX5" fmla="*/ 2077375 w 7252578"/>
              <a:gd name="connsiteY5" fmla="*/ 710215 h 3817398"/>
              <a:gd name="connsiteX6" fmla="*/ 3595457 w 7252578"/>
              <a:gd name="connsiteY6" fmla="*/ 381740 h 3817398"/>
              <a:gd name="connsiteX7" fmla="*/ 7182035 w 7252578"/>
              <a:gd name="connsiteY7" fmla="*/ 0 h 3817398"/>
              <a:gd name="connsiteX0" fmla="*/ 0 w 7688062"/>
              <a:gd name="connsiteY0" fmla="*/ 3852908 h 3852908"/>
              <a:gd name="connsiteX1" fmla="*/ 3266983 w 7688062"/>
              <a:gd name="connsiteY1" fmla="*/ 3835153 h 3852908"/>
              <a:gd name="connsiteX2" fmla="*/ 6942338 w 7688062"/>
              <a:gd name="connsiteY2" fmla="*/ 3293615 h 3852908"/>
              <a:gd name="connsiteX3" fmla="*/ 6507332 w 7688062"/>
              <a:gd name="connsiteY3" fmla="*/ 2361459 h 3852908"/>
              <a:gd name="connsiteX4" fmla="*/ 2157274 w 7688062"/>
              <a:gd name="connsiteY4" fmla="*/ 1518080 h 3852908"/>
              <a:gd name="connsiteX5" fmla="*/ 2077375 w 7688062"/>
              <a:gd name="connsiteY5" fmla="*/ 745725 h 3852908"/>
              <a:gd name="connsiteX6" fmla="*/ 3595457 w 7688062"/>
              <a:gd name="connsiteY6" fmla="*/ 417250 h 3852908"/>
              <a:gd name="connsiteX7" fmla="*/ 7688062 w 7688062"/>
              <a:gd name="connsiteY7" fmla="*/ 0 h 3852908"/>
              <a:gd name="connsiteX0" fmla="*/ 1563852 w 5984931"/>
              <a:gd name="connsiteY0" fmla="*/ 3835153 h 3835153"/>
              <a:gd name="connsiteX1" fmla="*/ 5239207 w 5984931"/>
              <a:gd name="connsiteY1" fmla="*/ 3293615 h 3835153"/>
              <a:gd name="connsiteX2" fmla="*/ 4804201 w 5984931"/>
              <a:gd name="connsiteY2" fmla="*/ 2361459 h 3835153"/>
              <a:gd name="connsiteX3" fmla="*/ 454143 w 5984931"/>
              <a:gd name="connsiteY3" fmla="*/ 1518080 h 3835153"/>
              <a:gd name="connsiteX4" fmla="*/ 374244 w 5984931"/>
              <a:gd name="connsiteY4" fmla="*/ 745725 h 3835153"/>
              <a:gd name="connsiteX5" fmla="*/ 1892326 w 5984931"/>
              <a:gd name="connsiteY5" fmla="*/ 417250 h 3835153"/>
              <a:gd name="connsiteX6" fmla="*/ 5984931 w 5984931"/>
              <a:gd name="connsiteY6" fmla="*/ 0 h 3835153"/>
              <a:gd name="connsiteX0" fmla="*/ 1563852 w 5984931"/>
              <a:gd name="connsiteY0" fmla="*/ 3835153 h 3835153"/>
              <a:gd name="connsiteX1" fmla="*/ 5239207 w 5984931"/>
              <a:gd name="connsiteY1" fmla="*/ 3293615 h 3835153"/>
              <a:gd name="connsiteX2" fmla="*/ 4804201 w 5984931"/>
              <a:gd name="connsiteY2" fmla="*/ 2361459 h 3835153"/>
              <a:gd name="connsiteX3" fmla="*/ 454143 w 5984931"/>
              <a:gd name="connsiteY3" fmla="*/ 1518080 h 3835153"/>
              <a:gd name="connsiteX4" fmla="*/ 374244 w 5984931"/>
              <a:gd name="connsiteY4" fmla="*/ 745725 h 3835153"/>
              <a:gd name="connsiteX5" fmla="*/ 1892326 w 5984931"/>
              <a:gd name="connsiteY5" fmla="*/ 417250 h 3835153"/>
              <a:gd name="connsiteX6" fmla="*/ 5984931 w 5984931"/>
              <a:gd name="connsiteY6" fmla="*/ 0 h 3835153"/>
              <a:gd name="connsiteX0" fmla="*/ 1563852 w 5984931"/>
              <a:gd name="connsiteY0" fmla="*/ 3835153 h 3835153"/>
              <a:gd name="connsiteX1" fmla="*/ 5239207 w 5984931"/>
              <a:gd name="connsiteY1" fmla="*/ 3293615 h 3835153"/>
              <a:gd name="connsiteX2" fmla="*/ 4804201 w 5984931"/>
              <a:gd name="connsiteY2" fmla="*/ 2361459 h 3835153"/>
              <a:gd name="connsiteX3" fmla="*/ 454143 w 5984931"/>
              <a:gd name="connsiteY3" fmla="*/ 1518080 h 3835153"/>
              <a:gd name="connsiteX4" fmla="*/ 374244 w 5984931"/>
              <a:gd name="connsiteY4" fmla="*/ 745725 h 3835153"/>
              <a:gd name="connsiteX5" fmla="*/ 1892326 w 5984931"/>
              <a:gd name="connsiteY5" fmla="*/ 417250 h 3835153"/>
              <a:gd name="connsiteX6" fmla="*/ 5984931 w 5984931"/>
              <a:gd name="connsiteY6" fmla="*/ 0 h 3835153"/>
              <a:gd name="connsiteX0" fmla="*/ 5239207 w 5984931"/>
              <a:gd name="connsiteY0" fmla="*/ 3293615 h 3293615"/>
              <a:gd name="connsiteX1" fmla="*/ 4804201 w 5984931"/>
              <a:gd name="connsiteY1" fmla="*/ 2361459 h 3293615"/>
              <a:gd name="connsiteX2" fmla="*/ 454143 w 5984931"/>
              <a:gd name="connsiteY2" fmla="*/ 1518080 h 3293615"/>
              <a:gd name="connsiteX3" fmla="*/ 374244 w 5984931"/>
              <a:gd name="connsiteY3" fmla="*/ 745725 h 3293615"/>
              <a:gd name="connsiteX4" fmla="*/ 1892326 w 5984931"/>
              <a:gd name="connsiteY4" fmla="*/ 417250 h 3293615"/>
              <a:gd name="connsiteX5" fmla="*/ 5984931 w 5984931"/>
              <a:gd name="connsiteY5" fmla="*/ 0 h 3293615"/>
              <a:gd name="connsiteX0" fmla="*/ 5239207 w 5984931"/>
              <a:gd name="connsiteY0" fmla="*/ 3293615 h 3293615"/>
              <a:gd name="connsiteX1" fmla="*/ 4804201 w 5984931"/>
              <a:gd name="connsiteY1" fmla="*/ 2361459 h 3293615"/>
              <a:gd name="connsiteX2" fmla="*/ 454143 w 5984931"/>
              <a:gd name="connsiteY2" fmla="*/ 1518080 h 3293615"/>
              <a:gd name="connsiteX3" fmla="*/ 374244 w 5984931"/>
              <a:gd name="connsiteY3" fmla="*/ 745725 h 3293615"/>
              <a:gd name="connsiteX4" fmla="*/ 1892326 w 5984931"/>
              <a:gd name="connsiteY4" fmla="*/ 417250 h 3293615"/>
              <a:gd name="connsiteX5" fmla="*/ 5984931 w 5984931"/>
              <a:gd name="connsiteY5" fmla="*/ 0 h 3293615"/>
              <a:gd name="connsiteX0" fmla="*/ 5239207 w 5984931"/>
              <a:gd name="connsiteY0" fmla="*/ 3293615 h 3293615"/>
              <a:gd name="connsiteX1" fmla="*/ 4804201 w 5984931"/>
              <a:gd name="connsiteY1" fmla="*/ 2361459 h 3293615"/>
              <a:gd name="connsiteX2" fmla="*/ 454143 w 5984931"/>
              <a:gd name="connsiteY2" fmla="*/ 1518080 h 3293615"/>
              <a:gd name="connsiteX3" fmla="*/ 374244 w 5984931"/>
              <a:gd name="connsiteY3" fmla="*/ 745725 h 3293615"/>
              <a:gd name="connsiteX4" fmla="*/ 1892326 w 5984931"/>
              <a:gd name="connsiteY4" fmla="*/ 417250 h 3293615"/>
              <a:gd name="connsiteX5" fmla="*/ 5984931 w 5984931"/>
              <a:gd name="connsiteY5" fmla="*/ 0 h 3293615"/>
              <a:gd name="connsiteX0" fmla="*/ 4804201 w 5984931"/>
              <a:gd name="connsiteY0" fmla="*/ 2361459 h 2361459"/>
              <a:gd name="connsiteX1" fmla="*/ 454143 w 5984931"/>
              <a:gd name="connsiteY1" fmla="*/ 1518080 h 2361459"/>
              <a:gd name="connsiteX2" fmla="*/ 374244 w 5984931"/>
              <a:gd name="connsiteY2" fmla="*/ 745725 h 2361459"/>
              <a:gd name="connsiteX3" fmla="*/ 1892326 w 5984931"/>
              <a:gd name="connsiteY3" fmla="*/ 417250 h 2361459"/>
              <a:gd name="connsiteX4" fmla="*/ 5984931 w 5984931"/>
              <a:gd name="connsiteY4" fmla="*/ 0 h 2361459"/>
              <a:gd name="connsiteX0" fmla="*/ 4804201 w 5984931"/>
              <a:gd name="connsiteY0" fmla="*/ 2361459 h 2361459"/>
              <a:gd name="connsiteX1" fmla="*/ 454143 w 5984931"/>
              <a:gd name="connsiteY1" fmla="*/ 1518080 h 2361459"/>
              <a:gd name="connsiteX2" fmla="*/ 374244 w 5984931"/>
              <a:gd name="connsiteY2" fmla="*/ 745725 h 2361459"/>
              <a:gd name="connsiteX3" fmla="*/ 1892326 w 5984931"/>
              <a:gd name="connsiteY3" fmla="*/ 417250 h 2361459"/>
              <a:gd name="connsiteX4" fmla="*/ 5984931 w 5984931"/>
              <a:gd name="connsiteY4" fmla="*/ 0 h 2361459"/>
              <a:gd name="connsiteX0" fmla="*/ 4804201 w 5984931"/>
              <a:gd name="connsiteY0" fmla="*/ 2361459 h 2361459"/>
              <a:gd name="connsiteX1" fmla="*/ 454143 w 5984931"/>
              <a:gd name="connsiteY1" fmla="*/ 1518080 h 2361459"/>
              <a:gd name="connsiteX2" fmla="*/ 374244 w 5984931"/>
              <a:gd name="connsiteY2" fmla="*/ 745725 h 2361459"/>
              <a:gd name="connsiteX3" fmla="*/ 1892326 w 5984931"/>
              <a:gd name="connsiteY3" fmla="*/ 417250 h 2361459"/>
              <a:gd name="connsiteX4" fmla="*/ 5984931 w 5984931"/>
              <a:gd name="connsiteY4" fmla="*/ 0 h 2361459"/>
              <a:gd name="connsiteX0" fmla="*/ 4804201 w 5984931"/>
              <a:gd name="connsiteY0" fmla="*/ 2361459 h 2361459"/>
              <a:gd name="connsiteX1" fmla="*/ 454143 w 5984931"/>
              <a:gd name="connsiteY1" fmla="*/ 1518080 h 2361459"/>
              <a:gd name="connsiteX2" fmla="*/ 374244 w 5984931"/>
              <a:gd name="connsiteY2" fmla="*/ 745725 h 2361459"/>
              <a:gd name="connsiteX3" fmla="*/ 1892326 w 5984931"/>
              <a:gd name="connsiteY3" fmla="*/ 417250 h 2361459"/>
              <a:gd name="connsiteX4" fmla="*/ 5984931 w 5984931"/>
              <a:gd name="connsiteY4" fmla="*/ 0 h 2361459"/>
              <a:gd name="connsiteX0" fmla="*/ 4804201 w 5984931"/>
              <a:gd name="connsiteY0" fmla="*/ 2361459 h 2361459"/>
              <a:gd name="connsiteX1" fmla="*/ 454143 w 5984931"/>
              <a:gd name="connsiteY1" fmla="*/ 1518080 h 2361459"/>
              <a:gd name="connsiteX2" fmla="*/ 374244 w 5984931"/>
              <a:gd name="connsiteY2" fmla="*/ 745725 h 2361459"/>
              <a:gd name="connsiteX3" fmla="*/ 1892326 w 5984931"/>
              <a:gd name="connsiteY3" fmla="*/ 417250 h 2361459"/>
              <a:gd name="connsiteX4" fmla="*/ 5984931 w 5984931"/>
              <a:gd name="connsiteY4" fmla="*/ 0 h 2361459"/>
              <a:gd name="connsiteX0" fmla="*/ 4889538 w 5990369"/>
              <a:gd name="connsiteY0" fmla="*/ 2368322 h 2368322"/>
              <a:gd name="connsiteX1" fmla="*/ 459581 w 5990369"/>
              <a:gd name="connsiteY1" fmla="*/ 1518080 h 2368322"/>
              <a:gd name="connsiteX2" fmla="*/ 379682 w 5990369"/>
              <a:gd name="connsiteY2" fmla="*/ 745725 h 2368322"/>
              <a:gd name="connsiteX3" fmla="*/ 1897764 w 5990369"/>
              <a:gd name="connsiteY3" fmla="*/ 417250 h 2368322"/>
              <a:gd name="connsiteX4" fmla="*/ 5990369 w 5990369"/>
              <a:gd name="connsiteY4" fmla="*/ 0 h 2368322"/>
              <a:gd name="connsiteX0" fmla="*/ 4917987 w 5992185"/>
              <a:gd name="connsiteY0" fmla="*/ 2361459 h 2361459"/>
              <a:gd name="connsiteX1" fmla="*/ 461397 w 5992185"/>
              <a:gd name="connsiteY1" fmla="*/ 1518080 h 2361459"/>
              <a:gd name="connsiteX2" fmla="*/ 381498 w 5992185"/>
              <a:gd name="connsiteY2" fmla="*/ 745725 h 2361459"/>
              <a:gd name="connsiteX3" fmla="*/ 1899580 w 5992185"/>
              <a:gd name="connsiteY3" fmla="*/ 417250 h 2361459"/>
              <a:gd name="connsiteX4" fmla="*/ 5992185 w 5992185"/>
              <a:gd name="connsiteY4" fmla="*/ 0 h 2361459"/>
              <a:gd name="connsiteX0" fmla="*/ 461397 w 5992185"/>
              <a:gd name="connsiteY0" fmla="*/ 1518080 h 1518080"/>
              <a:gd name="connsiteX1" fmla="*/ 381498 w 5992185"/>
              <a:gd name="connsiteY1" fmla="*/ 745725 h 1518080"/>
              <a:gd name="connsiteX2" fmla="*/ 1899580 w 5992185"/>
              <a:gd name="connsiteY2" fmla="*/ 417250 h 1518080"/>
              <a:gd name="connsiteX3" fmla="*/ 5992185 w 5992185"/>
              <a:gd name="connsiteY3" fmla="*/ 0 h 1518080"/>
              <a:gd name="connsiteX0" fmla="*/ 1173842 w 5615525"/>
              <a:gd name="connsiteY0" fmla="*/ 2005351 h 2005351"/>
              <a:gd name="connsiteX1" fmla="*/ 4838 w 5615525"/>
              <a:gd name="connsiteY1" fmla="*/ 745725 h 2005351"/>
              <a:gd name="connsiteX2" fmla="*/ 1522920 w 5615525"/>
              <a:gd name="connsiteY2" fmla="*/ 417250 h 2005351"/>
              <a:gd name="connsiteX3" fmla="*/ 5615525 w 5615525"/>
              <a:gd name="connsiteY3" fmla="*/ 0 h 2005351"/>
              <a:gd name="connsiteX0" fmla="*/ 1175053 w 5616736"/>
              <a:gd name="connsiteY0" fmla="*/ 2005351 h 2005351"/>
              <a:gd name="connsiteX1" fmla="*/ 6049 w 5616736"/>
              <a:gd name="connsiteY1" fmla="*/ 745725 h 2005351"/>
              <a:gd name="connsiteX2" fmla="*/ 1524131 w 5616736"/>
              <a:gd name="connsiteY2" fmla="*/ 417250 h 2005351"/>
              <a:gd name="connsiteX3" fmla="*/ 5616736 w 5616736"/>
              <a:gd name="connsiteY3" fmla="*/ 0 h 2005351"/>
              <a:gd name="connsiteX0" fmla="*/ 1462787 w 5904470"/>
              <a:gd name="connsiteY0" fmla="*/ 2005351 h 2005351"/>
              <a:gd name="connsiteX1" fmla="*/ 99985 w 5904470"/>
              <a:gd name="connsiteY1" fmla="*/ 1181930 h 2005351"/>
              <a:gd name="connsiteX2" fmla="*/ 293783 w 5904470"/>
              <a:gd name="connsiteY2" fmla="*/ 745725 h 2005351"/>
              <a:gd name="connsiteX3" fmla="*/ 1811865 w 5904470"/>
              <a:gd name="connsiteY3" fmla="*/ 417250 h 2005351"/>
              <a:gd name="connsiteX4" fmla="*/ 5904470 w 5904470"/>
              <a:gd name="connsiteY4" fmla="*/ 0 h 2005351"/>
              <a:gd name="connsiteX0" fmla="*/ 1462787 w 5904470"/>
              <a:gd name="connsiteY0" fmla="*/ 2005351 h 2005351"/>
              <a:gd name="connsiteX1" fmla="*/ 99985 w 5904470"/>
              <a:gd name="connsiteY1" fmla="*/ 1271149 h 2005351"/>
              <a:gd name="connsiteX2" fmla="*/ 293783 w 5904470"/>
              <a:gd name="connsiteY2" fmla="*/ 745725 h 2005351"/>
              <a:gd name="connsiteX3" fmla="*/ 1811865 w 5904470"/>
              <a:gd name="connsiteY3" fmla="*/ 417250 h 2005351"/>
              <a:gd name="connsiteX4" fmla="*/ 5904470 w 5904470"/>
              <a:gd name="connsiteY4" fmla="*/ 0 h 2005351"/>
              <a:gd name="connsiteX0" fmla="*/ 1455780 w 5897463"/>
              <a:gd name="connsiteY0" fmla="*/ 2005351 h 2005351"/>
              <a:gd name="connsiteX1" fmla="*/ 102286 w 5897463"/>
              <a:gd name="connsiteY1" fmla="*/ 1353505 h 2005351"/>
              <a:gd name="connsiteX2" fmla="*/ 286776 w 5897463"/>
              <a:gd name="connsiteY2" fmla="*/ 745725 h 2005351"/>
              <a:gd name="connsiteX3" fmla="*/ 1804858 w 5897463"/>
              <a:gd name="connsiteY3" fmla="*/ 417250 h 2005351"/>
              <a:gd name="connsiteX4" fmla="*/ 5897463 w 5897463"/>
              <a:gd name="connsiteY4" fmla="*/ 0 h 2005351"/>
              <a:gd name="connsiteX0" fmla="*/ 1455780 w 5897463"/>
              <a:gd name="connsiteY0" fmla="*/ 2005351 h 2005351"/>
              <a:gd name="connsiteX1" fmla="*/ 102286 w 5897463"/>
              <a:gd name="connsiteY1" fmla="*/ 1353505 h 2005351"/>
              <a:gd name="connsiteX2" fmla="*/ 286776 w 5897463"/>
              <a:gd name="connsiteY2" fmla="*/ 745725 h 2005351"/>
              <a:gd name="connsiteX3" fmla="*/ 1804858 w 5897463"/>
              <a:gd name="connsiteY3" fmla="*/ 417250 h 2005351"/>
              <a:gd name="connsiteX4" fmla="*/ 5897463 w 5897463"/>
              <a:gd name="connsiteY4" fmla="*/ 0 h 2005351"/>
              <a:gd name="connsiteX0" fmla="*/ 1548866 w 5897463"/>
              <a:gd name="connsiteY0" fmla="*/ 1964173 h 1964173"/>
              <a:gd name="connsiteX1" fmla="*/ 102286 w 5897463"/>
              <a:gd name="connsiteY1" fmla="*/ 1353505 h 1964173"/>
              <a:gd name="connsiteX2" fmla="*/ 286776 w 5897463"/>
              <a:gd name="connsiteY2" fmla="*/ 745725 h 1964173"/>
              <a:gd name="connsiteX3" fmla="*/ 1804858 w 5897463"/>
              <a:gd name="connsiteY3" fmla="*/ 417250 h 1964173"/>
              <a:gd name="connsiteX4" fmla="*/ 5897463 w 5897463"/>
              <a:gd name="connsiteY4" fmla="*/ 0 h 1964173"/>
              <a:gd name="connsiteX0" fmla="*/ 1548866 w 5897463"/>
              <a:gd name="connsiteY0" fmla="*/ 1964173 h 1964173"/>
              <a:gd name="connsiteX1" fmla="*/ 102286 w 5897463"/>
              <a:gd name="connsiteY1" fmla="*/ 1353505 h 1964173"/>
              <a:gd name="connsiteX2" fmla="*/ 286776 w 5897463"/>
              <a:gd name="connsiteY2" fmla="*/ 745725 h 1964173"/>
              <a:gd name="connsiteX3" fmla="*/ 1804858 w 5897463"/>
              <a:gd name="connsiteY3" fmla="*/ 417250 h 1964173"/>
              <a:gd name="connsiteX4" fmla="*/ 5897463 w 5897463"/>
              <a:gd name="connsiteY4" fmla="*/ 0 h 1964173"/>
              <a:gd name="connsiteX0" fmla="*/ 1548866 w 5897463"/>
              <a:gd name="connsiteY0" fmla="*/ 1964173 h 1964173"/>
              <a:gd name="connsiteX1" fmla="*/ 102286 w 5897463"/>
              <a:gd name="connsiteY1" fmla="*/ 1353505 h 1964173"/>
              <a:gd name="connsiteX2" fmla="*/ 286776 w 5897463"/>
              <a:gd name="connsiteY2" fmla="*/ 745725 h 1964173"/>
              <a:gd name="connsiteX3" fmla="*/ 1804858 w 5897463"/>
              <a:gd name="connsiteY3" fmla="*/ 376071 h 1964173"/>
              <a:gd name="connsiteX4" fmla="*/ 5897463 w 5897463"/>
              <a:gd name="connsiteY4" fmla="*/ 0 h 1964173"/>
              <a:gd name="connsiteX0" fmla="*/ 1548866 w 5897463"/>
              <a:gd name="connsiteY0" fmla="*/ 1964173 h 1964173"/>
              <a:gd name="connsiteX1" fmla="*/ 102286 w 5897463"/>
              <a:gd name="connsiteY1" fmla="*/ 1353505 h 1964173"/>
              <a:gd name="connsiteX2" fmla="*/ 286776 w 5897463"/>
              <a:gd name="connsiteY2" fmla="*/ 745725 h 1964173"/>
              <a:gd name="connsiteX3" fmla="*/ 1804858 w 5897463"/>
              <a:gd name="connsiteY3" fmla="*/ 334893 h 1964173"/>
              <a:gd name="connsiteX4" fmla="*/ 5897463 w 5897463"/>
              <a:gd name="connsiteY4" fmla="*/ 0 h 1964173"/>
              <a:gd name="connsiteX0" fmla="*/ 1548866 w 6483904"/>
              <a:gd name="connsiteY0" fmla="*/ 1998488 h 1998488"/>
              <a:gd name="connsiteX1" fmla="*/ 102286 w 6483904"/>
              <a:gd name="connsiteY1" fmla="*/ 1387820 h 1998488"/>
              <a:gd name="connsiteX2" fmla="*/ 286776 w 6483904"/>
              <a:gd name="connsiteY2" fmla="*/ 780040 h 1998488"/>
              <a:gd name="connsiteX3" fmla="*/ 1804858 w 6483904"/>
              <a:gd name="connsiteY3" fmla="*/ 369208 h 1998488"/>
              <a:gd name="connsiteX4" fmla="*/ 6483904 w 6483904"/>
              <a:gd name="connsiteY4" fmla="*/ 0 h 1998488"/>
              <a:gd name="connsiteX0" fmla="*/ 1520940 w 6483904"/>
              <a:gd name="connsiteY0" fmla="*/ 2067118 h 2067118"/>
              <a:gd name="connsiteX1" fmla="*/ 102286 w 6483904"/>
              <a:gd name="connsiteY1" fmla="*/ 1387820 h 2067118"/>
              <a:gd name="connsiteX2" fmla="*/ 286776 w 6483904"/>
              <a:gd name="connsiteY2" fmla="*/ 780040 h 2067118"/>
              <a:gd name="connsiteX3" fmla="*/ 1804858 w 6483904"/>
              <a:gd name="connsiteY3" fmla="*/ 369208 h 2067118"/>
              <a:gd name="connsiteX4" fmla="*/ 6483904 w 6483904"/>
              <a:gd name="connsiteY4" fmla="*/ 0 h 2067118"/>
              <a:gd name="connsiteX0" fmla="*/ 1465089 w 6483904"/>
              <a:gd name="connsiteY0" fmla="*/ 2128885 h 2128885"/>
              <a:gd name="connsiteX1" fmla="*/ 102286 w 6483904"/>
              <a:gd name="connsiteY1" fmla="*/ 1387820 h 2128885"/>
              <a:gd name="connsiteX2" fmla="*/ 286776 w 6483904"/>
              <a:gd name="connsiteY2" fmla="*/ 780040 h 2128885"/>
              <a:gd name="connsiteX3" fmla="*/ 1804858 w 6483904"/>
              <a:gd name="connsiteY3" fmla="*/ 369208 h 2128885"/>
              <a:gd name="connsiteX4" fmla="*/ 6483904 w 6483904"/>
              <a:gd name="connsiteY4" fmla="*/ 0 h 2128885"/>
              <a:gd name="connsiteX0" fmla="*/ 1465089 w 6483904"/>
              <a:gd name="connsiteY0" fmla="*/ 2128885 h 2128885"/>
              <a:gd name="connsiteX1" fmla="*/ 102286 w 6483904"/>
              <a:gd name="connsiteY1" fmla="*/ 1387820 h 2128885"/>
              <a:gd name="connsiteX2" fmla="*/ 286776 w 6483904"/>
              <a:gd name="connsiteY2" fmla="*/ 780040 h 2128885"/>
              <a:gd name="connsiteX3" fmla="*/ 1804858 w 6483904"/>
              <a:gd name="connsiteY3" fmla="*/ 307441 h 2128885"/>
              <a:gd name="connsiteX4" fmla="*/ 6483904 w 6483904"/>
              <a:gd name="connsiteY4" fmla="*/ 0 h 2128885"/>
              <a:gd name="connsiteX0" fmla="*/ 1465089 w 6483904"/>
              <a:gd name="connsiteY0" fmla="*/ 2128885 h 2128885"/>
              <a:gd name="connsiteX1" fmla="*/ 102286 w 6483904"/>
              <a:gd name="connsiteY1" fmla="*/ 1387820 h 2128885"/>
              <a:gd name="connsiteX2" fmla="*/ 286776 w 6483904"/>
              <a:gd name="connsiteY2" fmla="*/ 780040 h 2128885"/>
              <a:gd name="connsiteX3" fmla="*/ 1804858 w 6483904"/>
              <a:gd name="connsiteY3" fmla="*/ 307441 h 2128885"/>
              <a:gd name="connsiteX4" fmla="*/ 6483904 w 6483904"/>
              <a:gd name="connsiteY4" fmla="*/ 0 h 2128885"/>
              <a:gd name="connsiteX0" fmla="*/ 1465089 w 6483904"/>
              <a:gd name="connsiteY0" fmla="*/ 2128885 h 2128885"/>
              <a:gd name="connsiteX1" fmla="*/ 102286 w 6483904"/>
              <a:gd name="connsiteY1" fmla="*/ 1387820 h 2128885"/>
              <a:gd name="connsiteX2" fmla="*/ 286776 w 6483904"/>
              <a:gd name="connsiteY2" fmla="*/ 780040 h 2128885"/>
              <a:gd name="connsiteX3" fmla="*/ 1804858 w 6483904"/>
              <a:gd name="connsiteY3" fmla="*/ 307441 h 2128885"/>
              <a:gd name="connsiteX4" fmla="*/ 6483904 w 6483904"/>
              <a:gd name="connsiteY4" fmla="*/ 0 h 2128885"/>
              <a:gd name="connsiteX0" fmla="*/ 1456350 w 6475165"/>
              <a:gd name="connsiteY0" fmla="*/ 2128885 h 2128885"/>
              <a:gd name="connsiteX1" fmla="*/ 93547 w 6475165"/>
              <a:gd name="connsiteY1" fmla="*/ 1387820 h 2128885"/>
              <a:gd name="connsiteX2" fmla="*/ 278037 w 6475165"/>
              <a:gd name="connsiteY2" fmla="*/ 780040 h 2128885"/>
              <a:gd name="connsiteX3" fmla="*/ 1796119 w 6475165"/>
              <a:gd name="connsiteY3" fmla="*/ 307441 h 2128885"/>
              <a:gd name="connsiteX4" fmla="*/ 6475165 w 6475165"/>
              <a:gd name="connsiteY4" fmla="*/ 0 h 2128885"/>
              <a:gd name="connsiteX0" fmla="*/ 1462818 w 6481633"/>
              <a:gd name="connsiteY0" fmla="*/ 2128885 h 2128885"/>
              <a:gd name="connsiteX1" fmla="*/ 100015 w 6481633"/>
              <a:gd name="connsiteY1" fmla="*/ 1387820 h 2128885"/>
              <a:gd name="connsiteX2" fmla="*/ 284505 w 6481633"/>
              <a:gd name="connsiteY2" fmla="*/ 780040 h 2128885"/>
              <a:gd name="connsiteX3" fmla="*/ 1802587 w 6481633"/>
              <a:gd name="connsiteY3" fmla="*/ 307441 h 2128885"/>
              <a:gd name="connsiteX4" fmla="*/ 6481633 w 6481633"/>
              <a:gd name="connsiteY4" fmla="*/ 0 h 2128885"/>
              <a:gd name="connsiteX0" fmla="*/ 1480755 w 6499570"/>
              <a:gd name="connsiteY0" fmla="*/ 2128885 h 2128885"/>
              <a:gd name="connsiteX1" fmla="*/ 117952 w 6499570"/>
              <a:gd name="connsiteY1" fmla="*/ 1387820 h 2128885"/>
              <a:gd name="connsiteX2" fmla="*/ 246591 w 6499570"/>
              <a:gd name="connsiteY2" fmla="*/ 773177 h 2128885"/>
              <a:gd name="connsiteX3" fmla="*/ 1820524 w 6499570"/>
              <a:gd name="connsiteY3" fmla="*/ 307441 h 2128885"/>
              <a:gd name="connsiteX4" fmla="*/ 6499570 w 6499570"/>
              <a:gd name="connsiteY4" fmla="*/ 0 h 2128885"/>
              <a:gd name="connsiteX0" fmla="*/ 1500364 w 6519179"/>
              <a:gd name="connsiteY0" fmla="*/ 2128885 h 2128885"/>
              <a:gd name="connsiteX1" fmla="*/ 137561 w 6519179"/>
              <a:gd name="connsiteY1" fmla="*/ 1387820 h 2128885"/>
              <a:gd name="connsiteX2" fmla="*/ 35167 w 6519179"/>
              <a:gd name="connsiteY2" fmla="*/ 1202518 h 2128885"/>
              <a:gd name="connsiteX3" fmla="*/ 266200 w 6519179"/>
              <a:gd name="connsiteY3" fmla="*/ 773177 h 2128885"/>
              <a:gd name="connsiteX4" fmla="*/ 1840133 w 6519179"/>
              <a:gd name="connsiteY4" fmla="*/ 307441 h 2128885"/>
              <a:gd name="connsiteX5" fmla="*/ 6519179 w 6519179"/>
              <a:gd name="connsiteY5" fmla="*/ 0 h 2128885"/>
              <a:gd name="connsiteX0" fmla="*/ 1566287 w 6585102"/>
              <a:gd name="connsiteY0" fmla="*/ 2128885 h 2128885"/>
              <a:gd name="connsiteX1" fmla="*/ 203484 w 6585102"/>
              <a:gd name="connsiteY1" fmla="*/ 1387820 h 2128885"/>
              <a:gd name="connsiteX2" fmla="*/ 8004 w 6585102"/>
              <a:gd name="connsiteY2" fmla="*/ 1223107 h 2128885"/>
              <a:gd name="connsiteX3" fmla="*/ 332123 w 6585102"/>
              <a:gd name="connsiteY3" fmla="*/ 773177 h 2128885"/>
              <a:gd name="connsiteX4" fmla="*/ 1906056 w 6585102"/>
              <a:gd name="connsiteY4" fmla="*/ 307441 h 2128885"/>
              <a:gd name="connsiteX5" fmla="*/ 6585102 w 6585102"/>
              <a:gd name="connsiteY5" fmla="*/ 0 h 2128885"/>
              <a:gd name="connsiteX0" fmla="*/ 1560464 w 6579279"/>
              <a:gd name="connsiteY0" fmla="*/ 2128885 h 2128885"/>
              <a:gd name="connsiteX1" fmla="*/ 327981 w 6579279"/>
              <a:gd name="connsiteY1" fmla="*/ 1518217 h 2128885"/>
              <a:gd name="connsiteX2" fmla="*/ 2181 w 6579279"/>
              <a:gd name="connsiteY2" fmla="*/ 1223107 h 2128885"/>
              <a:gd name="connsiteX3" fmla="*/ 326300 w 6579279"/>
              <a:gd name="connsiteY3" fmla="*/ 773177 h 2128885"/>
              <a:gd name="connsiteX4" fmla="*/ 1900233 w 6579279"/>
              <a:gd name="connsiteY4" fmla="*/ 307441 h 2128885"/>
              <a:gd name="connsiteX5" fmla="*/ 6579279 w 6579279"/>
              <a:gd name="connsiteY5" fmla="*/ 0 h 2128885"/>
              <a:gd name="connsiteX0" fmla="*/ 1560464 w 6579279"/>
              <a:gd name="connsiteY0" fmla="*/ 2128885 h 2128885"/>
              <a:gd name="connsiteX1" fmla="*/ 327981 w 6579279"/>
              <a:gd name="connsiteY1" fmla="*/ 1518217 h 2128885"/>
              <a:gd name="connsiteX2" fmla="*/ 2181 w 6579279"/>
              <a:gd name="connsiteY2" fmla="*/ 1223107 h 2128885"/>
              <a:gd name="connsiteX3" fmla="*/ 326300 w 6579279"/>
              <a:gd name="connsiteY3" fmla="*/ 773177 h 2128885"/>
              <a:gd name="connsiteX4" fmla="*/ 1900233 w 6579279"/>
              <a:gd name="connsiteY4" fmla="*/ 307441 h 2128885"/>
              <a:gd name="connsiteX5" fmla="*/ 6579279 w 6579279"/>
              <a:gd name="connsiteY5" fmla="*/ 0 h 2128885"/>
              <a:gd name="connsiteX0" fmla="*/ 1560464 w 6579279"/>
              <a:gd name="connsiteY0" fmla="*/ 2128885 h 2128885"/>
              <a:gd name="connsiteX1" fmla="*/ 327981 w 6579279"/>
              <a:gd name="connsiteY1" fmla="*/ 1518217 h 2128885"/>
              <a:gd name="connsiteX2" fmla="*/ 2181 w 6579279"/>
              <a:gd name="connsiteY2" fmla="*/ 1223107 h 2128885"/>
              <a:gd name="connsiteX3" fmla="*/ 326300 w 6579279"/>
              <a:gd name="connsiteY3" fmla="*/ 773177 h 2128885"/>
              <a:gd name="connsiteX4" fmla="*/ 1900233 w 6579279"/>
              <a:gd name="connsiteY4" fmla="*/ 307441 h 2128885"/>
              <a:gd name="connsiteX5" fmla="*/ 6579279 w 6579279"/>
              <a:gd name="connsiteY5" fmla="*/ 0 h 2128885"/>
              <a:gd name="connsiteX0" fmla="*/ 1559329 w 6578144"/>
              <a:gd name="connsiteY0" fmla="*/ 2128885 h 2128885"/>
              <a:gd name="connsiteX1" fmla="*/ 326846 w 6578144"/>
              <a:gd name="connsiteY1" fmla="*/ 1518217 h 2128885"/>
              <a:gd name="connsiteX2" fmla="*/ 1046 w 6578144"/>
              <a:gd name="connsiteY2" fmla="*/ 1223107 h 2128885"/>
              <a:gd name="connsiteX3" fmla="*/ 325165 w 6578144"/>
              <a:gd name="connsiteY3" fmla="*/ 773177 h 2128885"/>
              <a:gd name="connsiteX4" fmla="*/ 1899098 w 6578144"/>
              <a:gd name="connsiteY4" fmla="*/ 307441 h 2128885"/>
              <a:gd name="connsiteX5" fmla="*/ 6578144 w 6578144"/>
              <a:gd name="connsiteY5" fmla="*/ 0 h 2128885"/>
              <a:gd name="connsiteX0" fmla="*/ 1559329 w 6578144"/>
              <a:gd name="connsiteY0" fmla="*/ 2128885 h 2128885"/>
              <a:gd name="connsiteX1" fmla="*/ 326846 w 6578144"/>
              <a:gd name="connsiteY1" fmla="*/ 1518217 h 2128885"/>
              <a:gd name="connsiteX2" fmla="*/ 1046 w 6578144"/>
              <a:gd name="connsiteY2" fmla="*/ 1223107 h 2128885"/>
              <a:gd name="connsiteX3" fmla="*/ 325165 w 6578144"/>
              <a:gd name="connsiteY3" fmla="*/ 773177 h 2128885"/>
              <a:gd name="connsiteX4" fmla="*/ 1899098 w 6578144"/>
              <a:gd name="connsiteY4" fmla="*/ 307441 h 2128885"/>
              <a:gd name="connsiteX5" fmla="*/ 6578144 w 6578144"/>
              <a:gd name="connsiteY5" fmla="*/ 0 h 2128885"/>
              <a:gd name="connsiteX0" fmla="*/ 1582723 w 6601538"/>
              <a:gd name="connsiteY0" fmla="*/ 2128885 h 2128885"/>
              <a:gd name="connsiteX1" fmla="*/ 350240 w 6601538"/>
              <a:gd name="connsiteY1" fmla="*/ 1518217 h 2128885"/>
              <a:gd name="connsiteX2" fmla="*/ 24440 w 6601538"/>
              <a:gd name="connsiteY2" fmla="*/ 1223107 h 2128885"/>
              <a:gd name="connsiteX3" fmla="*/ 348559 w 6601538"/>
              <a:gd name="connsiteY3" fmla="*/ 773177 h 2128885"/>
              <a:gd name="connsiteX4" fmla="*/ 1922492 w 6601538"/>
              <a:gd name="connsiteY4" fmla="*/ 307441 h 2128885"/>
              <a:gd name="connsiteX5" fmla="*/ 6601538 w 6601538"/>
              <a:gd name="connsiteY5" fmla="*/ 0 h 2128885"/>
              <a:gd name="connsiteX0" fmla="*/ 1563273 w 6582088"/>
              <a:gd name="connsiteY0" fmla="*/ 2128885 h 2128885"/>
              <a:gd name="connsiteX1" fmla="*/ 219087 w 6582088"/>
              <a:gd name="connsiteY1" fmla="*/ 1600573 h 2128885"/>
              <a:gd name="connsiteX2" fmla="*/ 4990 w 6582088"/>
              <a:gd name="connsiteY2" fmla="*/ 1223107 h 2128885"/>
              <a:gd name="connsiteX3" fmla="*/ 329109 w 6582088"/>
              <a:gd name="connsiteY3" fmla="*/ 773177 h 2128885"/>
              <a:gd name="connsiteX4" fmla="*/ 1903042 w 6582088"/>
              <a:gd name="connsiteY4" fmla="*/ 307441 h 2128885"/>
              <a:gd name="connsiteX5" fmla="*/ 6582088 w 6582088"/>
              <a:gd name="connsiteY5" fmla="*/ 0 h 2128885"/>
              <a:gd name="connsiteX0" fmla="*/ 1563273 w 6582088"/>
              <a:gd name="connsiteY0" fmla="*/ 2128885 h 2128885"/>
              <a:gd name="connsiteX1" fmla="*/ 219087 w 6582088"/>
              <a:gd name="connsiteY1" fmla="*/ 1600573 h 2128885"/>
              <a:gd name="connsiteX2" fmla="*/ 4990 w 6582088"/>
              <a:gd name="connsiteY2" fmla="*/ 1223107 h 2128885"/>
              <a:gd name="connsiteX3" fmla="*/ 329109 w 6582088"/>
              <a:gd name="connsiteY3" fmla="*/ 773177 h 2128885"/>
              <a:gd name="connsiteX4" fmla="*/ 1903042 w 6582088"/>
              <a:gd name="connsiteY4" fmla="*/ 307441 h 2128885"/>
              <a:gd name="connsiteX5" fmla="*/ 6582088 w 6582088"/>
              <a:gd name="connsiteY5" fmla="*/ 0 h 2128885"/>
              <a:gd name="connsiteX0" fmla="*/ 1563273 w 6582088"/>
              <a:gd name="connsiteY0" fmla="*/ 2128885 h 2128885"/>
              <a:gd name="connsiteX1" fmla="*/ 219087 w 6582088"/>
              <a:gd name="connsiteY1" fmla="*/ 1600573 h 2128885"/>
              <a:gd name="connsiteX2" fmla="*/ 4990 w 6582088"/>
              <a:gd name="connsiteY2" fmla="*/ 1223107 h 2128885"/>
              <a:gd name="connsiteX3" fmla="*/ 329109 w 6582088"/>
              <a:gd name="connsiteY3" fmla="*/ 773177 h 2128885"/>
              <a:gd name="connsiteX4" fmla="*/ 1903042 w 6582088"/>
              <a:gd name="connsiteY4" fmla="*/ 307441 h 2128885"/>
              <a:gd name="connsiteX5" fmla="*/ 6582088 w 6582088"/>
              <a:gd name="connsiteY5" fmla="*/ 0 h 2128885"/>
              <a:gd name="connsiteX0" fmla="*/ 1575922 w 6594737"/>
              <a:gd name="connsiteY0" fmla="*/ 2128885 h 2128885"/>
              <a:gd name="connsiteX1" fmla="*/ 231736 w 6594737"/>
              <a:gd name="connsiteY1" fmla="*/ 1600573 h 2128885"/>
              <a:gd name="connsiteX2" fmla="*/ 17639 w 6594737"/>
              <a:gd name="connsiteY2" fmla="*/ 1223107 h 2128885"/>
              <a:gd name="connsiteX3" fmla="*/ 341758 w 6594737"/>
              <a:gd name="connsiteY3" fmla="*/ 773177 h 2128885"/>
              <a:gd name="connsiteX4" fmla="*/ 1915691 w 6594737"/>
              <a:gd name="connsiteY4" fmla="*/ 307441 h 2128885"/>
              <a:gd name="connsiteX5" fmla="*/ 6594737 w 6594737"/>
              <a:gd name="connsiteY5" fmla="*/ 0 h 2128885"/>
              <a:gd name="connsiteX0" fmla="*/ 1627965 w 6646780"/>
              <a:gd name="connsiteY0" fmla="*/ 2128885 h 2128885"/>
              <a:gd name="connsiteX1" fmla="*/ 283779 w 6646780"/>
              <a:gd name="connsiteY1" fmla="*/ 1600573 h 2128885"/>
              <a:gd name="connsiteX2" fmla="*/ 4521 w 6646780"/>
              <a:gd name="connsiteY2" fmla="*/ 1209382 h 2128885"/>
              <a:gd name="connsiteX3" fmla="*/ 393801 w 6646780"/>
              <a:gd name="connsiteY3" fmla="*/ 773177 h 2128885"/>
              <a:gd name="connsiteX4" fmla="*/ 1967734 w 6646780"/>
              <a:gd name="connsiteY4" fmla="*/ 307441 h 2128885"/>
              <a:gd name="connsiteX5" fmla="*/ 6646780 w 6646780"/>
              <a:gd name="connsiteY5" fmla="*/ 0 h 2128885"/>
              <a:gd name="connsiteX0" fmla="*/ 1626029 w 6644844"/>
              <a:gd name="connsiteY0" fmla="*/ 2128885 h 2128885"/>
              <a:gd name="connsiteX1" fmla="*/ 281843 w 6644844"/>
              <a:gd name="connsiteY1" fmla="*/ 1600573 h 2128885"/>
              <a:gd name="connsiteX2" fmla="*/ 2585 w 6644844"/>
              <a:gd name="connsiteY2" fmla="*/ 1209382 h 2128885"/>
              <a:gd name="connsiteX3" fmla="*/ 354630 w 6644844"/>
              <a:gd name="connsiteY3" fmla="*/ 766314 h 2128885"/>
              <a:gd name="connsiteX4" fmla="*/ 1965798 w 6644844"/>
              <a:gd name="connsiteY4" fmla="*/ 307441 h 2128885"/>
              <a:gd name="connsiteX5" fmla="*/ 6644844 w 6644844"/>
              <a:gd name="connsiteY5" fmla="*/ 0 h 2128885"/>
              <a:gd name="connsiteX0" fmla="*/ 1680630 w 6699445"/>
              <a:gd name="connsiteY0" fmla="*/ 2128885 h 2128885"/>
              <a:gd name="connsiteX1" fmla="*/ 336444 w 6699445"/>
              <a:gd name="connsiteY1" fmla="*/ 1600573 h 2128885"/>
              <a:gd name="connsiteX2" fmla="*/ 1334 w 6699445"/>
              <a:gd name="connsiteY2" fmla="*/ 1216246 h 2128885"/>
              <a:gd name="connsiteX3" fmla="*/ 409231 w 6699445"/>
              <a:gd name="connsiteY3" fmla="*/ 766314 h 2128885"/>
              <a:gd name="connsiteX4" fmla="*/ 2020399 w 6699445"/>
              <a:gd name="connsiteY4" fmla="*/ 307441 h 2128885"/>
              <a:gd name="connsiteX5" fmla="*/ 6699445 w 6699445"/>
              <a:gd name="connsiteY5" fmla="*/ 0 h 2128885"/>
              <a:gd name="connsiteX0" fmla="*/ 1682683 w 6701498"/>
              <a:gd name="connsiteY0" fmla="*/ 2128885 h 2128885"/>
              <a:gd name="connsiteX1" fmla="*/ 338497 w 6701498"/>
              <a:gd name="connsiteY1" fmla="*/ 1600573 h 2128885"/>
              <a:gd name="connsiteX2" fmla="*/ 3387 w 6701498"/>
              <a:gd name="connsiteY2" fmla="*/ 1216246 h 2128885"/>
              <a:gd name="connsiteX3" fmla="*/ 411284 w 6701498"/>
              <a:gd name="connsiteY3" fmla="*/ 766314 h 2128885"/>
              <a:gd name="connsiteX4" fmla="*/ 2022452 w 6701498"/>
              <a:gd name="connsiteY4" fmla="*/ 307441 h 2128885"/>
              <a:gd name="connsiteX5" fmla="*/ 6701498 w 6701498"/>
              <a:gd name="connsiteY5" fmla="*/ 0 h 2128885"/>
              <a:gd name="connsiteX0" fmla="*/ 1562994 w 6581809"/>
              <a:gd name="connsiteY0" fmla="*/ 2128885 h 2128885"/>
              <a:gd name="connsiteX1" fmla="*/ 218808 w 6581809"/>
              <a:gd name="connsiteY1" fmla="*/ 1600573 h 2128885"/>
              <a:gd name="connsiteX2" fmla="*/ 14018 w 6581809"/>
              <a:gd name="connsiteY2" fmla="*/ 1223110 h 2128885"/>
              <a:gd name="connsiteX3" fmla="*/ 291595 w 6581809"/>
              <a:gd name="connsiteY3" fmla="*/ 766314 h 2128885"/>
              <a:gd name="connsiteX4" fmla="*/ 1902763 w 6581809"/>
              <a:gd name="connsiteY4" fmla="*/ 307441 h 2128885"/>
              <a:gd name="connsiteX5" fmla="*/ 6581809 w 6581809"/>
              <a:gd name="connsiteY5" fmla="*/ 0 h 2128885"/>
              <a:gd name="connsiteX0" fmla="*/ 1552847 w 6571662"/>
              <a:gd name="connsiteY0" fmla="*/ 2128885 h 2128885"/>
              <a:gd name="connsiteX1" fmla="*/ 208661 w 6571662"/>
              <a:gd name="connsiteY1" fmla="*/ 1600573 h 2128885"/>
              <a:gd name="connsiteX2" fmla="*/ 3871 w 6571662"/>
              <a:gd name="connsiteY2" fmla="*/ 1223110 h 2128885"/>
              <a:gd name="connsiteX3" fmla="*/ 281448 w 6571662"/>
              <a:gd name="connsiteY3" fmla="*/ 766314 h 2128885"/>
              <a:gd name="connsiteX4" fmla="*/ 1892616 w 6571662"/>
              <a:gd name="connsiteY4" fmla="*/ 307441 h 2128885"/>
              <a:gd name="connsiteX5" fmla="*/ 6571662 w 6571662"/>
              <a:gd name="connsiteY5" fmla="*/ 0 h 2128885"/>
              <a:gd name="connsiteX0" fmla="*/ 1633375 w 6652190"/>
              <a:gd name="connsiteY0" fmla="*/ 2128885 h 2128885"/>
              <a:gd name="connsiteX1" fmla="*/ 289189 w 6652190"/>
              <a:gd name="connsiteY1" fmla="*/ 1600573 h 2128885"/>
              <a:gd name="connsiteX2" fmla="*/ 622 w 6652190"/>
              <a:gd name="connsiteY2" fmla="*/ 1229974 h 2128885"/>
              <a:gd name="connsiteX3" fmla="*/ 361976 w 6652190"/>
              <a:gd name="connsiteY3" fmla="*/ 766314 h 2128885"/>
              <a:gd name="connsiteX4" fmla="*/ 1973144 w 6652190"/>
              <a:gd name="connsiteY4" fmla="*/ 307441 h 2128885"/>
              <a:gd name="connsiteX5" fmla="*/ 6652190 w 6652190"/>
              <a:gd name="connsiteY5" fmla="*/ 0 h 2128885"/>
              <a:gd name="connsiteX0" fmla="*/ 1633223 w 6652038"/>
              <a:gd name="connsiteY0" fmla="*/ 2128885 h 2128885"/>
              <a:gd name="connsiteX1" fmla="*/ 289037 w 6652038"/>
              <a:gd name="connsiteY1" fmla="*/ 1600573 h 2128885"/>
              <a:gd name="connsiteX2" fmla="*/ 470 w 6652038"/>
              <a:gd name="connsiteY2" fmla="*/ 1229974 h 2128885"/>
              <a:gd name="connsiteX3" fmla="*/ 361824 w 6652038"/>
              <a:gd name="connsiteY3" fmla="*/ 766314 h 2128885"/>
              <a:gd name="connsiteX4" fmla="*/ 1972992 w 6652038"/>
              <a:gd name="connsiteY4" fmla="*/ 307441 h 2128885"/>
              <a:gd name="connsiteX5" fmla="*/ 6652038 w 6652038"/>
              <a:gd name="connsiteY5" fmla="*/ 0 h 2128885"/>
              <a:gd name="connsiteX0" fmla="*/ 1680970 w 6652038"/>
              <a:gd name="connsiteY0" fmla="*/ 2077608 h 2077608"/>
              <a:gd name="connsiteX1" fmla="*/ 289037 w 6652038"/>
              <a:gd name="connsiteY1" fmla="*/ 1600573 h 2077608"/>
              <a:gd name="connsiteX2" fmla="*/ 470 w 6652038"/>
              <a:gd name="connsiteY2" fmla="*/ 1229974 h 2077608"/>
              <a:gd name="connsiteX3" fmla="*/ 361824 w 6652038"/>
              <a:gd name="connsiteY3" fmla="*/ 766314 h 2077608"/>
              <a:gd name="connsiteX4" fmla="*/ 1972992 w 6652038"/>
              <a:gd name="connsiteY4" fmla="*/ 307441 h 2077608"/>
              <a:gd name="connsiteX5" fmla="*/ 6652038 w 6652038"/>
              <a:gd name="connsiteY5" fmla="*/ 0 h 2077608"/>
              <a:gd name="connsiteX0" fmla="*/ 1700068 w 6652038"/>
              <a:gd name="connsiteY0" fmla="*/ 2051970 h 2051970"/>
              <a:gd name="connsiteX1" fmla="*/ 289037 w 6652038"/>
              <a:gd name="connsiteY1" fmla="*/ 1600573 h 2051970"/>
              <a:gd name="connsiteX2" fmla="*/ 470 w 6652038"/>
              <a:gd name="connsiteY2" fmla="*/ 1229974 h 2051970"/>
              <a:gd name="connsiteX3" fmla="*/ 361824 w 6652038"/>
              <a:gd name="connsiteY3" fmla="*/ 766314 h 2051970"/>
              <a:gd name="connsiteX4" fmla="*/ 1972992 w 6652038"/>
              <a:gd name="connsiteY4" fmla="*/ 307441 h 2051970"/>
              <a:gd name="connsiteX5" fmla="*/ 6652038 w 6652038"/>
              <a:gd name="connsiteY5" fmla="*/ 0 h 2051970"/>
              <a:gd name="connsiteX0" fmla="*/ 1700068 w 6652038"/>
              <a:gd name="connsiteY0" fmla="*/ 2051970 h 2051970"/>
              <a:gd name="connsiteX1" fmla="*/ 289037 w 6652038"/>
              <a:gd name="connsiteY1" fmla="*/ 1600573 h 2051970"/>
              <a:gd name="connsiteX2" fmla="*/ 470 w 6652038"/>
              <a:gd name="connsiteY2" fmla="*/ 1229974 h 2051970"/>
              <a:gd name="connsiteX3" fmla="*/ 361824 w 6652038"/>
              <a:gd name="connsiteY3" fmla="*/ 766314 h 2051970"/>
              <a:gd name="connsiteX4" fmla="*/ 1972992 w 6652038"/>
              <a:gd name="connsiteY4" fmla="*/ 307441 h 2051970"/>
              <a:gd name="connsiteX5" fmla="*/ 6652038 w 6652038"/>
              <a:gd name="connsiteY5" fmla="*/ 0 h 2051970"/>
              <a:gd name="connsiteX0" fmla="*/ 1700068 w 6652038"/>
              <a:gd name="connsiteY0" fmla="*/ 2051970 h 2051970"/>
              <a:gd name="connsiteX1" fmla="*/ 289037 w 6652038"/>
              <a:gd name="connsiteY1" fmla="*/ 1600573 h 2051970"/>
              <a:gd name="connsiteX2" fmla="*/ 470 w 6652038"/>
              <a:gd name="connsiteY2" fmla="*/ 1229974 h 2051970"/>
              <a:gd name="connsiteX3" fmla="*/ 361824 w 6652038"/>
              <a:gd name="connsiteY3" fmla="*/ 766314 h 2051970"/>
              <a:gd name="connsiteX4" fmla="*/ 1972992 w 6652038"/>
              <a:gd name="connsiteY4" fmla="*/ 307441 h 2051970"/>
              <a:gd name="connsiteX5" fmla="*/ 6652038 w 6652038"/>
              <a:gd name="connsiteY5" fmla="*/ 0 h 2051970"/>
              <a:gd name="connsiteX0" fmla="*/ 1705825 w 6657795"/>
              <a:gd name="connsiteY0" fmla="*/ 2051970 h 2051970"/>
              <a:gd name="connsiteX1" fmla="*/ 294794 w 6657795"/>
              <a:gd name="connsiteY1" fmla="*/ 1600573 h 2051970"/>
              <a:gd name="connsiteX2" fmla="*/ 6227 w 6657795"/>
              <a:gd name="connsiteY2" fmla="*/ 1229974 h 2051970"/>
              <a:gd name="connsiteX3" fmla="*/ 453526 w 6657795"/>
              <a:gd name="connsiteY3" fmla="*/ 798362 h 2051970"/>
              <a:gd name="connsiteX4" fmla="*/ 1978749 w 6657795"/>
              <a:gd name="connsiteY4" fmla="*/ 307441 h 2051970"/>
              <a:gd name="connsiteX5" fmla="*/ 6657795 w 6657795"/>
              <a:gd name="connsiteY5" fmla="*/ 0 h 2051970"/>
              <a:gd name="connsiteX0" fmla="*/ 1705825 w 6657795"/>
              <a:gd name="connsiteY0" fmla="*/ 2051970 h 2051970"/>
              <a:gd name="connsiteX1" fmla="*/ 294794 w 6657795"/>
              <a:gd name="connsiteY1" fmla="*/ 1600573 h 2051970"/>
              <a:gd name="connsiteX2" fmla="*/ 6227 w 6657795"/>
              <a:gd name="connsiteY2" fmla="*/ 1229974 h 2051970"/>
              <a:gd name="connsiteX3" fmla="*/ 453526 w 6657795"/>
              <a:gd name="connsiteY3" fmla="*/ 798362 h 2051970"/>
              <a:gd name="connsiteX4" fmla="*/ 1997848 w 6657795"/>
              <a:gd name="connsiteY4" fmla="*/ 371536 h 2051970"/>
              <a:gd name="connsiteX5" fmla="*/ 6657795 w 6657795"/>
              <a:gd name="connsiteY5" fmla="*/ 0 h 2051970"/>
              <a:gd name="connsiteX0" fmla="*/ 1705825 w 6657795"/>
              <a:gd name="connsiteY0" fmla="*/ 2051970 h 2051970"/>
              <a:gd name="connsiteX1" fmla="*/ 294794 w 6657795"/>
              <a:gd name="connsiteY1" fmla="*/ 1600573 h 2051970"/>
              <a:gd name="connsiteX2" fmla="*/ 6227 w 6657795"/>
              <a:gd name="connsiteY2" fmla="*/ 1229974 h 2051970"/>
              <a:gd name="connsiteX3" fmla="*/ 453526 w 6657795"/>
              <a:gd name="connsiteY3" fmla="*/ 798362 h 2051970"/>
              <a:gd name="connsiteX4" fmla="*/ 1997848 w 6657795"/>
              <a:gd name="connsiteY4" fmla="*/ 371536 h 2051970"/>
              <a:gd name="connsiteX5" fmla="*/ 6657795 w 6657795"/>
              <a:gd name="connsiteY5" fmla="*/ 0 h 2051970"/>
              <a:gd name="connsiteX0" fmla="*/ 1710937 w 6662907"/>
              <a:gd name="connsiteY0" fmla="*/ 2051970 h 2051970"/>
              <a:gd name="connsiteX1" fmla="*/ 299906 w 6662907"/>
              <a:gd name="connsiteY1" fmla="*/ 1600573 h 2051970"/>
              <a:gd name="connsiteX2" fmla="*/ 11339 w 6662907"/>
              <a:gd name="connsiteY2" fmla="*/ 1229974 h 2051970"/>
              <a:gd name="connsiteX3" fmla="*/ 458638 w 6662907"/>
              <a:gd name="connsiteY3" fmla="*/ 798362 h 2051970"/>
              <a:gd name="connsiteX4" fmla="*/ 2002960 w 6662907"/>
              <a:gd name="connsiteY4" fmla="*/ 371536 h 2051970"/>
              <a:gd name="connsiteX5" fmla="*/ 6662907 w 6662907"/>
              <a:gd name="connsiteY5" fmla="*/ 0 h 2051970"/>
              <a:gd name="connsiteX0" fmla="*/ 1735056 w 6687026"/>
              <a:gd name="connsiteY0" fmla="*/ 2051970 h 2051970"/>
              <a:gd name="connsiteX1" fmla="*/ 324025 w 6687026"/>
              <a:gd name="connsiteY1" fmla="*/ 1600573 h 2051970"/>
              <a:gd name="connsiteX2" fmla="*/ 35458 w 6687026"/>
              <a:gd name="connsiteY2" fmla="*/ 1229974 h 2051970"/>
              <a:gd name="connsiteX3" fmla="*/ 482757 w 6687026"/>
              <a:gd name="connsiteY3" fmla="*/ 798362 h 2051970"/>
              <a:gd name="connsiteX4" fmla="*/ 2027079 w 6687026"/>
              <a:gd name="connsiteY4" fmla="*/ 371536 h 2051970"/>
              <a:gd name="connsiteX5" fmla="*/ 6687026 w 6687026"/>
              <a:gd name="connsiteY5" fmla="*/ 0 h 2051970"/>
              <a:gd name="connsiteX0" fmla="*/ 1703533 w 6655503"/>
              <a:gd name="connsiteY0" fmla="*/ 2051970 h 2051970"/>
              <a:gd name="connsiteX1" fmla="*/ 292502 w 6655503"/>
              <a:gd name="connsiteY1" fmla="*/ 1600573 h 2051970"/>
              <a:gd name="connsiteX2" fmla="*/ 3935 w 6655503"/>
              <a:gd name="connsiteY2" fmla="*/ 1229974 h 2051970"/>
              <a:gd name="connsiteX3" fmla="*/ 451234 w 6655503"/>
              <a:gd name="connsiteY3" fmla="*/ 798362 h 2051970"/>
              <a:gd name="connsiteX4" fmla="*/ 1995556 w 6655503"/>
              <a:gd name="connsiteY4" fmla="*/ 371536 h 2051970"/>
              <a:gd name="connsiteX5" fmla="*/ 6655503 w 6655503"/>
              <a:gd name="connsiteY5" fmla="*/ 0 h 20519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655503" h="2051970">
                <a:moveTo>
                  <a:pt x="1703533" y="2051970"/>
                </a:moveTo>
                <a:cubicBezTo>
                  <a:pt x="1265512" y="2001921"/>
                  <a:pt x="499372" y="1743982"/>
                  <a:pt x="292502" y="1600573"/>
                </a:cubicBezTo>
                <a:cubicBezTo>
                  <a:pt x="85632" y="1457164"/>
                  <a:pt x="-22520" y="1363676"/>
                  <a:pt x="3935" y="1229974"/>
                </a:cubicBezTo>
                <a:cubicBezTo>
                  <a:pt x="30390" y="1096272"/>
                  <a:pt x="119297" y="941435"/>
                  <a:pt x="451234" y="798362"/>
                </a:cubicBezTo>
                <a:cubicBezTo>
                  <a:pt x="783171" y="655289"/>
                  <a:pt x="1018808" y="562282"/>
                  <a:pt x="1995556" y="371536"/>
                </a:cubicBezTo>
                <a:cubicBezTo>
                  <a:pt x="2972304" y="180790"/>
                  <a:pt x="5462936" y="79899"/>
                  <a:pt x="6655503" y="0"/>
                </a:cubicBezTo>
              </a:path>
            </a:pathLst>
          </a:custGeom>
          <a:noFill/>
          <a:ln w="5715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stealth" w="lg" len="lg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sp>
        <p:nvSpPr>
          <p:cNvPr id="52" name="Прямоугольник 21"/>
          <p:cNvSpPr>
            <a:spLocks noChangeArrowheads="1"/>
          </p:cNvSpPr>
          <p:nvPr/>
        </p:nvSpPr>
        <p:spPr bwMode="auto">
          <a:xfrm>
            <a:off x="3142868" y="5669598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en-US" b="1" dirty="0" smtClean="0">
                <a:solidFill>
                  <a:srgbClr val="464646"/>
                </a:solidFill>
              </a:rPr>
              <a:t>1973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53" name="Прямоугольник 22"/>
          <p:cNvSpPr>
            <a:spLocks noChangeArrowheads="1"/>
          </p:cNvSpPr>
          <p:nvPr/>
        </p:nvSpPr>
        <p:spPr bwMode="auto">
          <a:xfrm>
            <a:off x="6383176" y="5051516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1991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54" name="Прямоугольник 24"/>
          <p:cNvSpPr>
            <a:spLocks noChangeArrowheads="1"/>
          </p:cNvSpPr>
          <p:nvPr/>
        </p:nvSpPr>
        <p:spPr bwMode="auto">
          <a:xfrm>
            <a:off x="1512368" y="3694676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2009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55" name="Прямоугольник 25"/>
          <p:cNvSpPr>
            <a:spLocks noChangeArrowheads="1"/>
          </p:cNvSpPr>
          <p:nvPr/>
        </p:nvSpPr>
        <p:spPr bwMode="auto">
          <a:xfrm>
            <a:off x="2786834" y="1710095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2012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56" name="Прямоугольник 25"/>
          <p:cNvSpPr>
            <a:spLocks noChangeArrowheads="1"/>
          </p:cNvSpPr>
          <p:nvPr/>
        </p:nvSpPr>
        <p:spPr bwMode="auto">
          <a:xfrm>
            <a:off x="4450676" y="1433276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tx2">
                <a:lumMod val="60000"/>
                <a:lumOff val="40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2015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57" name="Прямоугольник 25"/>
          <p:cNvSpPr>
            <a:spLocks noChangeArrowheads="1"/>
          </p:cNvSpPr>
          <p:nvPr/>
        </p:nvSpPr>
        <p:spPr bwMode="auto">
          <a:xfrm>
            <a:off x="4579522" y="2017565"/>
            <a:ext cx="585664" cy="324000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accent2">
                <a:lumMod val="60000"/>
                <a:lumOff val="40000"/>
              </a:schemeClr>
            </a:solidFill>
          </a:ln>
          <a:extLst/>
        </p:spPr>
        <p:txBody>
          <a:bodyPr wrap="none" lIns="36000" tIns="0" rIns="36000" bIns="0" anchor="ctr" anchorCtr="1">
            <a:noAutofit/>
          </a:bodyPr>
          <a:lstStyle/>
          <a:p>
            <a:pPr>
              <a:lnSpc>
                <a:spcPct val="80000"/>
              </a:lnSpc>
            </a:pPr>
            <a:r>
              <a:rPr lang="ru-RU" b="1" dirty="0" smtClean="0">
                <a:solidFill>
                  <a:srgbClr val="464646"/>
                </a:solidFill>
              </a:rPr>
              <a:t>2015</a:t>
            </a:r>
            <a:endParaRPr lang="ru-RU" dirty="0">
              <a:solidFill>
                <a:srgbClr val="464646"/>
              </a:solidFill>
            </a:endParaRPr>
          </a:p>
        </p:txBody>
      </p:sp>
      <p:sp>
        <p:nvSpPr>
          <p:cNvPr id="58" name="TextBox 9"/>
          <p:cNvSpPr txBox="1">
            <a:spLocks noChangeArrowheads="1"/>
          </p:cNvSpPr>
          <p:nvPr/>
        </p:nvSpPr>
        <p:spPr bwMode="auto">
          <a:xfrm>
            <a:off x="3203848" y="5088976"/>
            <a:ext cx="1637316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/>
              <a:t>Начало засыпки водоема Карачай (Маяк)</a:t>
            </a:r>
            <a:endParaRPr lang="en-US" sz="900" b="1" dirty="0" smtClean="0">
              <a:latin typeface="+mn-lt"/>
            </a:endParaRPr>
          </a:p>
          <a:p>
            <a:pPr eaLnBrk="1" hangingPunct="1">
              <a:lnSpc>
                <a:spcPct val="80000"/>
              </a:lnSpc>
            </a:pPr>
            <a:endParaRPr lang="ru-RU" sz="900" b="1" dirty="0">
              <a:latin typeface="+mn-lt"/>
            </a:endParaRPr>
          </a:p>
        </p:txBody>
      </p:sp>
      <p:sp>
        <p:nvSpPr>
          <p:cNvPr id="59" name="TextBox 9"/>
          <p:cNvSpPr txBox="1">
            <a:spLocks noChangeArrowheads="1"/>
          </p:cNvSpPr>
          <p:nvPr/>
        </p:nvSpPr>
        <p:spPr bwMode="auto">
          <a:xfrm>
            <a:off x="4736866" y="5205847"/>
            <a:ext cx="1584422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/>
              <a:t>Начало консервации</a:t>
            </a:r>
          </a:p>
          <a:p>
            <a:pPr eaLnBrk="1" hangingPunct="1">
              <a:lnSpc>
                <a:spcPct val="80000"/>
              </a:lnSpc>
            </a:pPr>
            <a:r>
              <a:rPr lang="ru-RU" sz="900" b="1" dirty="0" smtClean="0"/>
              <a:t> водоема Б-2 (СХК)</a:t>
            </a:r>
            <a:endParaRPr lang="ru-RU" sz="900" b="1" dirty="0"/>
          </a:p>
        </p:txBody>
      </p:sp>
      <p:sp>
        <p:nvSpPr>
          <p:cNvPr id="60" name="TextBox 9"/>
          <p:cNvSpPr txBox="1">
            <a:spLocks noChangeArrowheads="1"/>
          </p:cNvSpPr>
          <p:nvPr/>
        </p:nvSpPr>
        <p:spPr bwMode="auto">
          <a:xfrm>
            <a:off x="551809" y="4041290"/>
            <a:ext cx="1116011" cy="289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800" b="1" dirty="0" smtClean="0">
                <a:latin typeface="+mn-lt"/>
              </a:rPr>
              <a:t>Ликвидация </a:t>
            </a:r>
          </a:p>
          <a:p>
            <a:pPr eaLnBrk="1" hangingPunct="1">
              <a:lnSpc>
                <a:spcPct val="80000"/>
              </a:lnSpc>
            </a:pPr>
            <a:r>
              <a:rPr lang="ru-RU" sz="800" b="1" dirty="0" smtClean="0">
                <a:latin typeface="+mn-lt"/>
              </a:rPr>
              <a:t>водоема 354 (ГХК)</a:t>
            </a:r>
            <a:endParaRPr lang="ru-RU" sz="800" b="1" dirty="0">
              <a:latin typeface="+mn-lt"/>
            </a:endParaRPr>
          </a:p>
        </p:txBody>
      </p:sp>
      <p:sp>
        <p:nvSpPr>
          <p:cNvPr id="61" name="TextBox 9"/>
          <p:cNvSpPr txBox="1">
            <a:spLocks noChangeArrowheads="1"/>
          </p:cNvSpPr>
          <p:nvPr/>
        </p:nvSpPr>
        <p:spPr bwMode="auto">
          <a:xfrm>
            <a:off x="1017901" y="1314868"/>
            <a:ext cx="1241045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/>
              <a:t>Ликвидация </a:t>
            </a:r>
          </a:p>
          <a:p>
            <a:pPr eaLnBrk="1" hangingPunct="1">
              <a:lnSpc>
                <a:spcPct val="80000"/>
              </a:lnSpc>
            </a:pPr>
            <a:r>
              <a:rPr lang="ru-RU" sz="900" b="1" dirty="0"/>
              <a:t>водоема Б-2 (</a:t>
            </a:r>
            <a:r>
              <a:rPr lang="ru-RU" sz="900" b="1" dirty="0" smtClean="0"/>
              <a:t>СХК)</a:t>
            </a:r>
            <a:endParaRPr lang="ru-RU" sz="900" b="1" dirty="0"/>
          </a:p>
        </p:txBody>
      </p:sp>
      <p:sp>
        <p:nvSpPr>
          <p:cNvPr id="62" name="TextBox 9"/>
          <p:cNvSpPr txBox="1">
            <a:spLocks noChangeArrowheads="1"/>
          </p:cNvSpPr>
          <p:nvPr/>
        </p:nvSpPr>
        <p:spPr bwMode="auto">
          <a:xfrm>
            <a:off x="3126869" y="976038"/>
            <a:ext cx="1444626" cy="31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900" b="1" dirty="0" smtClean="0"/>
              <a:t>Ликвидация водоема </a:t>
            </a:r>
          </a:p>
          <a:p>
            <a:pPr eaLnBrk="1" hangingPunct="1">
              <a:lnSpc>
                <a:spcPct val="80000"/>
              </a:lnSpc>
            </a:pPr>
            <a:r>
              <a:rPr lang="ru-RU" sz="900" b="1" dirty="0" smtClean="0"/>
              <a:t>Карачай (Маяк)</a:t>
            </a:r>
            <a:endParaRPr lang="en-US" sz="900" b="1" dirty="0"/>
          </a:p>
        </p:txBody>
      </p:sp>
      <p:sp>
        <p:nvSpPr>
          <p:cNvPr id="63" name="TextBox 9"/>
          <p:cNvSpPr txBox="1">
            <a:spLocks noChangeArrowheads="1"/>
          </p:cNvSpPr>
          <p:nvPr/>
        </p:nvSpPr>
        <p:spPr bwMode="auto">
          <a:xfrm>
            <a:off x="5121407" y="1585929"/>
            <a:ext cx="2030065" cy="2298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ru-RU" sz="900" b="1" dirty="0" smtClean="0">
                <a:latin typeface="+mn-lt"/>
              </a:rPr>
              <a:t>Эксплуатация ППЗРО</a:t>
            </a:r>
            <a:endParaRPr lang="ru-RU" sz="900" b="1" dirty="0">
              <a:latin typeface="+mn-lt"/>
            </a:endParaRPr>
          </a:p>
        </p:txBody>
      </p:sp>
      <p:sp>
        <p:nvSpPr>
          <p:cNvPr id="47" name="TextBox 9"/>
          <p:cNvSpPr txBox="1">
            <a:spLocks noChangeArrowheads="1"/>
          </p:cNvSpPr>
          <p:nvPr/>
        </p:nvSpPr>
        <p:spPr bwMode="auto">
          <a:xfrm>
            <a:off x="751177" y="4916959"/>
            <a:ext cx="2014985" cy="2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+mn-lt"/>
              </a:rPr>
              <a:t>Особые РАО</a:t>
            </a:r>
            <a:endParaRPr lang="ru-RU" sz="1100" b="1" dirty="0">
              <a:solidFill>
                <a:schemeClr val="tx2">
                  <a:lumMod val="60000"/>
                  <a:lumOff val="40000"/>
                </a:schemeClr>
              </a:solidFill>
              <a:latin typeface="+mn-lt"/>
            </a:endParaRPr>
          </a:p>
        </p:txBody>
      </p:sp>
      <p:sp>
        <p:nvSpPr>
          <p:cNvPr id="48" name="TextBox 9"/>
          <p:cNvSpPr txBox="1">
            <a:spLocks noChangeArrowheads="1"/>
          </p:cNvSpPr>
          <p:nvPr/>
        </p:nvSpPr>
        <p:spPr bwMode="auto">
          <a:xfrm>
            <a:off x="751177" y="5115584"/>
            <a:ext cx="2014985" cy="227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80000"/>
              </a:lnSpc>
            </a:pPr>
            <a:r>
              <a:rPr lang="ru-RU" sz="1100" b="1" dirty="0" smtClean="0">
                <a:solidFill>
                  <a:schemeClr val="accent2"/>
                </a:solidFill>
                <a:latin typeface="+mn-lt"/>
              </a:rPr>
              <a:t>Удаляемые РАО</a:t>
            </a:r>
            <a:endParaRPr lang="ru-RU" sz="1100" b="1" dirty="0">
              <a:solidFill>
                <a:schemeClr val="accent2"/>
              </a:solidFill>
              <a:latin typeface="+mn-lt"/>
            </a:endParaRPr>
          </a:p>
        </p:txBody>
      </p:sp>
      <p:cxnSp>
        <p:nvCxnSpPr>
          <p:cNvPr id="5" name="Прямая соединительная линия 4"/>
          <p:cNvCxnSpPr/>
          <p:nvPr/>
        </p:nvCxnSpPr>
        <p:spPr bwMode="auto">
          <a:xfrm>
            <a:off x="394095" y="5023425"/>
            <a:ext cx="34107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4" name="Прямая соединительная линия 63"/>
          <p:cNvCxnSpPr/>
          <p:nvPr/>
        </p:nvCxnSpPr>
        <p:spPr bwMode="auto">
          <a:xfrm>
            <a:off x="394095" y="5223222"/>
            <a:ext cx="341078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chemeClr val="accent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8" name="Скругленный прямоугольник 7"/>
          <p:cNvSpPr/>
          <p:nvPr/>
        </p:nvSpPr>
        <p:spPr bwMode="auto">
          <a:xfrm>
            <a:off x="179512" y="4860635"/>
            <a:ext cx="2201636" cy="515870"/>
          </a:xfrm>
          <a:prstGeom prst="roundRect">
            <a:avLst/>
          </a:prstGeom>
          <a:solidFill>
            <a:schemeClr val="accent1">
              <a:alpha val="0"/>
            </a:schemeClr>
          </a:solidFill>
          <a:ln w="19050" cap="flat" cmpd="sng" algn="ctr">
            <a:solidFill>
              <a:schemeClr val="tx1">
                <a:lumMod val="50000"/>
                <a:lumOff val="50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cs typeface="Arial" charset="0"/>
            </a:endParaRPr>
          </a:p>
        </p:txBody>
      </p:sp>
      <p:grpSp>
        <p:nvGrpSpPr>
          <p:cNvPr id="3" name="Группа 23"/>
          <p:cNvGrpSpPr/>
          <p:nvPr/>
        </p:nvGrpSpPr>
        <p:grpSpPr>
          <a:xfrm>
            <a:off x="1069281" y="6243199"/>
            <a:ext cx="1677289" cy="304982"/>
            <a:chOff x="1242420" y="6243199"/>
            <a:chExt cx="1677289" cy="304982"/>
          </a:xfrm>
        </p:grpSpPr>
        <p:cxnSp>
          <p:nvCxnSpPr>
            <p:cNvPr id="17" name="Прямая соединительная линия 16"/>
            <p:cNvCxnSpPr>
              <a:stCxn id="8208" idx="2"/>
            </p:cNvCxnSpPr>
            <p:nvPr/>
          </p:nvCxnSpPr>
          <p:spPr bwMode="auto">
            <a:xfrm>
              <a:off x="1242420" y="6243199"/>
              <a:ext cx="85782" cy="30498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9" name="Прямая соединительная линия 18"/>
            <p:cNvCxnSpPr/>
            <p:nvPr/>
          </p:nvCxnSpPr>
          <p:spPr bwMode="auto">
            <a:xfrm>
              <a:off x="1328202" y="6548181"/>
              <a:ext cx="159150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4" name="Группа 67"/>
          <p:cNvGrpSpPr/>
          <p:nvPr/>
        </p:nvGrpSpPr>
        <p:grpSpPr>
          <a:xfrm>
            <a:off x="2822703" y="6230532"/>
            <a:ext cx="985782" cy="304982"/>
            <a:chOff x="1242420" y="6243199"/>
            <a:chExt cx="985782" cy="304982"/>
          </a:xfrm>
        </p:grpSpPr>
        <p:cxnSp>
          <p:nvCxnSpPr>
            <p:cNvPr id="69" name="Прямая соединительная линия 68"/>
            <p:cNvCxnSpPr/>
            <p:nvPr/>
          </p:nvCxnSpPr>
          <p:spPr bwMode="auto">
            <a:xfrm>
              <a:off x="1242420" y="6243199"/>
              <a:ext cx="85782" cy="30498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0" name="Прямая соединительная линия 69"/>
            <p:cNvCxnSpPr/>
            <p:nvPr/>
          </p:nvCxnSpPr>
          <p:spPr bwMode="auto">
            <a:xfrm>
              <a:off x="1328202" y="6548181"/>
              <a:ext cx="900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9" name="Группа 71"/>
          <p:cNvGrpSpPr/>
          <p:nvPr/>
        </p:nvGrpSpPr>
        <p:grpSpPr>
          <a:xfrm>
            <a:off x="3893463" y="6235401"/>
            <a:ext cx="1957781" cy="304982"/>
            <a:chOff x="1242420" y="6243199"/>
            <a:chExt cx="1957781" cy="304982"/>
          </a:xfrm>
        </p:grpSpPr>
        <p:cxnSp>
          <p:nvCxnSpPr>
            <p:cNvPr id="73" name="Прямая соединительная линия 72"/>
            <p:cNvCxnSpPr/>
            <p:nvPr/>
          </p:nvCxnSpPr>
          <p:spPr bwMode="auto">
            <a:xfrm>
              <a:off x="1242420" y="6243199"/>
              <a:ext cx="85782" cy="30498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4" name="Прямая соединительная линия 73"/>
            <p:cNvCxnSpPr/>
            <p:nvPr/>
          </p:nvCxnSpPr>
          <p:spPr bwMode="auto">
            <a:xfrm>
              <a:off x="1328201" y="6548181"/>
              <a:ext cx="1872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1" name="Группа 74"/>
          <p:cNvGrpSpPr/>
          <p:nvPr/>
        </p:nvGrpSpPr>
        <p:grpSpPr>
          <a:xfrm>
            <a:off x="6196477" y="5972168"/>
            <a:ext cx="1957781" cy="210086"/>
            <a:chOff x="1242420" y="6338095"/>
            <a:chExt cx="1957781" cy="210086"/>
          </a:xfrm>
        </p:grpSpPr>
        <p:cxnSp>
          <p:nvCxnSpPr>
            <p:cNvPr id="76" name="Прямая соединительная линия 75"/>
            <p:cNvCxnSpPr/>
            <p:nvPr/>
          </p:nvCxnSpPr>
          <p:spPr bwMode="auto">
            <a:xfrm>
              <a:off x="1242420" y="6338095"/>
              <a:ext cx="85782" cy="2100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7" name="Прямая соединительная линия 76"/>
            <p:cNvCxnSpPr/>
            <p:nvPr/>
          </p:nvCxnSpPr>
          <p:spPr bwMode="auto">
            <a:xfrm>
              <a:off x="1328201" y="6548181"/>
              <a:ext cx="1872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2" name="Группа 78"/>
          <p:cNvGrpSpPr/>
          <p:nvPr/>
        </p:nvGrpSpPr>
        <p:grpSpPr>
          <a:xfrm flipV="1">
            <a:off x="3368722" y="5431858"/>
            <a:ext cx="1178381" cy="210086"/>
            <a:chOff x="1242420" y="6338095"/>
            <a:chExt cx="1178381" cy="210086"/>
          </a:xfrm>
        </p:grpSpPr>
        <p:cxnSp>
          <p:nvCxnSpPr>
            <p:cNvPr id="80" name="Прямая соединительная линия 79"/>
            <p:cNvCxnSpPr/>
            <p:nvPr/>
          </p:nvCxnSpPr>
          <p:spPr bwMode="auto">
            <a:xfrm>
              <a:off x="1242420" y="6338095"/>
              <a:ext cx="85782" cy="2100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1" name="Прямая соединительная линия 80"/>
            <p:cNvCxnSpPr/>
            <p:nvPr/>
          </p:nvCxnSpPr>
          <p:spPr bwMode="auto">
            <a:xfrm flipV="1">
              <a:off x="1328201" y="6538768"/>
              <a:ext cx="1092600" cy="941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3" name="Группа 81"/>
          <p:cNvGrpSpPr/>
          <p:nvPr/>
        </p:nvGrpSpPr>
        <p:grpSpPr>
          <a:xfrm flipH="1">
            <a:off x="5041233" y="5343478"/>
            <a:ext cx="1342098" cy="210086"/>
            <a:chOff x="1242420" y="6338095"/>
            <a:chExt cx="1342098" cy="210086"/>
          </a:xfrm>
        </p:grpSpPr>
        <p:cxnSp>
          <p:nvCxnSpPr>
            <p:cNvPr id="83" name="Прямая соединительная линия 82"/>
            <p:cNvCxnSpPr/>
            <p:nvPr/>
          </p:nvCxnSpPr>
          <p:spPr bwMode="auto">
            <a:xfrm>
              <a:off x="1242420" y="6338095"/>
              <a:ext cx="85782" cy="21008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Прямая соединительная линия 83"/>
            <p:cNvCxnSpPr/>
            <p:nvPr/>
          </p:nvCxnSpPr>
          <p:spPr bwMode="auto">
            <a:xfrm>
              <a:off x="1328201" y="6539555"/>
              <a:ext cx="1256317" cy="8626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5" name="Группа 86"/>
          <p:cNvGrpSpPr/>
          <p:nvPr/>
        </p:nvGrpSpPr>
        <p:grpSpPr>
          <a:xfrm flipH="1">
            <a:off x="532659" y="4018676"/>
            <a:ext cx="1409426" cy="311924"/>
            <a:chOff x="1352055" y="6236257"/>
            <a:chExt cx="1409426" cy="311924"/>
          </a:xfrm>
        </p:grpSpPr>
        <p:cxnSp>
          <p:nvCxnSpPr>
            <p:cNvPr id="88" name="Прямая соединительная линия 87"/>
            <p:cNvCxnSpPr/>
            <p:nvPr/>
          </p:nvCxnSpPr>
          <p:spPr bwMode="auto">
            <a:xfrm>
              <a:off x="1352055" y="6236257"/>
              <a:ext cx="194439" cy="311924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9" name="Прямая соединительная линия 88"/>
            <p:cNvCxnSpPr/>
            <p:nvPr/>
          </p:nvCxnSpPr>
          <p:spPr bwMode="auto">
            <a:xfrm>
              <a:off x="1530452" y="6548181"/>
              <a:ext cx="1231029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18" name="Группа 91"/>
          <p:cNvGrpSpPr/>
          <p:nvPr/>
        </p:nvGrpSpPr>
        <p:grpSpPr>
          <a:xfrm flipH="1" flipV="1">
            <a:off x="940749" y="1590853"/>
            <a:ext cx="1846085" cy="281242"/>
            <a:chOff x="1340367" y="6266939"/>
            <a:chExt cx="1846085" cy="281242"/>
          </a:xfrm>
        </p:grpSpPr>
        <p:cxnSp>
          <p:nvCxnSpPr>
            <p:cNvPr id="93" name="Прямая соединительная линия 92"/>
            <p:cNvCxnSpPr>
              <a:stCxn id="55" idx="1"/>
            </p:cNvCxnSpPr>
            <p:nvPr/>
          </p:nvCxnSpPr>
          <p:spPr bwMode="auto">
            <a:xfrm>
              <a:off x="1340367" y="6266939"/>
              <a:ext cx="206126" cy="28124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4" name="Прямая соединительная линия 93"/>
            <p:cNvCxnSpPr/>
            <p:nvPr/>
          </p:nvCxnSpPr>
          <p:spPr bwMode="auto">
            <a:xfrm>
              <a:off x="1530452" y="6548181"/>
              <a:ext cx="1656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0" name="Группа 95"/>
          <p:cNvGrpSpPr/>
          <p:nvPr/>
        </p:nvGrpSpPr>
        <p:grpSpPr>
          <a:xfrm flipH="1" flipV="1">
            <a:off x="3358485" y="1252334"/>
            <a:ext cx="1092191" cy="281242"/>
            <a:chOff x="1340367" y="6266939"/>
            <a:chExt cx="1092191" cy="281242"/>
          </a:xfrm>
        </p:grpSpPr>
        <p:cxnSp>
          <p:nvCxnSpPr>
            <p:cNvPr id="97" name="Прямая соединительная линия 96"/>
            <p:cNvCxnSpPr/>
            <p:nvPr/>
          </p:nvCxnSpPr>
          <p:spPr bwMode="auto">
            <a:xfrm>
              <a:off x="1340367" y="6266939"/>
              <a:ext cx="206126" cy="281242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8" name="Прямая соединительная линия 97"/>
            <p:cNvCxnSpPr/>
            <p:nvPr/>
          </p:nvCxnSpPr>
          <p:spPr bwMode="auto">
            <a:xfrm flipV="1">
              <a:off x="1530451" y="6548181"/>
              <a:ext cx="902107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tx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1" name="Группа 98"/>
          <p:cNvGrpSpPr/>
          <p:nvPr/>
        </p:nvGrpSpPr>
        <p:grpSpPr>
          <a:xfrm>
            <a:off x="6905373" y="4599595"/>
            <a:ext cx="2016000" cy="0"/>
            <a:chOff x="1328201" y="6548181"/>
            <a:chExt cx="2016000" cy="0"/>
          </a:xfrm>
        </p:grpSpPr>
        <p:cxnSp>
          <p:nvCxnSpPr>
            <p:cNvPr id="100" name="Прямая соединительная линия 99"/>
            <p:cNvCxnSpPr>
              <a:stCxn id="8212" idx="3"/>
            </p:cNvCxnSpPr>
            <p:nvPr/>
          </p:nvCxnSpPr>
          <p:spPr bwMode="auto">
            <a:xfrm>
              <a:off x="1362497" y="6548181"/>
              <a:ext cx="8785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1" name="Прямая соединительная линия 100"/>
            <p:cNvCxnSpPr/>
            <p:nvPr/>
          </p:nvCxnSpPr>
          <p:spPr bwMode="auto">
            <a:xfrm>
              <a:off x="1328201" y="6548181"/>
              <a:ext cx="2016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2" name="Группа 101"/>
          <p:cNvGrpSpPr/>
          <p:nvPr/>
        </p:nvGrpSpPr>
        <p:grpSpPr>
          <a:xfrm flipV="1">
            <a:off x="4758913" y="4221088"/>
            <a:ext cx="2566248" cy="53417"/>
            <a:chOff x="1245953" y="6494764"/>
            <a:chExt cx="2566248" cy="53417"/>
          </a:xfrm>
        </p:grpSpPr>
        <p:cxnSp>
          <p:nvCxnSpPr>
            <p:cNvPr id="103" name="Прямая соединительная линия 102"/>
            <p:cNvCxnSpPr>
              <a:stCxn id="8213" idx="3"/>
            </p:cNvCxnSpPr>
            <p:nvPr/>
          </p:nvCxnSpPr>
          <p:spPr bwMode="auto">
            <a:xfrm>
              <a:off x="1245953" y="6494764"/>
              <a:ext cx="82249" cy="53417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4" name="Прямая соединительная линия 103"/>
            <p:cNvCxnSpPr/>
            <p:nvPr/>
          </p:nvCxnSpPr>
          <p:spPr bwMode="auto">
            <a:xfrm>
              <a:off x="1328201" y="6548181"/>
              <a:ext cx="2484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107" name="Прямая соединительная линия 106"/>
          <p:cNvCxnSpPr>
            <a:stCxn id="8214" idx="3"/>
          </p:cNvCxnSpPr>
          <p:nvPr/>
        </p:nvCxnSpPr>
        <p:spPr bwMode="auto">
          <a:xfrm>
            <a:off x="3212541" y="3981240"/>
            <a:ext cx="2772000" cy="357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3" name="Группа 107"/>
          <p:cNvGrpSpPr/>
          <p:nvPr/>
        </p:nvGrpSpPr>
        <p:grpSpPr>
          <a:xfrm>
            <a:off x="2461478" y="3372169"/>
            <a:ext cx="2090389" cy="298733"/>
            <a:chOff x="1145812" y="6249448"/>
            <a:chExt cx="2090389" cy="298733"/>
          </a:xfrm>
        </p:grpSpPr>
        <p:cxnSp>
          <p:nvCxnSpPr>
            <p:cNvPr id="109" name="Прямая соединительная линия 108"/>
            <p:cNvCxnSpPr/>
            <p:nvPr/>
          </p:nvCxnSpPr>
          <p:spPr bwMode="auto">
            <a:xfrm>
              <a:off x="1145812" y="6249448"/>
              <a:ext cx="182390" cy="29873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0" name="Прямая соединительная линия 109"/>
            <p:cNvCxnSpPr/>
            <p:nvPr/>
          </p:nvCxnSpPr>
          <p:spPr bwMode="auto">
            <a:xfrm>
              <a:off x="1328201" y="6548181"/>
              <a:ext cx="1908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4" name="Группа 110"/>
          <p:cNvGrpSpPr/>
          <p:nvPr/>
        </p:nvGrpSpPr>
        <p:grpSpPr>
          <a:xfrm>
            <a:off x="3664908" y="3083155"/>
            <a:ext cx="3496274" cy="345845"/>
            <a:chOff x="1143927" y="6202336"/>
            <a:chExt cx="3496274" cy="345845"/>
          </a:xfrm>
        </p:grpSpPr>
        <p:cxnSp>
          <p:nvCxnSpPr>
            <p:cNvPr id="112" name="Прямая соединительная линия 111"/>
            <p:cNvCxnSpPr/>
            <p:nvPr/>
          </p:nvCxnSpPr>
          <p:spPr bwMode="auto">
            <a:xfrm>
              <a:off x="1143927" y="6202336"/>
              <a:ext cx="184275" cy="34584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3" name="Прямая соединительная линия 112"/>
            <p:cNvCxnSpPr/>
            <p:nvPr/>
          </p:nvCxnSpPr>
          <p:spPr bwMode="auto">
            <a:xfrm>
              <a:off x="1328201" y="6548181"/>
              <a:ext cx="3312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5" name="Группа 121"/>
          <p:cNvGrpSpPr/>
          <p:nvPr/>
        </p:nvGrpSpPr>
        <p:grpSpPr>
          <a:xfrm>
            <a:off x="4708616" y="2921155"/>
            <a:ext cx="1453781" cy="214183"/>
            <a:chOff x="1242420" y="6333998"/>
            <a:chExt cx="1453781" cy="214183"/>
          </a:xfrm>
        </p:grpSpPr>
        <p:cxnSp>
          <p:nvCxnSpPr>
            <p:cNvPr id="123" name="Прямая соединительная линия 122"/>
            <p:cNvCxnSpPr/>
            <p:nvPr/>
          </p:nvCxnSpPr>
          <p:spPr bwMode="auto">
            <a:xfrm>
              <a:off x="1242420" y="6333998"/>
              <a:ext cx="85782" cy="214183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4" name="Прямая соединительная линия 123"/>
            <p:cNvCxnSpPr/>
            <p:nvPr/>
          </p:nvCxnSpPr>
          <p:spPr bwMode="auto">
            <a:xfrm>
              <a:off x="1328201" y="6548181"/>
              <a:ext cx="1368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6" name="Группа 129"/>
          <p:cNvGrpSpPr/>
          <p:nvPr/>
        </p:nvGrpSpPr>
        <p:grpSpPr>
          <a:xfrm>
            <a:off x="6674316" y="2819900"/>
            <a:ext cx="1370137" cy="228269"/>
            <a:chOff x="1236064" y="6319912"/>
            <a:chExt cx="1370137" cy="228269"/>
          </a:xfrm>
        </p:grpSpPr>
        <p:cxnSp>
          <p:nvCxnSpPr>
            <p:cNvPr id="131" name="Прямая соединительная линия 130"/>
            <p:cNvCxnSpPr/>
            <p:nvPr/>
          </p:nvCxnSpPr>
          <p:spPr bwMode="auto">
            <a:xfrm>
              <a:off x="1236064" y="6319912"/>
              <a:ext cx="92138" cy="228269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2" name="Прямая соединительная линия 131"/>
            <p:cNvCxnSpPr/>
            <p:nvPr/>
          </p:nvCxnSpPr>
          <p:spPr bwMode="auto">
            <a:xfrm>
              <a:off x="1328201" y="6548181"/>
              <a:ext cx="1278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1">
                  <a:lumMod val="6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27" name="Группа 133"/>
          <p:cNvGrpSpPr/>
          <p:nvPr/>
        </p:nvGrpSpPr>
        <p:grpSpPr>
          <a:xfrm flipV="1">
            <a:off x="5165186" y="1795218"/>
            <a:ext cx="1884897" cy="238877"/>
            <a:chOff x="1243304" y="6309304"/>
            <a:chExt cx="1884897" cy="238877"/>
          </a:xfrm>
        </p:grpSpPr>
        <p:cxnSp>
          <p:nvCxnSpPr>
            <p:cNvPr id="135" name="Прямая соединительная линия 134"/>
            <p:cNvCxnSpPr/>
            <p:nvPr/>
          </p:nvCxnSpPr>
          <p:spPr bwMode="auto">
            <a:xfrm>
              <a:off x="1243304" y="6309304"/>
              <a:ext cx="84898" cy="23887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36" name="Прямая соединительная линия 135"/>
            <p:cNvCxnSpPr/>
            <p:nvPr/>
          </p:nvCxnSpPr>
          <p:spPr bwMode="auto">
            <a:xfrm>
              <a:off x="1328201" y="6548181"/>
              <a:ext cx="1800000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accent2">
                  <a:lumMod val="60000"/>
                  <a:lumOff val="4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05" name="TextBox 9"/>
          <p:cNvSpPr txBox="1">
            <a:spLocks noChangeArrowheads="1"/>
          </p:cNvSpPr>
          <p:nvPr/>
        </p:nvSpPr>
        <p:spPr bwMode="auto">
          <a:xfrm>
            <a:off x="4819658" y="6181999"/>
            <a:ext cx="3758706" cy="203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80000"/>
              </a:lnSpc>
            </a:pPr>
            <a:r>
              <a:rPr lang="ru-RU" sz="900" b="1" dirty="0" smtClean="0">
                <a:latin typeface="+mn-lt"/>
              </a:rPr>
              <a:t>Решение о необходимости ПГЗРО</a:t>
            </a:r>
            <a:endParaRPr lang="ru-RU" sz="900" b="1" dirty="0">
              <a:latin typeface="+mn-lt"/>
            </a:endParaRPr>
          </a:p>
        </p:txBody>
      </p:sp>
      <p:sp>
        <p:nvSpPr>
          <p:cNvPr id="106" name="Прямоугольник 20"/>
          <p:cNvSpPr>
            <a:spLocks noChangeArrowheads="1"/>
          </p:cNvSpPr>
          <p:nvPr/>
        </p:nvSpPr>
        <p:spPr bwMode="auto">
          <a:xfrm>
            <a:off x="4822290" y="5872200"/>
            <a:ext cx="813795" cy="245174"/>
          </a:xfrm>
          <a:prstGeom prst="roundRect">
            <a:avLst/>
          </a:prstGeom>
          <a:solidFill>
            <a:srgbClr val="FFFFFF">
              <a:alpha val="64000"/>
            </a:srgbClr>
          </a:solidFill>
          <a:ln w="38100">
            <a:solidFill>
              <a:schemeClr val="bg1">
                <a:lumMod val="65000"/>
              </a:schemeClr>
            </a:solidFill>
          </a:ln>
          <a:extLst/>
        </p:spPr>
        <p:txBody>
          <a:bodyPr wrap="none" lIns="36000" tIns="0" rIns="36000" bIns="0" anchor="ctr" anchorCtr="1">
            <a:spAutoFit/>
          </a:bodyPr>
          <a:lstStyle/>
          <a:p>
            <a:pPr>
              <a:lnSpc>
                <a:spcPct val="80000"/>
              </a:lnSpc>
            </a:pPr>
            <a:r>
              <a:rPr lang="en-US" b="1" dirty="0">
                <a:solidFill>
                  <a:srgbClr val="464646"/>
                </a:solidFill>
              </a:rPr>
              <a:t>19</a:t>
            </a:r>
            <a:r>
              <a:rPr lang="ru-RU" b="1" dirty="0" smtClean="0">
                <a:solidFill>
                  <a:srgbClr val="464646"/>
                </a:solidFill>
              </a:rPr>
              <a:t>80-е</a:t>
            </a:r>
            <a:endParaRPr lang="ru-RU" dirty="0">
              <a:solidFill>
                <a:srgbClr val="464646"/>
              </a:solidFill>
            </a:endParaRPr>
          </a:p>
        </p:txBody>
      </p:sp>
      <p:cxnSp>
        <p:nvCxnSpPr>
          <p:cNvPr id="114" name="Прямая соединительная линия 113"/>
          <p:cNvCxnSpPr/>
          <p:nvPr/>
        </p:nvCxnSpPr>
        <p:spPr bwMode="auto">
          <a:xfrm>
            <a:off x="5292080" y="6354266"/>
            <a:ext cx="2366634" cy="2944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5" name="Прямая соединительная линия 114"/>
          <p:cNvCxnSpPr/>
          <p:nvPr/>
        </p:nvCxnSpPr>
        <p:spPr bwMode="auto">
          <a:xfrm>
            <a:off x="5207635" y="6130358"/>
            <a:ext cx="85782" cy="2100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6" name="Прямая соединительная линия 115"/>
          <p:cNvCxnSpPr/>
          <p:nvPr/>
        </p:nvCxnSpPr>
        <p:spPr bwMode="auto">
          <a:xfrm>
            <a:off x="6862482" y="4581128"/>
            <a:ext cx="85782" cy="210086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chemeClr val="bg1">
                <a:lumMod val="6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28" name="Группа 125"/>
          <p:cNvGrpSpPr/>
          <p:nvPr/>
        </p:nvGrpSpPr>
        <p:grpSpPr>
          <a:xfrm flipV="1">
            <a:off x="6720385" y="2219823"/>
            <a:ext cx="2100087" cy="169814"/>
            <a:chOff x="1242420" y="6338093"/>
            <a:chExt cx="1178381" cy="105045"/>
          </a:xfrm>
        </p:grpSpPr>
        <p:cxnSp>
          <p:nvCxnSpPr>
            <p:cNvPr id="127" name="Прямая соединительная линия 126"/>
            <p:cNvCxnSpPr/>
            <p:nvPr/>
          </p:nvCxnSpPr>
          <p:spPr bwMode="auto">
            <a:xfrm>
              <a:off x="1242420" y="6338093"/>
              <a:ext cx="11463" cy="105045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8" name="Прямая соединительная линия 127"/>
            <p:cNvCxnSpPr/>
            <p:nvPr/>
          </p:nvCxnSpPr>
          <p:spPr bwMode="auto">
            <a:xfrm flipV="1">
              <a:off x="1253883" y="6443138"/>
              <a:ext cx="1166918" cy="0"/>
            </a:xfrm>
            <a:prstGeom prst="line">
              <a:avLst/>
            </a:prstGeom>
            <a:solidFill>
              <a:schemeClr val="accent1"/>
            </a:solidFill>
            <a:ln w="12700" cap="flat" cmpd="sng" algn="ctr">
              <a:solidFill>
                <a:schemeClr val="bg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sp>
        <p:nvSpPr>
          <p:cNvPr id="129" name="TextBox 12"/>
          <p:cNvSpPr txBox="1">
            <a:spLocks noChangeArrowheads="1"/>
          </p:cNvSpPr>
          <p:nvPr/>
        </p:nvSpPr>
        <p:spPr bwMode="auto">
          <a:xfrm>
            <a:off x="7009718" y="2042156"/>
            <a:ext cx="165466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/>
            <a:r>
              <a:rPr lang="ru-RU" sz="900" b="1" dirty="0" smtClean="0">
                <a:latin typeface="+mn-lt"/>
              </a:rPr>
              <a:t>Лицензия на размещение и сооружение ПИЛ</a:t>
            </a:r>
            <a:endParaRPr lang="ru-RU" sz="9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10673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Проблемы завершающих стадий ЯТЦ</a:t>
            </a:r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1B13873-78EA-4FD0-B015-943BCF2212A8}" type="slidenum">
              <a:rPr lang="en-US" altLang="ru-RU" smtClean="0"/>
              <a:pPr/>
              <a:t>23</a:t>
            </a:fld>
            <a:endParaRPr lang="en-US" altLang="ru-RU"/>
          </a:p>
        </p:txBody>
      </p:sp>
      <p:sp>
        <p:nvSpPr>
          <p:cNvPr id="5" name="Прямоугольник 4"/>
          <p:cNvSpPr/>
          <p:nvPr/>
        </p:nvSpPr>
        <p:spPr bwMode="auto">
          <a:xfrm>
            <a:off x="35496" y="4925198"/>
            <a:ext cx="9065242" cy="1399757"/>
          </a:xfrm>
          <a:prstGeom prst="rect">
            <a:avLst/>
          </a:prstGeom>
          <a:solidFill>
            <a:schemeClr val="accent5"/>
          </a:solidFill>
          <a:ln w="9525" cap="flat" cmpd="sng" algn="ctr">
            <a:solidFill>
              <a:schemeClr val="tx2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 bwMode="auto">
          <a:xfrm>
            <a:off x="35496" y="1214282"/>
            <a:ext cx="9065242" cy="3263709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bg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8" tIns="44450" rIns="90488" bIns="4445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945720" y="1712342"/>
            <a:ext cx="1691064" cy="276999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Консервация </a:t>
            </a:r>
            <a:endParaRPr lang="ru-RU" sz="10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ПУГР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ЭИ-2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(ОДЦ УГР)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08304" y="1296843"/>
            <a:ext cx="1697067" cy="1107996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marL="85725" indent="-857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Ввод в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эксплуатацию хранилищ для 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ОЯТ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РБМК и ВВЭР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5725" indent="-857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инфра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структуры для вывоза ОЯТ ИР</a:t>
            </a:r>
          </a:p>
          <a:p>
            <a:pPr marL="85725" indent="-857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Первый пусковой комплекс ОДЦ (ГХК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87624" y="1014227"/>
            <a:ext cx="13681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ФЦП-1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/>
          <p:cNvSpPr/>
          <p:nvPr/>
        </p:nvSpPr>
        <p:spPr bwMode="auto">
          <a:xfrm>
            <a:off x="140551" y="5042705"/>
            <a:ext cx="1670692" cy="1050591"/>
          </a:xfrm>
          <a:prstGeom prst="roundRect">
            <a:avLst>
              <a:gd name="adj" fmla="val 961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Б-1 (завершение), Б-25, ПХ (СХК)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В-17 (ПО «Маяк»)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Хвостохранилище (НЗХК)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Шламохранилище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(КЧХК)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551" y="1643092"/>
            <a:ext cx="1670692" cy="4154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Консервация ПХ особых РАО: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Б-2 (СХК)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В-9 (ПО «Маяк»)</a:t>
            </a:r>
            <a:r>
              <a:rPr lang="en-US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354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(ГХК) 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 bwMode="auto">
          <a:xfrm>
            <a:off x="1945720" y="5042705"/>
            <a:ext cx="1691064" cy="1050591"/>
          </a:xfrm>
          <a:prstGeom prst="roundRect">
            <a:avLst>
              <a:gd name="adj" fmla="val 9612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АДЭ-3,4,5 (ОДЦ УГР)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АВ-1, АВ-2 (ПО «Маяк»)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АД, 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АДЭ-1,2 (ГХК)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Скругленный прямоугольник 17"/>
          <p:cNvSpPr/>
          <p:nvPr/>
        </p:nvSpPr>
        <p:spPr bwMode="auto">
          <a:xfrm>
            <a:off x="7308303" y="5042705"/>
            <a:ext cx="1697068" cy="1194607"/>
          </a:xfrm>
          <a:prstGeom prst="roundRect">
            <a:avLst>
              <a:gd name="adj" fmla="val 9321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Второй пусковой комплекс  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ОДЦ (ГХК)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Планомерный </a:t>
            </a: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ывоз </a:t>
            </a: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ОЯТ 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РБМК-1000 на </a:t>
            </a:r>
            <a:r>
              <a:rPr lang="ru-R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централизо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ванное хранение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Переработка ОЯТ ИР, АМБ, дефектного РБМК-1000 и др.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721245" y="1573842"/>
            <a:ext cx="1693743" cy="5539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Извлечение РАО: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ФЭИ, Старт, Звезда, 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КИ, извлечение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пульп из емкостей-хранилищ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ГХК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 bwMode="auto">
          <a:xfrm>
            <a:off x="3732770" y="5042705"/>
            <a:ext cx="1670692" cy="1050591"/>
          </a:xfrm>
          <a:prstGeom prst="roundRect">
            <a:avLst>
              <a:gd name="adj" fmla="val 98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</a:t>
            </a:r>
            <a:r>
              <a:rPr lang="en-US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Росэнергоатома, </a:t>
            </a:r>
            <a:r>
              <a:rPr lang="ru-R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Минпромторга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РосРАО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900" b="1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Атомфлот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КИ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Продолжение </a:t>
            </a: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 на 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ГХК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Извлечение 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накопленных пульп «</a:t>
            </a: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«Маяк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561178" y="1643092"/>
            <a:ext cx="1622045" cy="415498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Реабилитация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территорий МЯВ,</a:t>
            </a:r>
            <a:r>
              <a:rPr lang="en-US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НИИАР, ПЗЦМ, Новотроицк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др.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/>
          <p:cNvSpPr/>
          <p:nvPr/>
        </p:nvSpPr>
        <p:spPr bwMode="auto">
          <a:xfrm>
            <a:off x="5536855" y="5042705"/>
            <a:ext cx="1670691" cy="1050591"/>
          </a:xfrm>
          <a:prstGeom prst="roundRect">
            <a:avLst>
              <a:gd name="adj" fmla="val 9810"/>
            </a:avLst>
          </a:prstGeom>
          <a:ln>
            <a:headEnd type="none" w="med" len="med"/>
            <a:tailEnd type="none" w="med" len="med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vert="horz" wrap="square" lIns="36000" tIns="36000" rIns="36000" bIns="36000" numCol="1" rtlCol="0" anchor="ctr" anchorCtr="0" compatLnSpc="1">
            <a:prstTxWarp prst="textNoShape">
              <a:avLst/>
            </a:prstTxWarp>
          </a:bodyPr>
          <a:lstStyle/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Реабилитация РЗТ: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РосРАО, НЗХК, ВНИИТФ, ПО «Маяк», НИИАР,</a:t>
            </a:r>
          </a:p>
          <a:p>
            <a:pPr fontAlgn="base">
              <a:lnSpc>
                <a:spcPct val="90000"/>
              </a:lnSpc>
              <a:spcBef>
                <a:spcPct val="0"/>
              </a:spcBef>
              <a:spcAft>
                <a:spcPts val="300"/>
              </a:spcAft>
            </a:pP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объекты ФМБА, а </a:t>
            </a:r>
            <a:r>
              <a:rPr lang="ru-RU" sz="9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также отдельных территорий субъектов </a:t>
            </a:r>
            <a:r>
              <a:rPr lang="ru-RU" sz="9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РФ</a:t>
            </a:r>
            <a:endParaRPr lang="ru-RU" sz="9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2542"/>
          <a:stretch/>
        </p:blipFill>
        <p:spPr bwMode="auto">
          <a:xfrm>
            <a:off x="1952843" y="2201553"/>
            <a:ext cx="1676819" cy="8763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0551" y="2201553"/>
            <a:ext cx="1670692" cy="8718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40551" y="3417125"/>
            <a:ext cx="1670692" cy="91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12623"/>
          <a:stretch/>
        </p:blipFill>
        <p:spPr bwMode="auto">
          <a:xfrm>
            <a:off x="1955906" y="3415110"/>
            <a:ext cx="1670692" cy="918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32770" y="2201553"/>
            <a:ext cx="1670692" cy="871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27008" y="3411210"/>
            <a:ext cx="1682217" cy="922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588" t="9707" r="21374" b="52254"/>
          <a:stretch/>
        </p:blipFill>
        <p:spPr bwMode="auto">
          <a:xfrm>
            <a:off x="5531092" y="2852936"/>
            <a:ext cx="1682217" cy="8718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93" t="13048" r="14478" b="24987"/>
          <a:stretch/>
        </p:blipFill>
        <p:spPr bwMode="auto">
          <a:xfrm>
            <a:off x="7321491" y="2461767"/>
            <a:ext cx="1670692" cy="886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0285" t="11657" r="17742" b="23433"/>
          <a:stretch/>
        </p:blipFill>
        <p:spPr bwMode="auto">
          <a:xfrm>
            <a:off x="7321491" y="3415111"/>
            <a:ext cx="1670692" cy="918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Box 34"/>
          <p:cNvSpPr txBox="1"/>
          <p:nvPr/>
        </p:nvSpPr>
        <p:spPr>
          <a:xfrm>
            <a:off x="1187624" y="6165304"/>
            <a:ext cx="1368152" cy="400110"/>
          </a:xfrm>
          <a:prstGeom prst="rect">
            <a:avLst/>
          </a:prstGeom>
          <a:solidFill>
            <a:schemeClr val="bg1"/>
          </a:solidFill>
          <a:ln>
            <a:solidFill>
              <a:schemeClr val="tx2">
                <a:lumMod val="60000"/>
                <a:lumOff val="4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ФЦП-</a:t>
            </a:r>
            <a:r>
              <a:rPr lang="en-US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sz="2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AutoShape 4"/>
          <p:cNvSpPr>
            <a:spLocks noChangeAspect="1" noChangeArrowheads="1"/>
          </p:cNvSpPr>
          <p:nvPr/>
        </p:nvSpPr>
        <p:spPr bwMode="gray">
          <a:xfrm rot="5400000">
            <a:off x="849897" y="4577143"/>
            <a:ext cx="252000" cy="288124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AutoShape 4"/>
          <p:cNvSpPr>
            <a:spLocks noChangeAspect="1" noChangeArrowheads="1"/>
          </p:cNvSpPr>
          <p:nvPr/>
        </p:nvSpPr>
        <p:spPr bwMode="gray">
          <a:xfrm rot="5400000">
            <a:off x="2665252" y="4577143"/>
            <a:ext cx="252000" cy="288124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AutoShape 4"/>
          <p:cNvSpPr>
            <a:spLocks noChangeAspect="1" noChangeArrowheads="1"/>
          </p:cNvSpPr>
          <p:nvPr/>
        </p:nvSpPr>
        <p:spPr bwMode="gray">
          <a:xfrm rot="5400000">
            <a:off x="4442116" y="4599098"/>
            <a:ext cx="252000" cy="288124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AutoShape 4"/>
          <p:cNvSpPr>
            <a:spLocks noChangeAspect="1" noChangeArrowheads="1"/>
          </p:cNvSpPr>
          <p:nvPr/>
        </p:nvSpPr>
        <p:spPr bwMode="gray">
          <a:xfrm rot="5400000">
            <a:off x="6246200" y="4577143"/>
            <a:ext cx="252000" cy="288124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AutoShape 4"/>
          <p:cNvSpPr>
            <a:spLocks noChangeAspect="1" noChangeArrowheads="1"/>
          </p:cNvSpPr>
          <p:nvPr/>
        </p:nvSpPr>
        <p:spPr bwMode="gray">
          <a:xfrm rot="5400000">
            <a:off x="8030837" y="4576592"/>
            <a:ext cx="252000" cy="288124"/>
          </a:xfrm>
          <a:prstGeom prst="chevron">
            <a:avLst>
              <a:gd name="adj" fmla="val 52514"/>
            </a:avLst>
          </a:prstGeom>
          <a:solidFill>
            <a:schemeClr val="accent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80497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Крупнейшее в мире хранилище ЖРО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5FDF9F-BF3F-47F5-9CE2-53775065BF84}" type="slidenum">
              <a:rPr lang="ru-RU" smtClean="0"/>
              <a:pPr/>
              <a:t>24</a:t>
            </a:fld>
            <a:endParaRPr lang="ru-RU" dirty="0"/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3166" y="1484784"/>
            <a:ext cx="8970834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38384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Основные стратегии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F55FDF9F-BF3F-47F5-9CE2-53775065BF84}" type="slidenum">
              <a:rPr lang="ru-RU" smtClean="0"/>
              <a:pPr/>
              <a:t>25</a:t>
            </a:fld>
            <a:endParaRPr lang="ru-RU" dirty="0"/>
          </a:p>
        </p:txBody>
      </p:sp>
      <p:pic>
        <p:nvPicPr>
          <p:cNvPr id="29699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0054"/>
          <a:stretch/>
        </p:blipFill>
        <p:spPr bwMode="auto">
          <a:xfrm>
            <a:off x="107504" y="1578166"/>
            <a:ext cx="8928992" cy="4320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3568056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Подземная исследовательская лаборатория – </a:t>
            </a:r>
            <a:br>
              <a:rPr lang="ru-RU" sz="2400" dirty="0"/>
            </a:br>
            <a:r>
              <a:rPr lang="ru-RU" sz="2400" dirty="0"/>
              <a:t>первый шаг к пункту окончательного </a:t>
            </a:r>
            <a:r>
              <a:rPr lang="ru-RU" sz="2400" dirty="0" smtClean="0"/>
              <a:t>захоронения</a:t>
            </a:r>
            <a:br>
              <a:rPr lang="ru-RU" sz="2400" dirty="0" smtClean="0"/>
            </a:br>
            <a:r>
              <a:rPr lang="ru-RU" sz="2400" dirty="0" smtClean="0"/>
              <a:t>Работы </a:t>
            </a:r>
            <a:r>
              <a:rPr lang="ru-RU" sz="2400" dirty="0"/>
              <a:t>в исследовательских выработках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9831DB-3706-485A-91DB-52FF0C9D61C2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5" name="Объект 19"/>
          <p:cNvSpPr>
            <a:spLocks noGrp="1"/>
          </p:cNvSpPr>
          <p:nvPr>
            <p:ph idx="1"/>
          </p:nvPr>
        </p:nvSpPr>
        <p:spPr>
          <a:xfrm>
            <a:off x="457200" y="2168858"/>
            <a:ext cx="8229600" cy="2191369"/>
          </a:xfrm>
        </p:spPr>
        <p:txBody>
          <a:bodyPr/>
          <a:lstStyle/>
          <a:p>
            <a:pPr>
              <a:lnSpc>
                <a:spcPct val="80000"/>
              </a:lnSpc>
            </a:pPr>
            <a:endParaRPr lang="ru-RU"/>
          </a:p>
        </p:txBody>
      </p:sp>
      <p:grpSp>
        <p:nvGrpSpPr>
          <p:cNvPr id="6" name="Группа 7"/>
          <p:cNvGrpSpPr/>
          <p:nvPr/>
        </p:nvGrpSpPr>
        <p:grpSpPr>
          <a:xfrm>
            <a:off x="78912" y="980728"/>
            <a:ext cx="7814459" cy="4781017"/>
            <a:chOff x="66412" y="2249488"/>
            <a:chExt cx="14337592" cy="10753195"/>
          </a:xfrm>
        </p:grpSpPr>
        <p:pic>
          <p:nvPicPr>
            <p:cNvPr id="7" name="Picture 2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 l="11177" t="1284" r="16688" b="6274"/>
            <a:stretch/>
          </p:blipFill>
          <p:spPr bwMode="auto">
            <a:xfrm>
              <a:off x="66412" y="2249488"/>
              <a:ext cx="14337592" cy="107531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12074875" y="11359157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14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9697426" y="10906625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5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96740" y="8298749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10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499756" y="10296639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406859" y="9157445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7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9539789" y="9178560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8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8702875" y="7450793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5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9540387" y="6267716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14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9606967" y="4187202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14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597852" y="7163534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14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214477" y="8897694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14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840836" y="7052818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3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135796" y="9413990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899807" y="8104113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5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174867" y="7627335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6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4204636" y="7819810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9</a:t>
              </a:r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701839" y="8840006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13</a:t>
              </a:r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5017016" y="8308623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11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5635181" y="8827847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12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022905" y="9429079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5</a:t>
              </a: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5847869" y="7936039"/>
              <a:ext cx="1162306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10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173" y="10405360"/>
              <a:ext cx="1032897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/>
                <a:t>2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0064036" y="10116982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239344" y="8897694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79862" y="10881770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7126792" y="7281716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180499" y="10405360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602006" y="6890475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708818" y="11863692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5069097" y="9752544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2717269" y="8442668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479709" y="7840644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999627" y="9132570"/>
              <a:ext cx="1100543" cy="830667"/>
            </a:xfrm>
            <a:prstGeom prst="rect">
              <a:avLst/>
            </a:prstGeom>
            <a:noFill/>
          </p:spPr>
          <p:txBody>
            <a:bodyPr wrap="none" lIns="243834" tIns="121917" rIns="243834" bIns="121917" rtlCol="0">
              <a:spAutoFit/>
            </a:bodyPr>
            <a:lstStyle/>
            <a:p>
              <a:pPr>
                <a:lnSpc>
                  <a:spcPct val="80000"/>
                </a:lnSpc>
                <a:spcAft>
                  <a:spcPts val="126"/>
                </a:spcAft>
              </a:pPr>
              <a:r>
                <a:rPr lang="ru-RU" sz="1000" b="1" dirty="0">
                  <a:solidFill>
                    <a:srgbClr val="53585F"/>
                  </a:solidFill>
                </a:rPr>
                <a:t>М</a:t>
              </a:r>
            </a:p>
          </p:txBody>
        </p:sp>
      </p:grpSp>
      <p:sp>
        <p:nvSpPr>
          <p:cNvPr id="41" name="Скругленная прямоугольная выноска 40"/>
          <p:cNvSpPr/>
          <p:nvPr/>
        </p:nvSpPr>
        <p:spPr>
          <a:xfrm>
            <a:off x="4532924" y="5554205"/>
            <a:ext cx="2224921" cy="786289"/>
          </a:xfrm>
          <a:prstGeom prst="wedgeRoundRectCallout">
            <a:avLst>
              <a:gd name="adj1" fmla="val -32015"/>
              <a:gd name="adj2" fmla="val -147198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Опытно-фильтрационные работы;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 err="1">
                <a:solidFill>
                  <a:srgbClr val="000000"/>
                </a:solidFill>
              </a:rPr>
              <a:t>Трассерные</a:t>
            </a:r>
            <a:r>
              <a:rPr lang="ru-RU" sz="800" dirty="0">
                <a:solidFill>
                  <a:srgbClr val="000000"/>
                </a:solidFill>
              </a:rPr>
              <a:t> эксперименты в скважинах рядом;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Миграция трассера в пересекающей трещине;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Изменения проводящих свойств трещин при тепловом воздействии;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Миграция коллоидов. </a:t>
            </a:r>
            <a:endParaRPr lang="ru-RU" sz="800" b="1" dirty="0">
              <a:solidFill>
                <a:srgbClr val="414142"/>
              </a:solidFill>
              <a:latin typeface="Arial"/>
              <a:cs typeface="Arial"/>
            </a:endParaRPr>
          </a:p>
        </p:txBody>
      </p:sp>
      <p:sp>
        <p:nvSpPr>
          <p:cNvPr id="42" name="Скругленная прямоугольная выноска 41"/>
          <p:cNvSpPr/>
          <p:nvPr/>
        </p:nvSpPr>
        <p:spPr>
          <a:xfrm>
            <a:off x="62499" y="5013174"/>
            <a:ext cx="1601637" cy="648072"/>
          </a:xfrm>
          <a:prstGeom prst="wedgeRoundRectCallout">
            <a:avLst>
              <a:gd name="adj1" fmla="val 51954"/>
              <a:gd name="adj2" fmla="val -81435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73340" indent="-7334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Опытно-фильтрационные работы;</a:t>
            </a:r>
          </a:p>
          <a:p>
            <a:pPr marL="73340" indent="-7334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800" dirty="0" err="1">
                <a:solidFill>
                  <a:srgbClr val="000000"/>
                </a:solidFill>
              </a:rPr>
              <a:t>Трассерные</a:t>
            </a:r>
            <a:r>
              <a:rPr lang="ru-RU" sz="800" dirty="0">
                <a:solidFill>
                  <a:srgbClr val="000000"/>
                </a:solidFill>
              </a:rPr>
              <a:t> эксперименты методом налива;</a:t>
            </a:r>
          </a:p>
          <a:p>
            <a:pPr marL="73340" indent="-73340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Миграция коллоидов.</a:t>
            </a:r>
          </a:p>
        </p:txBody>
      </p:sp>
      <p:sp>
        <p:nvSpPr>
          <p:cNvPr id="43" name="Скругленная прямоугольная выноска 42"/>
          <p:cNvSpPr/>
          <p:nvPr/>
        </p:nvSpPr>
        <p:spPr>
          <a:xfrm>
            <a:off x="3718354" y="1124742"/>
            <a:ext cx="1528723" cy="612068"/>
          </a:xfrm>
          <a:prstGeom prst="wedgeRoundRectCallout">
            <a:avLst>
              <a:gd name="adj1" fmla="val -82730"/>
              <a:gd name="adj2" fmla="val 304873"/>
              <a:gd name="adj3" fmla="val 16667"/>
            </a:avLst>
          </a:prstGeom>
          <a:noFill/>
          <a:ln>
            <a:solidFill>
              <a:srgbClr val="008080">
                <a:alpha val="48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Опытно-фильтрационные работы;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Матричная диффузия;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Миграция коллоидов. </a:t>
            </a:r>
          </a:p>
          <a:p>
            <a:pPr marL="73340" indent="-7334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000000"/>
              </a:solidFill>
            </a:endParaRPr>
          </a:p>
          <a:p>
            <a:pPr marL="73340" indent="-73340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44" name="Скругленная прямоугольная выноска 43"/>
          <p:cNvSpPr/>
          <p:nvPr/>
        </p:nvSpPr>
        <p:spPr>
          <a:xfrm>
            <a:off x="6928508" y="1412776"/>
            <a:ext cx="1758292" cy="615241"/>
          </a:xfrm>
          <a:prstGeom prst="wedgeRoundRectCallout">
            <a:avLst>
              <a:gd name="adj1" fmla="val -98200"/>
              <a:gd name="adj2" fmla="val 305911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 err="1">
                <a:solidFill>
                  <a:srgbClr val="000000"/>
                </a:solidFill>
              </a:rPr>
              <a:t>Водопритоки</a:t>
            </a:r>
            <a:r>
              <a:rPr lang="ru-RU" sz="800" dirty="0">
                <a:solidFill>
                  <a:srgbClr val="000000"/>
                </a:solidFill>
              </a:rPr>
              <a:t> из пересекающих выработки трещин;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Гидродинамические наблюдения (сеть </a:t>
            </a:r>
            <a:r>
              <a:rPr lang="ru-RU" sz="800" dirty="0" err="1">
                <a:solidFill>
                  <a:srgbClr val="000000"/>
                </a:solidFill>
              </a:rPr>
              <a:t>гидропостов</a:t>
            </a:r>
            <a:r>
              <a:rPr lang="ru-RU" sz="800" dirty="0">
                <a:solidFill>
                  <a:srgbClr val="000000"/>
                </a:solidFill>
              </a:rPr>
              <a:t>)</a:t>
            </a:r>
          </a:p>
        </p:txBody>
      </p:sp>
      <p:sp>
        <p:nvSpPr>
          <p:cNvPr id="45" name="Скругленная прямоугольная выноска 44"/>
          <p:cNvSpPr/>
          <p:nvPr/>
        </p:nvSpPr>
        <p:spPr>
          <a:xfrm>
            <a:off x="278524" y="5697250"/>
            <a:ext cx="2180348" cy="722910"/>
          </a:xfrm>
          <a:prstGeom prst="wedgeRoundRectCallout">
            <a:avLst>
              <a:gd name="adj1" fmla="val 48394"/>
              <a:gd name="adj2" fmla="val -228462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Окислительно-восстановительные свойства подземных вод в ближней зоне;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Изменения подземных вод в водопроводящей трещине при поступлении метеорной воды;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Генезис и концентрации коллоидов.</a:t>
            </a:r>
          </a:p>
        </p:txBody>
      </p:sp>
      <p:sp>
        <p:nvSpPr>
          <p:cNvPr id="46" name="Скругленная прямоугольная выноска 45"/>
          <p:cNvSpPr/>
          <p:nvPr/>
        </p:nvSpPr>
        <p:spPr>
          <a:xfrm>
            <a:off x="5548651" y="5049178"/>
            <a:ext cx="825853" cy="360040"/>
          </a:xfrm>
          <a:prstGeom prst="wedgeRoundRectCallout">
            <a:avLst>
              <a:gd name="adj1" fmla="val -21566"/>
              <a:gd name="adj2" fmla="val -77331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" dirty="0">
                <a:solidFill>
                  <a:srgbClr val="000000"/>
                </a:solidFill>
              </a:rPr>
              <a:t>Межскважинная </a:t>
            </a:r>
            <a:r>
              <a:rPr lang="ru-RU" sz="800" dirty="0" err="1">
                <a:solidFill>
                  <a:srgbClr val="000000"/>
                </a:solidFill>
              </a:rPr>
              <a:t>сейсмоакустика</a:t>
            </a: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47" name="Скругленная прямоугольная выноска 46"/>
          <p:cNvSpPr/>
          <p:nvPr/>
        </p:nvSpPr>
        <p:spPr>
          <a:xfrm>
            <a:off x="1683577" y="1016731"/>
            <a:ext cx="1997324" cy="1330554"/>
          </a:xfrm>
          <a:prstGeom prst="wedgeRoundRectCallout">
            <a:avLst>
              <a:gd name="adj1" fmla="val 15948"/>
              <a:gd name="adj2" fmla="val 139952"/>
              <a:gd name="adj3" fmla="val 16667"/>
            </a:avLst>
          </a:prstGeom>
          <a:noFill/>
          <a:ln>
            <a:solidFill>
              <a:schemeClr val="bg1">
                <a:lumMod val="50000"/>
                <a:alpha val="50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Поведение материалов инженерных барьеров в условиях ПГЗРО;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Влияние </a:t>
            </a:r>
            <a:r>
              <a:rPr lang="ru-RU" sz="800" dirty="0" err="1">
                <a:solidFill>
                  <a:srgbClr val="000000"/>
                </a:solidFill>
              </a:rPr>
              <a:t>термонагрузок</a:t>
            </a:r>
            <a:r>
              <a:rPr lang="ru-RU" sz="800" dirty="0">
                <a:solidFill>
                  <a:srgbClr val="000000"/>
                </a:solidFill>
              </a:rPr>
              <a:t> на эволюцию ИББ и перенос р/н;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Влияние температуры и состава  воды на состав и свойств ИББ;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Влияние набухания </a:t>
            </a:r>
            <a:r>
              <a:rPr lang="ru-RU" sz="800" dirty="0" err="1">
                <a:solidFill>
                  <a:srgbClr val="000000"/>
                </a:solidFill>
              </a:rPr>
              <a:t>бентонитовых</a:t>
            </a:r>
            <a:r>
              <a:rPr lang="ru-RU" sz="800" dirty="0">
                <a:solidFill>
                  <a:srgbClr val="000000"/>
                </a:solidFill>
              </a:rPr>
              <a:t> заглушек и заполнения туннелей на устойчивость конструкций;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 err="1">
                <a:solidFill>
                  <a:srgbClr val="000000"/>
                </a:solidFill>
              </a:rPr>
              <a:t>Микробиальные</a:t>
            </a:r>
            <a:r>
              <a:rPr lang="ru-RU" sz="800" dirty="0">
                <a:solidFill>
                  <a:srgbClr val="000000"/>
                </a:solidFill>
              </a:rPr>
              <a:t> процессов в материалах ИББ и газообразование.</a:t>
            </a:r>
          </a:p>
        </p:txBody>
      </p:sp>
      <p:sp>
        <p:nvSpPr>
          <p:cNvPr id="48" name="Скругленная прямоугольная выноска 47"/>
          <p:cNvSpPr/>
          <p:nvPr/>
        </p:nvSpPr>
        <p:spPr>
          <a:xfrm>
            <a:off x="2735798" y="5381132"/>
            <a:ext cx="1687361" cy="1036198"/>
          </a:xfrm>
          <a:prstGeom prst="wedgeRoundRectCallout">
            <a:avLst>
              <a:gd name="adj1" fmla="val 37434"/>
              <a:gd name="adj2" fmla="val -159068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Процессы выщелачивания в стекле, </a:t>
            </a:r>
            <a:r>
              <a:rPr lang="ru-RU" sz="800" dirty="0" err="1">
                <a:solidFill>
                  <a:srgbClr val="000000"/>
                </a:solidFill>
              </a:rPr>
              <a:t>бетономатрице</a:t>
            </a:r>
            <a:r>
              <a:rPr lang="ru-RU" sz="800" dirty="0">
                <a:solidFill>
                  <a:srgbClr val="000000"/>
                </a:solidFill>
              </a:rPr>
              <a:t>, металлах, графите;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Комплексное влияние на границе барьеров;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Коллоидообразование и скорость эрозии ИББ;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Поведение </a:t>
            </a:r>
            <a:r>
              <a:rPr lang="ru-RU" sz="800" dirty="0" err="1">
                <a:solidFill>
                  <a:srgbClr val="000000"/>
                </a:solidFill>
              </a:rPr>
              <a:t>тиксотропного</a:t>
            </a:r>
            <a:r>
              <a:rPr lang="ru-RU" sz="800" dirty="0">
                <a:solidFill>
                  <a:srgbClr val="000000"/>
                </a:solidFill>
              </a:rPr>
              <a:t> </a:t>
            </a:r>
            <a:r>
              <a:rPr lang="ru-RU" sz="800" dirty="0" err="1">
                <a:solidFill>
                  <a:srgbClr val="000000"/>
                </a:solidFill>
              </a:rPr>
              <a:t>шликера</a:t>
            </a:r>
            <a:r>
              <a:rPr lang="ru-RU" sz="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49" name="Скругленная прямоугольная выноска 48"/>
          <p:cNvSpPr/>
          <p:nvPr/>
        </p:nvSpPr>
        <p:spPr>
          <a:xfrm>
            <a:off x="5745835" y="2143312"/>
            <a:ext cx="1457543" cy="457594"/>
          </a:xfrm>
          <a:prstGeom prst="wedgeRoundRectCallout">
            <a:avLst>
              <a:gd name="adj1" fmla="val -73841"/>
              <a:gd name="adj2" fmla="val 428815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" dirty="0">
                <a:solidFill>
                  <a:srgbClr val="000000"/>
                </a:solidFill>
              </a:rPr>
              <a:t>Параметры коррозии ИББ;</a:t>
            </a:r>
          </a:p>
          <a:p>
            <a:pPr algn="l">
              <a:lnSpc>
                <a:spcPct val="80000"/>
              </a:lnSpc>
            </a:pPr>
            <a:r>
              <a:rPr lang="ru-RU" sz="800" dirty="0">
                <a:solidFill>
                  <a:srgbClr val="000000"/>
                </a:solidFill>
              </a:rPr>
              <a:t>Коллоидный транспорт, скорость диффузии.</a:t>
            </a:r>
          </a:p>
        </p:txBody>
      </p:sp>
      <p:sp>
        <p:nvSpPr>
          <p:cNvPr id="50" name="Скругленная прямоугольная выноска 49"/>
          <p:cNvSpPr/>
          <p:nvPr/>
        </p:nvSpPr>
        <p:spPr>
          <a:xfrm>
            <a:off x="6928618" y="5519173"/>
            <a:ext cx="2157841" cy="862154"/>
          </a:xfrm>
          <a:prstGeom prst="wedgeRoundRectCallout">
            <a:avLst>
              <a:gd name="adj1" fmla="val -61194"/>
              <a:gd name="adj2" fmla="val -54302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 err="1">
                <a:solidFill>
                  <a:srgbClr val="000000"/>
                </a:solidFill>
              </a:rPr>
              <a:t>Маркшейдерскиенаблюдения</a:t>
            </a:r>
            <a:r>
              <a:rPr lang="ru-RU" sz="800" dirty="0">
                <a:solidFill>
                  <a:srgbClr val="000000"/>
                </a:solidFill>
              </a:rPr>
              <a:t> за деформацией выработок;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Температурные наблюдения; 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Сейсмический мониторинг;</a:t>
            </a:r>
          </a:p>
          <a:p>
            <a:pPr marL="73340" indent="-73340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Наблюдения за изменением НДС пород.</a:t>
            </a:r>
          </a:p>
        </p:txBody>
      </p:sp>
      <p:sp>
        <p:nvSpPr>
          <p:cNvPr id="51" name="Скругленная прямоугольная выноска 50"/>
          <p:cNvSpPr/>
          <p:nvPr/>
        </p:nvSpPr>
        <p:spPr>
          <a:xfrm>
            <a:off x="62499" y="1070736"/>
            <a:ext cx="1563339" cy="684076"/>
          </a:xfrm>
          <a:prstGeom prst="wedgeRoundRectCallout">
            <a:avLst>
              <a:gd name="adj1" fmla="val 95176"/>
              <a:gd name="adj2" fmla="val 330361"/>
              <a:gd name="adj3" fmla="val 16667"/>
            </a:avLst>
          </a:prstGeom>
          <a:solidFill>
            <a:schemeClr val="bg1">
              <a:alpha val="70000"/>
            </a:schemeClr>
          </a:solidFill>
          <a:ln>
            <a:solidFill>
              <a:schemeClr val="bg1">
                <a:lumMod val="50000"/>
                <a:alpha val="51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Микробиологические процессы и их влияние на коррозию, разложение бентонита, перенос р/н; </a:t>
            </a:r>
            <a:r>
              <a:rPr lang="ru-RU" sz="800" dirty="0" err="1">
                <a:solidFill>
                  <a:srgbClr val="000000"/>
                </a:solidFill>
              </a:rPr>
              <a:t>газовыделение</a:t>
            </a:r>
            <a:r>
              <a:rPr lang="ru-RU" sz="800" dirty="0">
                <a:solidFill>
                  <a:srgbClr val="000000"/>
                </a:solidFill>
              </a:rPr>
              <a:t>;</a:t>
            </a:r>
          </a:p>
          <a:p>
            <a:pPr marL="87313" indent="-87313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Формирование </a:t>
            </a:r>
            <a:r>
              <a:rPr lang="ru-RU" sz="800" dirty="0" err="1">
                <a:solidFill>
                  <a:srgbClr val="000000"/>
                </a:solidFill>
              </a:rPr>
              <a:t>биоколлоидов</a:t>
            </a:r>
            <a:r>
              <a:rPr lang="ru-RU" sz="800" dirty="0">
                <a:solidFill>
                  <a:srgbClr val="000000"/>
                </a:solidFill>
              </a:rPr>
              <a:t>.</a:t>
            </a:r>
          </a:p>
        </p:txBody>
      </p:sp>
      <p:sp>
        <p:nvSpPr>
          <p:cNvPr id="52" name="Скругленная прямоугольная выноска 51"/>
          <p:cNvSpPr/>
          <p:nvPr/>
        </p:nvSpPr>
        <p:spPr>
          <a:xfrm>
            <a:off x="3826152" y="1836513"/>
            <a:ext cx="1274795" cy="306800"/>
          </a:xfrm>
          <a:prstGeom prst="wedgeRoundRectCallout">
            <a:avLst>
              <a:gd name="adj1" fmla="val 22457"/>
              <a:gd name="adj2" fmla="val 623463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" dirty="0" err="1">
                <a:solidFill>
                  <a:srgbClr val="000000"/>
                </a:solidFill>
              </a:rPr>
              <a:t>Газовыделение</a:t>
            </a:r>
            <a:r>
              <a:rPr lang="ru-RU" sz="800" dirty="0">
                <a:solidFill>
                  <a:srgbClr val="000000"/>
                </a:solidFill>
              </a:rPr>
              <a:t> и перенос газов через систему ИББ</a:t>
            </a:r>
          </a:p>
        </p:txBody>
      </p:sp>
      <p:sp>
        <p:nvSpPr>
          <p:cNvPr id="53" name="Скругленная прямоугольная выноска 52"/>
          <p:cNvSpPr/>
          <p:nvPr/>
        </p:nvSpPr>
        <p:spPr>
          <a:xfrm>
            <a:off x="2421351" y="4829930"/>
            <a:ext cx="1016525" cy="300928"/>
          </a:xfrm>
          <a:prstGeom prst="wedgeRoundRectCallout">
            <a:avLst>
              <a:gd name="adj1" fmla="val 89423"/>
              <a:gd name="adj2" fmla="val -270056"/>
              <a:gd name="adj3" fmla="val 16667"/>
            </a:avLst>
          </a:prstGeom>
          <a:noFill/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" dirty="0">
                <a:solidFill>
                  <a:srgbClr val="000000"/>
                </a:solidFill>
              </a:rPr>
              <a:t>Полномасштабный прототип захоронения</a:t>
            </a:r>
          </a:p>
        </p:txBody>
      </p:sp>
      <p:sp>
        <p:nvSpPr>
          <p:cNvPr id="54" name="Скругленная прямоугольная выноска 53"/>
          <p:cNvSpPr/>
          <p:nvPr/>
        </p:nvSpPr>
        <p:spPr>
          <a:xfrm>
            <a:off x="7407566" y="2165156"/>
            <a:ext cx="1692546" cy="2313567"/>
          </a:xfrm>
          <a:prstGeom prst="wedgeRoundRectCallout">
            <a:avLst>
              <a:gd name="adj1" fmla="val -76484"/>
              <a:gd name="adj2" fmla="val 79818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Современные движения земной коры; уровни, температура и химический состав подземных вод; НДС пород; современной сейсмичностью;</a:t>
            </a:r>
          </a:p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Контроль предельно допустимых напряжений;</a:t>
            </a:r>
          </a:p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Сейсмоакустический контроль;</a:t>
            </a:r>
          </a:p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 err="1">
                <a:solidFill>
                  <a:srgbClr val="000000"/>
                </a:solidFill>
              </a:rPr>
              <a:t>Водопритоки</a:t>
            </a:r>
            <a:r>
              <a:rPr lang="ru-RU" sz="800" dirty="0">
                <a:solidFill>
                  <a:srgbClr val="000000"/>
                </a:solidFill>
              </a:rPr>
              <a:t> из пересекающих стволы трещин;</a:t>
            </a:r>
          </a:p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Оконтуривание обводненных участков;</a:t>
            </a:r>
          </a:p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Взаимосвязи поверхностных и подземных вод, границы подземного водосбора.</a:t>
            </a:r>
          </a:p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Исходные данные для гидрологической модели;</a:t>
            </a:r>
          </a:p>
          <a:p>
            <a:pPr marL="87313" indent="-73025">
              <a:lnSpc>
                <a:spcPct val="80000"/>
              </a:lnSpc>
              <a:spcAft>
                <a:spcPts val="126"/>
              </a:spcAft>
              <a:buFont typeface="Arial" panose="020B0604020202020204" pitchFamily="34" charset="0"/>
              <a:buChar char="•"/>
            </a:pPr>
            <a:r>
              <a:rPr lang="ru-RU" sz="800" dirty="0">
                <a:solidFill>
                  <a:srgbClr val="000000"/>
                </a:solidFill>
              </a:rPr>
              <a:t>Термометрический контроль и теплофизические характеристики пород.</a:t>
            </a:r>
          </a:p>
        </p:txBody>
      </p:sp>
      <p:sp>
        <p:nvSpPr>
          <p:cNvPr id="55" name="Скругленная прямоугольная выноска 54"/>
          <p:cNvSpPr/>
          <p:nvPr/>
        </p:nvSpPr>
        <p:spPr>
          <a:xfrm>
            <a:off x="3734907" y="2600906"/>
            <a:ext cx="1130158" cy="360040"/>
          </a:xfrm>
          <a:prstGeom prst="wedgeRoundRectCallout">
            <a:avLst>
              <a:gd name="adj1" fmla="val -118889"/>
              <a:gd name="adj2" fmla="val 359185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algn="l">
              <a:lnSpc>
                <a:spcPct val="80000"/>
              </a:lnSpc>
            </a:pPr>
            <a:endParaRPr lang="ru-RU" sz="800" dirty="0">
              <a:solidFill>
                <a:srgbClr val="000000"/>
              </a:solidFill>
            </a:endParaRPr>
          </a:p>
        </p:txBody>
      </p:sp>
      <p:sp>
        <p:nvSpPr>
          <p:cNvPr id="56" name="Скругленная прямоугольная выноска 55"/>
          <p:cNvSpPr/>
          <p:nvPr/>
        </p:nvSpPr>
        <p:spPr>
          <a:xfrm>
            <a:off x="3738874" y="2600906"/>
            <a:ext cx="1142603" cy="360040"/>
          </a:xfrm>
          <a:prstGeom prst="wedgeRoundRectCallout">
            <a:avLst>
              <a:gd name="adj1" fmla="val -130267"/>
              <a:gd name="adj2" fmla="val 282464"/>
              <a:gd name="adj3" fmla="val 16667"/>
            </a:avLst>
          </a:prstGeom>
          <a:solidFill>
            <a:srgbClr val="FFFFFF">
              <a:alpha val="69804"/>
            </a:srgbClr>
          </a:solidFill>
          <a:ln>
            <a:solidFill>
              <a:srgbClr val="008080">
                <a:alpha val="50000"/>
              </a:srgb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spcFirstLastPara="0" vert="horz" wrap="square" lIns="30238" tIns="0" rIns="0" bIns="0" numCol="1" spcCol="533" anchor="t" anchorCtr="0">
            <a:noAutofit/>
          </a:bodyPr>
          <a:lstStyle/>
          <a:p>
            <a:pPr algn="l">
              <a:lnSpc>
                <a:spcPct val="80000"/>
              </a:lnSpc>
            </a:pPr>
            <a:r>
              <a:rPr lang="ru-RU" sz="800" dirty="0">
                <a:solidFill>
                  <a:srgbClr val="000000"/>
                </a:solidFill>
              </a:rPr>
              <a:t>Тестирование технологий РАО </a:t>
            </a:r>
            <a:r>
              <a:rPr lang="ru-RU" sz="800" dirty="0" err="1">
                <a:solidFill>
                  <a:srgbClr val="000000"/>
                </a:solidFill>
              </a:rPr>
              <a:t>кл</a:t>
            </a:r>
            <a:r>
              <a:rPr lang="ru-RU" sz="800" dirty="0">
                <a:solidFill>
                  <a:srgbClr val="000000"/>
                </a:solidFill>
              </a:rPr>
              <a:t>. 1 и 2</a:t>
            </a:r>
          </a:p>
        </p:txBody>
      </p:sp>
    </p:spTree>
    <p:extLst>
      <p:ext uri="{BB962C8B-B14F-4D97-AF65-F5344CB8AC3E}">
        <p14:creationId xmlns:p14="http://schemas.microsoft.com/office/powerpoint/2010/main" xmlns="" val="28006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 bwMode="auto">
          <a:xfrm flipH="1">
            <a:off x="3496483" y="3277298"/>
            <a:ext cx="5243794" cy="891099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5" tIns="33337" rIns="67865" bIns="33337" numCol="1" rtlCol="0" anchor="ctr" anchorCtr="0" compatLnSpc="1">
            <a:prstTxWarp prst="textNoShape">
              <a:avLst/>
            </a:prstTxWarp>
          </a:bodyPr>
          <a:lstStyle/>
          <a:p>
            <a:pPr marL="257532"/>
            <a:r>
              <a:rPr lang="ru-RU" sz="1125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Максимальные величины напряжений составляют 20–25 МПа, что сравнимо по порядку величины значениями предела прочности на сдвиг для гнейсов</a:t>
            </a:r>
          </a:p>
        </p:txBody>
      </p:sp>
      <p:sp>
        <p:nvSpPr>
          <p:cNvPr id="10" name="Прямоугольник 9"/>
          <p:cNvSpPr/>
          <p:nvPr/>
        </p:nvSpPr>
        <p:spPr bwMode="auto">
          <a:xfrm flipH="1">
            <a:off x="3500219" y="4415165"/>
            <a:ext cx="5243794" cy="681651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5" tIns="33337" rIns="67865" bIns="33337" numCol="1" rtlCol="0" anchor="ctr" anchorCtr="0" compatLnSpc="1">
            <a:prstTxWarp prst="textNoShape">
              <a:avLst/>
            </a:prstTxWarp>
          </a:bodyPr>
          <a:lstStyle/>
          <a:p>
            <a:pPr marL="257532"/>
            <a:r>
              <a:rPr lang="ru-RU" sz="1125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Значительные уровни напряжений в породе, связаны</a:t>
            </a:r>
            <a:r>
              <a:rPr lang="en-US" sz="1125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25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высокой плотностью размещения скважин с РАО</a:t>
            </a:r>
          </a:p>
        </p:txBody>
      </p:sp>
      <p:sp>
        <p:nvSpPr>
          <p:cNvPr id="19" name="Прямоугольник 18"/>
          <p:cNvSpPr/>
          <p:nvPr/>
        </p:nvSpPr>
        <p:spPr bwMode="auto">
          <a:xfrm flipH="1">
            <a:off x="3504669" y="5343584"/>
            <a:ext cx="5243794" cy="681651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5" tIns="33337" rIns="67865" bIns="33337" numCol="1" rtlCol="0" anchor="ctr" anchorCtr="0" compatLnSpc="1">
            <a:prstTxWarp prst="textNoShape">
              <a:avLst/>
            </a:prstTxWarp>
          </a:bodyPr>
          <a:lstStyle/>
          <a:p>
            <a:pPr marL="257532"/>
            <a:r>
              <a:rPr lang="ru-RU" sz="1125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Термонапряжения</a:t>
            </a:r>
            <a:r>
              <a:rPr lang="ru-RU" sz="1125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реализуются во внешнем поле других механических напряжений</a:t>
            </a:r>
          </a:p>
        </p:txBody>
      </p:sp>
      <p:sp>
        <p:nvSpPr>
          <p:cNvPr id="21" name="Прямоугольник 20"/>
          <p:cNvSpPr/>
          <p:nvPr/>
        </p:nvSpPr>
        <p:spPr bwMode="auto">
          <a:xfrm flipH="1">
            <a:off x="3491879" y="2348880"/>
            <a:ext cx="5243794" cy="681651"/>
          </a:xfrm>
          <a:prstGeom prst="rect">
            <a:avLst/>
          </a:prstGeom>
          <a:solidFill>
            <a:schemeClr val="accent1">
              <a:lumMod val="40000"/>
              <a:lumOff val="60000"/>
              <a:alpha val="6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7865" tIns="33337" rIns="67865" bIns="33337" numCol="1" rtlCol="0" anchor="ctr" anchorCtr="0" compatLnSpc="1">
            <a:prstTxWarp prst="textNoShape">
              <a:avLst/>
            </a:prstTxWarp>
          </a:bodyPr>
          <a:lstStyle/>
          <a:p>
            <a:pPr marL="257532"/>
            <a:r>
              <a:rPr lang="ru-RU" sz="1125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Вычисления </a:t>
            </a:r>
            <a:r>
              <a:rPr lang="ru-RU" sz="1125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термонапряжений</a:t>
            </a:r>
            <a:r>
              <a:rPr lang="ru-RU" sz="1125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при проектировании не выполнялись – оценивались только температуры</a:t>
            </a: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Моделирование термонапряжений в породе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27</a:t>
            </a:fld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251520" y="1642816"/>
            <a:ext cx="3461699" cy="490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03" tIns="22503" rIns="22503" bIns="22503" numCol="1" spcCol="16002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14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54 года с начала заполнения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30685" y="4235104"/>
            <a:ext cx="3461699" cy="49004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03" tIns="22503" rIns="22503" bIns="22503" numCol="1" spcCol="16002" rtlCol="0" anchor="ctr">
            <a:noAutofit/>
          </a:bodyPr>
          <a:lstStyle/>
          <a:p>
            <a:pPr>
              <a:lnSpc>
                <a:spcPct val="80000"/>
              </a:lnSpc>
            </a:pPr>
            <a:r>
              <a:rPr lang="ru-RU" sz="1400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через 104 года с начала заполнения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98013" y="1024723"/>
            <a:ext cx="3783006" cy="5923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503" tIns="22503" rIns="22503" bIns="22503" numCol="1" spcCol="16002" rtlCol="0" anchor="ctr">
            <a:noAutofit/>
          </a:bodyPr>
          <a:lstStyle/>
          <a:p>
            <a:pPr algn="ctr">
              <a:lnSpc>
                <a:spcPct val="80000"/>
              </a:lnSpc>
            </a:pPr>
            <a:r>
              <a:rPr lang="ru-RU" b="1" i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Эквивалентные напряжения </a:t>
            </a:r>
            <a:r>
              <a:rPr lang="ru-RU" b="1" i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(Па) в ПГЗРО:</a:t>
            </a:r>
            <a:endParaRPr lang="ru-RU" b="1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5815" y="2098966"/>
            <a:ext cx="2970082" cy="19431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65815" y="4644842"/>
            <a:ext cx="2970082" cy="1880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1335323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Рисунок 6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540" y="1844824"/>
            <a:ext cx="4293477" cy="3708412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Стратегия создания ПГЗРО </a:t>
            </a:r>
            <a:r>
              <a:rPr lang="en-US" smtClean="0"/>
              <a:t/>
            </a:r>
            <a:br>
              <a:rPr lang="en-US" smtClean="0"/>
            </a:br>
            <a:r>
              <a:rPr lang="en-US" smtClean="0"/>
              <a:t>(</a:t>
            </a:r>
            <a:r>
              <a:rPr lang="ru-RU" smtClean="0"/>
              <a:t>утверждена ГД ГК «Росатом»</a:t>
            </a:r>
            <a:r>
              <a:rPr lang="en-US" smtClean="0"/>
              <a:t>)</a:t>
            </a:r>
            <a:r>
              <a:rPr lang="ru-RU" smtClean="0"/>
              <a:t> </a:t>
            </a:r>
            <a:endParaRPr lang="ru-RU" dirty="0"/>
          </a:p>
        </p:txBody>
      </p:sp>
      <p:sp>
        <p:nvSpPr>
          <p:cNvPr id="7" name="Объект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86CB4B4D-7CA3-9044-876B-883B54F8677D}" type="slidenum">
              <a:rPr lang="ru-RU" smtClean="0"/>
              <a:pPr/>
              <a:t>28</a:t>
            </a:fld>
            <a:endParaRPr lang="ru-RU" dirty="0"/>
          </a:p>
        </p:txBody>
      </p:sp>
      <p:sp>
        <p:nvSpPr>
          <p:cNvPr id="97" name="Пятиугольник 96"/>
          <p:cNvSpPr/>
          <p:nvPr/>
        </p:nvSpPr>
        <p:spPr bwMode="auto">
          <a:xfrm>
            <a:off x="143508" y="1196752"/>
            <a:ext cx="4995000" cy="763948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6" tIns="44449" rIns="90486" bIns="4444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№ 1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«Подготовительные работы по созданию ПИЛ». Длительность – до 5 лет. 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2017–2021 гг.</a:t>
            </a:r>
            <a:r>
              <a:rPr lang="en-US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5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8" name="Пятиугольник 97"/>
          <p:cNvSpPr/>
          <p:nvPr/>
        </p:nvSpPr>
        <p:spPr bwMode="auto">
          <a:xfrm>
            <a:off x="332529" y="2054338"/>
            <a:ext cx="4995000" cy="856232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6" tIns="44449" rIns="90486" bIns="4444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№ 2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«Сооружение демонстрационного центра и основных сооружений ПИЛ». Длительность – до 5 лет</a:t>
            </a:r>
            <a:endParaRPr lang="ru-RU" sz="15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Пятиугольник 98"/>
          <p:cNvSpPr/>
          <p:nvPr/>
        </p:nvSpPr>
        <p:spPr bwMode="auto">
          <a:xfrm>
            <a:off x="522105" y="2990894"/>
            <a:ext cx="4995000" cy="612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6" tIns="44449" rIns="90486" bIns="4444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№ 3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«Эксплуатация и развитие ПИЛ». Длительность – от 5 лет и более.</a:t>
            </a:r>
            <a:endParaRPr lang="ru-RU" sz="15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ятиугольник 8"/>
          <p:cNvSpPr/>
          <p:nvPr/>
        </p:nvSpPr>
        <p:spPr bwMode="auto">
          <a:xfrm>
            <a:off x="711126" y="3709845"/>
            <a:ext cx="4995000" cy="1368152"/>
          </a:xfrm>
          <a:prstGeom prst="homePlate">
            <a:avLst>
              <a:gd name="adj" fmla="val 34628"/>
            </a:avLst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6" tIns="44449" rIns="90486" bIns="4444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№ 4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«Принятие решения о возможности создания ПГЗРО. Лицензирование деятельности по сооружению ПГЗРО. Реализация мероприятий по сооружению 1-й очереди ПГЗРО». Длительность – от 5 лет и более.</a:t>
            </a:r>
            <a:endParaRPr lang="ru-RU" sz="15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 bwMode="auto">
          <a:xfrm>
            <a:off x="899592" y="5171634"/>
            <a:ext cx="4995000" cy="612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6" tIns="44449" rIns="90486" bIns="4444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№ 5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«Эксплуатация первой очереди ПГЗРО и ПИЛ». Длительность – от 30 лет и более.</a:t>
            </a:r>
            <a:endParaRPr lang="ru-RU" sz="15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ятиугольник 10"/>
          <p:cNvSpPr/>
          <p:nvPr/>
        </p:nvSpPr>
        <p:spPr bwMode="auto">
          <a:xfrm>
            <a:off x="1116171" y="5877272"/>
            <a:ext cx="4995000" cy="612000"/>
          </a:xfrm>
          <a:prstGeom prst="homePlate">
            <a:avLst/>
          </a:prstGeom>
          <a:solidFill>
            <a:schemeClr val="accent1">
              <a:lumMod val="40000"/>
              <a:lumOff val="6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0486" tIns="44449" rIns="90486" bIns="44449" numCol="1" rtlCol="0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ru-RU" sz="15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Фаза № 6 </a:t>
            </a:r>
            <a:r>
              <a:rPr lang="ru-RU" sz="15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«Закрытие первой очереди ПГЗРО». Длительность – от 5 лет и более.</a:t>
            </a:r>
            <a:endParaRPr lang="ru-RU" sz="15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Прямоугольник 64"/>
          <p:cNvSpPr/>
          <p:nvPr/>
        </p:nvSpPr>
        <p:spPr>
          <a:xfrm>
            <a:off x="6111171" y="5553236"/>
            <a:ext cx="2965365" cy="54006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0720" tIns="30004" rIns="90720" bIns="30004" numCol="1" spcCol="16002" rtlCol="0" anchor="ctr">
            <a:noAutofit/>
          </a:bodyPr>
          <a:lstStyle/>
          <a:p>
            <a:pPr algn="ctr"/>
            <a:r>
              <a:rPr lang="ru-RU" sz="1200" b="1" i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Схема размещения исследовательских выработок ПИЛ</a:t>
            </a:r>
            <a:endParaRPr lang="ru-RU" sz="1200" b="1" i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976156" y="1286824"/>
            <a:ext cx="2670249" cy="558000"/>
          </a:xfrm>
          <a:prstGeom prst="rect">
            <a:avLst/>
          </a:prstGeom>
          <a:solidFill>
            <a:schemeClr val="accent4"/>
          </a:solidFill>
          <a:ln w="12700" cap="flat">
            <a:noFill/>
            <a:miter lim="400000"/>
          </a:ln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0004" tIns="30004" rIns="30004" bIns="30004" numCol="1" spcCol="16002" rtlCol="0" anchor="ctr">
            <a:noAutofit/>
          </a:bodyPr>
          <a:lstStyle/>
          <a:p>
            <a:pPr algn="ctr" defTabSz="345043" fontAlgn="auto" hangingPunct="0">
              <a:spcBef>
                <a:spcPts val="0"/>
              </a:spcBef>
              <a:spcAft>
                <a:spcPts val="0"/>
              </a:spcAft>
            </a:pPr>
            <a:r>
              <a:rPr lang="ru-RU" sz="1500" b="1" dirty="0" smtClean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  <a:sym typeface="Helvetica Light"/>
              </a:rPr>
              <a:t>март 2018 года</a:t>
            </a:r>
            <a:endParaRPr lang="ru-RU" sz="1500" b="1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9541390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mtClean="0"/>
              <a:t>Наихудший сценарий развития аварии</a:t>
            </a:r>
            <a:r>
              <a:rPr lang="en-US" smtClean="0"/>
              <a:t> </a:t>
            </a:r>
            <a:br>
              <a:rPr lang="en-US" smtClean="0"/>
            </a:br>
            <a:r>
              <a:rPr lang="ru-RU" smtClean="0"/>
              <a:t>на АЭС Фукусима 1  (ПС «Сократ-Нострадамус»)</a:t>
            </a:r>
            <a:endParaRPr lang="ru-RU" dirty="0"/>
          </a:p>
        </p:txBody>
      </p:sp>
      <p:sp>
        <p:nvSpPr>
          <p:cNvPr id="18438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239A5233-959B-4C11-8822-231DE5AD62BC}" type="slidenum">
              <a:rPr lang="en-US" smtClean="0"/>
              <a:pPr/>
              <a:t>29</a:t>
            </a:fld>
            <a:endParaRPr lang="en-US" smtClean="0"/>
          </a:p>
        </p:txBody>
      </p:sp>
      <p:pic>
        <p:nvPicPr>
          <p:cNvPr id="51202" name="Picture 2" descr="ЭффД_год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01300" y="1539023"/>
            <a:ext cx="3715116" cy="36806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1203" name="Rectangle 3"/>
          <p:cNvSpPr>
            <a:spLocks noChangeArrowheads="1"/>
          </p:cNvSpPr>
          <p:nvPr/>
        </p:nvSpPr>
        <p:spPr bwMode="auto">
          <a:xfrm>
            <a:off x="4301970" y="5411074"/>
            <a:ext cx="4783670" cy="977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  <p:txBody>
          <a:bodyPr wrap="square" lIns="91438" tIns="45719" rIns="91438" bIns="45719" anchor="ctr"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расчета выбраны </a:t>
            </a: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наихудшие</a:t>
            </a:r>
            <a:r>
              <a:rPr lang="en-US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(маловероятные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метеоусловия:</a:t>
            </a:r>
          </a:p>
          <a:p>
            <a:pPr eaLnBrk="0" hangingPunct="0">
              <a:lnSpc>
                <a:spcPct val="80000"/>
              </a:lnSpc>
              <a:spcBef>
                <a:spcPts val="252"/>
              </a:spcBef>
              <a:spcAft>
                <a:spcPts val="252"/>
              </a:spcAft>
              <a:defRPr/>
            </a:pP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скорость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ветра – 10 м/с,</a:t>
            </a:r>
          </a:p>
          <a:p>
            <a:pPr eaLnBrk="0">
              <a:lnSpc>
                <a:spcPct val="80000"/>
              </a:lnSpc>
              <a:spcBef>
                <a:spcPts val="252"/>
              </a:spcBef>
              <a:spcAft>
                <a:spcPts val="252"/>
              </a:spcAft>
              <a:defRPr/>
            </a:pP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ветра – 115 градусов</a:t>
            </a: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endParaRPr lang="en-US" sz="10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ts val="252"/>
              </a:spcBef>
              <a:spcAft>
                <a:spcPts val="252"/>
              </a:spcAft>
              <a:defRPr/>
            </a:pP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категория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устойчивости – 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endParaRPr lang="en-US" sz="1000" b="1" dirty="0" smtClean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0" hangingPunct="0">
              <a:lnSpc>
                <a:spcPct val="80000"/>
              </a:lnSpc>
              <a:spcBef>
                <a:spcPts val="252"/>
              </a:spcBef>
              <a:spcAft>
                <a:spcPts val="252"/>
              </a:spcAft>
              <a:defRPr/>
            </a:pP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локальные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осадки в районе </a:t>
            </a:r>
            <a:r>
              <a:rPr lang="ru-RU" sz="1000" b="1" dirty="0" err="1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г.Владивостока</a:t>
            </a:r>
            <a:r>
              <a:rPr lang="en-US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интенсивностью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 мм/ч.</a:t>
            </a:r>
          </a:p>
        </p:txBody>
      </p:sp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4283968" y="980728"/>
            <a:ext cx="4437904" cy="523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38" tIns="45719" rIns="91438" bIns="45719">
            <a:spAutoFit/>
          </a:bodyPr>
          <a:lstStyle/>
          <a:p>
            <a:pPr algn="ctr"/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Полная эффективная годовая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доза</a:t>
            </a:r>
            <a:b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пределах 10 </a:t>
            </a:r>
            <a:r>
              <a:rPr lang="ru-RU" sz="1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мЗв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(дети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года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99010" name="Picture 2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179512" y="1196752"/>
            <a:ext cx="3255653" cy="49107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Проблемы </a:t>
            </a:r>
            <a:r>
              <a:rPr lang="ru-RU" dirty="0" smtClean="0"/>
              <a:t>безопасности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Топливо не должно перегреваться ни во время генерации, ни 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на последующих стадиях ЯТЦ</a:t>
            </a:r>
            <a:endParaRPr lang="ru-RU" sz="2400" dirty="0" smtClean="0">
              <a:solidFill>
                <a:schemeClr val="tx1">
                  <a:lumMod val="50000"/>
                </a:schemeClr>
              </a:solidFill>
            </a:endParaRPr>
          </a:p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Перегрев возможен при ускорении цепной реакции – это 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</a:rPr>
              <a:t>реактивностные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 аварии (Чернобыль)</a:t>
            </a:r>
          </a:p>
          <a:p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Либо при ухудшении или потере охлаждения – это аварии с потерей теплоносителя (</a:t>
            </a:r>
            <a:r>
              <a:rPr lang="ru-RU" sz="2400" dirty="0" err="1" smtClean="0">
                <a:solidFill>
                  <a:schemeClr val="tx1">
                    <a:lumMod val="50000"/>
                  </a:schemeClr>
                </a:solidFill>
              </a:rPr>
              <a:t>Три-Майл-Айленд</a:t>
            </a:r>
            <a:r>
              <a:rPr lang="ru-RU" sz="2400" dirty="0" smtClean="0">
                <a:solidFill>
                  <a:schemeClr val="tx1">
                    <a:lumMod val="50000"/>
                  </a:schemeClr>
                </a:solidFill>
              </a:rPr>
              <a:t>, Фукусима)</a:t>
            </a:r>
            <a:endParaRPr lang="ru-RU" sz="2400" dirty="0">
              <a:solidFill>
                <a:schemeClr val="tx1">
                  <a:lumMod val="50000"/>
                </a:scheme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9831DB-3706-485A-91DB-52FF0C9D61C2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Расчетный анализ аварии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ru-RU" dirty="0" smtClean="0"/>
              <a:t>на 1–3 энергоблоках (ПС СОКРАТ)</a:t>
            </a:r>
            <a:endParaRPr lang="ru-RU" dirty="0"/>
          </a:p>
        </p:txBody>
      </p:sp>
      <p:graphicFrame>
        <p:nvGraphicFramePr>
          <p:cNvPr id="6" name="Содержимое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41845133"/>
              </p:ext>
            </p:extLst>
          </p:nvPr>
        </p:nvGraphicFramePr>
        <p:xfrm>
          <a:off x="3232006" y="1199842"/>
          <a:ext cx="5720531" cy="98558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051962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711011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957558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0439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Расчетное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время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взрыва 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</a:t>
                      </a:r>
                      <a:r>
                        <a:rPr kumimoji="0" lang="en-US" sz="1400" b="1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расчёты 2011 года)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Фактическое время </a:t>
                      </a:r>
                      <a:r>
                        <a:rPr kumimoji="0" lang="ru-RU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взрыва</a:t>
                      </a:r>
                      <a:r>
                        <a:rPr kumimoji="0" lang="en-US" sz="14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H</a:t>
                      </a:r>
                      <a:r>
                        <a:rPr kumimoji="0" lang="en-US" sz="1400" b="1" u="none" strike="noStrike" cap="none" normalizeH="0" baseline="-25000" dirty="0" smtClean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endParaRPr kumimoji="0" lang="ru-RU" sz="1400" b="1" i="0" u="none" strike="noStrike" cap="none" normalizeH="0" baseline="-2500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87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Блок 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12.03          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15:16 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6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12.03    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15:36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87812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Блок 3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14.03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        08:00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8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14.03     </a:t>
                      </a:r>
                      <a:r>
                        <a:rPr kumimoji="0" lang="en-US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kumimoji="0" lang="ru-RU" sz="1400" b="1" u="none" strike="noStrike" cap="none" normalizeH="0" baseline="0" dirty="0">
                          <a:ln>
                            <a:noFill/>
                          </a:ln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11:01</a:t>
                      </a:r>
                      <a:endParaRPr kumimoji="0" 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210979" marR="210979" marT="34290" marB="34290" anchor="ctr" anchorCtr="1" horzOverflow="overflow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48" name="Rectangle 10"/>
          <p:cNvSpPr>
            <a:spLocks noGrp="1" noChangeArrowheads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239A5233-959B-4C11-8822-231DE5AD62BC}" type="slidenum">
              <a:rPr lang="en-US" smtClean="0"/>
              <a:pPr/>
              <a:t>30</a:t>
            </a:fld>
            <a:endParaRPr lang="en-US" dirty="0" smtClean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r="47096" b="7166"/>
          <a:stretch/>
        </p:blipFill>
        <p:spPr bwMode="auto">
          <a:xfrm>
            <a:off x="7091954" y="3111216"/>
            <a:ext cx="1296470" cy="21437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9512" y="1338058"/>
            <a:ext cx="2839484" cy="704501"/>
          </a:xfrm>
          <a:prstGeom prst="rect">
            <a:avLst/>
          </a:prstGeom>
        </p:spPr>
        <p:txBody>
          <a:bodyPr wrap="square" lIns="57608" tIns="28804" rIns="57608" bIns="28804">
            <a:spAutoFit/>
          </a:bodyPr>
          <a:lstStyle/>
          <a:p>
            <a:pPr algn="r"/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Расчёты для энергоблока 1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рамках 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проекта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BSAF2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2014-2018 гг.)</a:t>
            </a:r>
            <a:endParaRPr lang="ru-RU" sz="14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7504" y="5317947"/>
            <a:ext cx="3350047" cy="427502"/>
          </a:xfrm>
          <a:prstGeom prst="rect">
            <a:avLst/>
          </a:prstGeom>
        </p:spPr>
        <p:txBody>
          <a:bodyPr wrap="none" lIns="57608" tIns="28804" rIns="57608" bIns="28804">
            <a:spAutoFit/>
          </a:bodyPr>
          <a:lstStyle/>
          <a:p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Масса образовавшегося </a:t>
            </a:r>
            <a:r>
              <a:rPr lang="en-US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H2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ходе аварии</a:t>
            </a:r>
          </a:p>
          <a:p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12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внутрикорпусной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источник)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861925" y="5300238"/>
            <a:ext cx="1767179" cy="427502"/>
          </a:xfrm>
          <a:prstGeom prst="rect">
            <a:avLst/>
          </a:prstGeom>
        </p:spPr>
        <p:txBody>
          <a:bodyPr wrap="none" lIns="57608" tIns="28804" rIns="57608" bIns="28804">
            <a:spAutoFit/>
          </a:bodyPr>
          <a:lstStyle/>
          <a:p>
            <a:pPr algn="ctr"/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Архитектурный план </a:t>
            </a:r>
            <a:b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реакторного здания</a:t>
            </a:r>
            <a:endParaRPr lang="ru-RU" sz="12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263291" y="2972717"/>
            <a:ext cx="594036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16,7 %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263291" y="3246012"/>
            <a:ext cx="594036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14,5 %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256871" y="3523520"/>
            <a:ext cx="582623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11,5 %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7136889" y="3111216"/>
            <a:ext cx="886169" cy="205187"/>
          </a:xfrm>
          <a:prstGeom prst="rect">
            <a:avLst/>
          </a:prstGeom>
          <a:solidFill>
            <a:srgbClr val="FF0000">
              <a:alpha val="35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36889" y="3316402"/>
            <a:ext cx="886169" cy="205187"/>
          </a:xfrm>
          <a:prstGeom prst="rect">
            <a:avLst/>
          </a:prstGeom>
          <a:solidFill>
            <a:srgbClr val="FFC000">
              <a:alpha val="39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7136889" y="3521588"/>
            <a:ext cx="886169" cy="205187"/>
          </a:xfrm>
          <a:prstGeom prst="rect">
            <a:avLst/>
          </a:prstGeom>
          <a:solidFill>
            <a:srgbClr val="FFFF0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6" name="Прямая со стрелкой 15"/>
          <p:cNvCxnSpPr/>
          <p:nvPr/>
        </p:nvCxnSpPr>
        <p:spPr>
          <a:xfrm>
            <a:off x="6793815" y="3111217"/>
            <a:ext cx="477228" cy="102593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>
            <a:stCxn id="17" idx="3"/>
          </p:cNvCxnSpPr>
          <p:nvPr/>
        </p:nvCxnSpPr>
        <p:spPr>
          <a:xfrm>
            <a:off x="6857327" y="3367431"/>
            <a:ext cx="413716" cy="51566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Прямая со стрелкой 25"/>
          <p:cNvCxnSpPr>
            <a:stCxn id="18" idx="3"/>
          </p:cNvCxnSpPr>
          <p:nvPr/>
        </p:nvCxnSpPr>
        <p:spPr>
          <a:xfrm flipV="1">
            <a:off x="6839494" y="3607699"/>
            <a:ext cx="431549" cy="37240"/>
          </a:xfrm>
          <a:prstGeom prst="straightConnector1">
            <a:avLst/>
          </a:prstGeom>
          <a:ln w="1905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/>
        </p:nvSpPr>
        <p:spPr>
          <a:xfrm>
            <a:off x="6325413" y="4911904"/>
            <a:ext cx="509077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1,8 %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6824090" y="4829735"/>
            <a:ext cx="386650" cy="16433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307923" y="4607691"/>
            <a:ext cx="509077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2,2 %</a:t>
            </a:r>
          </a:p>
        </p:txBody>
      </p:sp>
      <p:cxnSp>
        <p:nvCxnSpPr>
          <p:cNvPr id="32" name="Прямая со стрелкой 31"/>
          <p:cNvCxnSpPr/>
          <p:nvPr/>
        </p:nvCxnSpPr>
        <p:spPr>
          <a:xfrm flipV="1">
            <a:off x="6824091" y="4581184"/>
            <a:ext cx="426822" cy="150077"/>
          </a:xfrm>
          <a:prstGeom prst="straightConnector1">
            <a:avLst/>
          </a:prstGeom>
          <a:ln w="19050">
            <a:solidFill>
              <a:schemeClr val="bg2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6315940" y="4076820"/>
            <a:ext cx="509077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4,5 %</a:t>
            </a:r>
          </a:p>
        </p:txBody>
      </p:sp>
      <p:cxnSp>
        <p:nvCxnSpPr>
          <p:cNvPr id="35" name="Прямая со стрелкой 34"/>
          <p:cNvCxnSpPr/>
          <p:nvPr/>
        </p:nvCxnSpPr>
        <p:spPr>
          <a:xfrm flipV="1">
            <a:off x="6793815" y="4092360"/>
            <a:ext cx="420934" cy="122960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6317068" y="3764022"/>
            <a:ext cx="509077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5,4 %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6307924" y="4328213"/>
            <a:ext cx="509077" cy="242837"/>
          </a:xfrm>
          <a:prstGeom prst="rect">
            <a:avLst/>
          </a:prstGeom>
          <a:noFill/>
        </p:spPr>
        <p:txBody>
          <a:bodyPr wrap="none" lIns="57608" tIns="28804" rIns="57608" bIns="28804" rtlCol="0">
            <a:spAutoFit/>
          </a:bodyPr>
          <a:lstStyle/>
          <a:p>
            <a:r>
              <a:rPr lang="ru-RU" sz="12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2,4 %</a:t>
            </a:r>
          </a:p>
        </p:txBody>
      </p:sp>
      <p:cxnSp>
        <p:nvCxnSpPr>
          <p:cNvPr id="41" name="Прямая со стрелкой 40"/>
          <p:cNvCxnSpPr/>
          <p:nvPr/>
        </p:nvCxnSpPr>
        <p:spPr>
          <a:xfrm flipV="1">
            <a:off x="6793815" y="4285284"/>
            <a:ext cx="464860" cy="181428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Прямоугольник 41"/>
          <p:cNvSpPr/>
          <p:nvPr/>
        </p:nvSpPr>
        <p:spPr>
          <a:xfrm>
            <a:off x="7185637" y="4784648"/>
            <a:ext cx="1135390" cy="366233"/>
          </a:xfrm>
          <a:prstGeom prst="rect">
            <a:avLst/>
          </a:prstGeom>
          <a:solidFill>
            <a:srgbClr val="7030A0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7176041" y="4487932"/>
            <a:ext cx="1135390" cy="243329"/>
          </a:xfrm>
          <a:prstGeom prst="rect">
            <a:avLst/>
          </a:prstGeom>
          <a:solidFill>
            <a:srgbClr val="00B0F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7176041" y="4233798"/>
            <a:ext cx="1135390" cy="194371"/>
          </a:xfrm>
          <a:prstGeom prst="rect">
            <a:avLst/>
          </a:prstGeom>
          <a:solidFill>
            <a:srgbClr val="00B0F0">
              <a:alpha val="5882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7172494" y="4025693"/>
            <a:ext cx="1135390" cy="140478"/>
          </a:xfrm>
          <a:prstGeom prst="rect">
            <a:avLst/>
          </a:prstGeom>
          <a:solidFill>
            <a:srgbClr val="92D050">
              <a:alpha val="16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7172494" y="3779751"/>
            <a:ext cx="1135390" cy="201346"/>
          </a:xfrm>
          <a:prstGeom prst="rect">
            <a:avLst/>
          </a:prstGeom>
          <a:solidFill>
            <a:srgbClr val="92D050">
              <a:alpha val="51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7608" tIns="28804" rIns="57608" bIns="28804" rtlCol="0" anchor="ctr"/>
          <a:lstStyle/>
          <a:p>
            <a:pPr algn="ctr"/>
            <a:endParaRPr lang="ru-RU" sz="120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7" name="Прямая со стрелкой 36"/>
          <p:cNvCxnSpPr/>
          <p:nvPr/>
        </p:nvCxnSpPr>
        <p:spPr>
          <a:xfrm flipV="1">
            <a:off x="6824090" y="3842597"/>
            <a:ext cx="446953" cy="69249"/>
          </a:xfrm>
          <a:prstGeom prst="straightConnector1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Прямоугольник 46"/>
          <p:cNvSpPr/>
          <p:nvPr/>
        </p:nvSpPr>
        <p:spPr>
          <a:xfrm>
            <a:off x="3635896" y="5317947"/>
            <a:ext cx="3024336" cy="1135389"/>
          </a:xfrm>
          <a:prstGeom prst="rect">
            <a:avLst/>
          </a:prstGeom>
        </p:spPr>
        <p:txBody>
          <a:bodyPr wrap="square" lIns="57608" tIns="28804" rIns="57608" bIns="28804">
            <a:spAutoFit/>
          </a:bodyPr>
          <a:lstStyle/>
          <a:p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Распределение объёмной концентрации 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высоте центрального зала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зависимости от времени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(СОКРАТ+АНГАР)Источник 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РЗ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течь по фланцу крышки </a:t>
            </a:r>
            <a:r>
              <a:rPr lang="ru-RU" sz="10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контейнмента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Конфигурация: всплывающая струя (учёт стратификации 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1000" b="1" baseline="-25000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 дополнительные исследования (КАБАРЕ)</a:t>
            </a:r>
            <a:endParaRPr lang="ru-RU" sz="1000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800581" y="2785998"/>
            <a:ext cx="2542544" cy="2083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69587" y="2780928"/>
            <a:ext cx="2271797" cy="2093742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0" name="Прямая со стрелкой 59"/>
          <p:cNvCxnSpPr>
            <a:stCxn id="10" idx="1"/>
          </p:cNvCxnSpPr>
          <p:nvPr/>
        </p:nvCxnSpPr>
        <p:spPr>
          <a:xfrm flipH="1">
            <a:off x="5994037" y="3094136"/>
            <a:ext cx="269254" cy="84909"/>
          </a:xfrm>
          <a:prstGeom prst="straightConnector1">
            <a:avLst/>
          </a:prstGeom>
          <a:ln w="19050"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>
            <a:stCxn id="17" idx="1"/>
          </p:cNvCxnSpPr>
          <p:nvPr/>
        </p:nvCxnSpPr>
        <p:spPr>
          <a:xfrm flipH="1" flipV="1">
            <a:off x="5977797" y="3352937"/>
            <a:ext cx="285494" cy="14494"/>
          </a:xfrm>
          <a:prstGeom prst="straightConnector1">
            <a:avLst/>
          </a:prstGeom>
          <a:ln w="19050">
            <a:solidFill>
              <a:schemeClr val="accent2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>
            <a:stCxn id="18" idx="1"/>
          </p:cNvCxnSpPr>
          <p:nvPr/>
        </p:nvCxnSpPr>
        <p:spPr>
          <a:xfrm flipH="1" flipV="1">
            <a:off x="5977797" y="3569864"/>
            <a:ext cx="279074" cy="75075"/>
          </a:xfrm>
          <a:prstGeom prst="straightConnector1">
            <a:avLst/>
          </a:prstGeom>
          <a:ln w="1905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6934621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12392" y="1138710"/>
            <a:ext cx="3148040" cy="419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 bwMode="auto">
          <a:xfrm>
            <a:off x="5312392" y="5687344"/>
            <a:ext cx="3148040" cy="51014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Arial" charset="0"/>
                <a:cs typeface="Arial" pitchFamily="34" charset="0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5pPr>
            <a:lvl6pPr marL="4572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>Прогноз радиационной обстановки </a:t>
            </a:r>
            <a:r>
              <a:rPr lang="en-US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/>
            </a:r>
            <a:br>
              <a:rPr lang="en-US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</a:br>
            <a:r>
              <a:rPr lang="ru-RU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>с учетом реальных метеоусловий </a:t>
            </a:r>
            <a:r>
              <a:rPr lang="en-US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/>
            </a:r>
            <a:br>
              <a:rPr lang="en-US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</a:br>
            <a:r>
              <a:rPr lang="ru-RU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>и рельефа местности</a:t>
            </a:r>
          </a:p>
        </p:txBody>
      </p:sp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124744"/>
            <a:ext cx="2887402" cy="4198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/>
          <p:cNvSpPr txBox="1">
            <a:spLocks/>
          </p:cNvSpPr>
          <p:nvPr/>
        </p:nvSpPr>
        <p:spPr bwMode="auto">
          <a:xfrm>
            <a:off x="820502" y="5602321"/>
            <a:ext cx="2887402" cy="680186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0" tIns="0" rIns="0" bIns="0" numCol="1" anchor="ctr" anchorCtr="1" compatLnSpc="1">
            <a:prstTxWarp prst="textNoShape">
              <a:avLst/>
            </a:prstTxWarp>
            <a:spAutoFit/>
          </a:bodyPr>
          <a:lstStyle>
            <a:lvl1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+mj-lt"/>
                <a:ea typeface="Arial" charset="0"/>
                <a:cs typeface="Arial" pitchFamily="34" charset="0"/>
              </a:defRPr>
            </a:lvl1pPr>
            <a:lvl2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2pPr>
            <a:lvl3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3pPr>
            <a:lvl4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4pPr>
            <a:lvl5pPr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Arial" charset="0"/>
                <a:ea typeface="Arial" charset="0"/>
                <a:cs typeface="Arial" pitchFamily="34" charset="0"/>
              </a:defRPr>
            </a:lvl5pPr>
            <a:lvl6pPr marL="4572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6pPr>
            <a:lvl7pPr marL="9144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7pPr>
            <a:lvl8pPr marL="13716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8pPr>
            <a:lvl9pPr marL="1828800" algn="ctr" rtl="0" eaLnBrk="1" fontAlgn="base" hangingPunct="1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chemeClr val="bg1"/>
                </a:solidFill>
                <a:latin typeface="Arial" charset="0"/>
              </a:defRPr>
            </a:lvl9pPr>
          </a:lstStyle>
          <a:p>
            <a:r>
              <a:rPr lang="ru-RU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>Прогноз радиационной обстановки при постоянных метеоусловиях </a:t>
            </a:r>
            <a:r>
              <a:rPr lang="en-US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/>
            </a:r>
            <a:br>
              <a:rPr lang="en-US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</a:br>
            <a:r>
              <a:rPr lang="ru-RU" altLang="ru-RU" sz="1300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Tahoma" pitchFamily="34" charset="0"/>
              </a:rPr>
              <a:t>и без учета рельефа местности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altLang="ru-RU" sz="2400" dirty="0"/>
              <a:t>Влияние рельефа местности и локальных климатических особенностей на прогноз радиационной </a:t>
            </a:r>
            <a:r>
              <a:rPr lang="ru-RU" altLang="ru-RU" sz="2400" dirty="0" smtClean="0"/>
              <a:t>обстановки</a:t>
            </a:r>
            <a:endParaRPr lang="ru-RU" sz="2400" dirty="0"/>
          </a:p>
        </p:txBody>
      </p:sp>
      <p:sp>
        <p:nvSpPr>
          <p:cNvPr id="10" name="Rectangle 10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/>
          <a:p>
            <a:fld id="{239A5233-959B-4C11-8822-231DE5AD62BC}" type="slidenum">
              <a:rPr lang="en-US" smtClean="0"/>
              <a:pPr/>
              <a:t>31</a:t>
            </a:fld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xmlns="" val="2787881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Объект 18" hidden="1"/>
          <p:cNvGraphicFramePr>
            <a:graphicFrameLocks noChangeAspect="1"/>
          </p:cNvGraphicFramePr>
          <p:nvPr>
            <p:extLst/>
          </p:nvPr>
        </p:nvGraphicFramePr>
        <p:xfrm>
          <a:off x="1144225" y="858475"/>
          <a:ext cx="1214" cy="1214"/>
        </p:xfrm>
        <a:graphic>
          <a:graphicData uri="http://schemas.openxmlformats.org/presentationml/2006/ole">
            <p:oleObj spid="_x0000_s4103" name="think-cell Slide" r:id="rId3" imgW="360" imgH="360" progId="">
              <p:embed/>
            </p:oleObj>
          </a:graphicData>
        </a:graphic>
      </p:graphicFrame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Запрос на дополнительные научные исследования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32</a:t>
            </a:fld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1106616" y="1497259"/>
            <a:ext cx="2629246" cy="347565"/>
          </a:xfrm>
          <a:prstGeom prst="rect">
            <a:avLst/>
          </a:prstGeom>
          <a:noFill/>
        </p:spPr>
        <p:txBody>
          <a:bodyPr wrap="none" lIns="69882" tIns="34942" rIns="69882" bIns="34942" rtlCol="0">
            <a:spAutoFit/>
          </a:bodyPr>
          <a:lstStyle/>
          <a:p>
            <a:pPr defTabSz="698909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Ключевые элементы: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832454" y="2204864"/>
            <a:ext cx="3015335" cy="54818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9882" tIns="34942" rIns="69882" bIns="34942" rtlCol="0" anchor="ctr"/>
          <a:lstStyle/>
          <a:p>
            <a:pPr algn="ctr" defTabSz="698909"/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Материалы,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сплавы, композиты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2454" y="3030632"/>
            <a:ext cx="3015335" cy="54818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9882" tIns="34942" rIns="69882" bIns="34942" rtlCol="0" anchor="ctr"/>
          <a:lstStyle/>
          <a:p>
            <a:pPr algn="ctr" defTabSz="698909"/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Датчики </a:t>
            </a:r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преобразователи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27584" y="3856400"/>
            <a:ext cx="3015335" cy="54818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9882" tIns="34942" rIns="69882" bIns="34942" rtlCol="0" anchor="ctr"/>
          <a:lstStyle/>
          <a:p>
            <a:pPr algn="ctr" defTabSz="698909"/>
            <a:r>
              <a:rPr lang="ru-RU" sz="14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Электронные компоненты</a:t>
            </a:r>
            <a:endParaRPr lang="ru-RU" sz="1400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27584" y="4682167"/>
            <a:ext cx="3015335" cy="54818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lIns="69882" tIns="34942" rIns="69882" bIns="34942" rtlCol="0" anchor="ctr"/>
          <a:lstStyle/>
          <a:p>
            <a:pPr algn="ctr" defTabSz="698909"/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Математическое и физическое моделирование, коды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99592" y="5851100"/>
            <a:ext cx="7244184" cy="563009"/>
          </a:xfrm>
          <a:prstGeom prst="rect">
            <a:avLst/>
          </a:prstGeom>
          <a:noFill/>
        </p:spPr>
        <p:txBody>
          <a:bodyPr wrap="square" lIns="69882" tIns="34942" rIns="69882" bIns="34942" rtlCol="0">
            <a:spAutoFit/>
          </a:bodyPr>
          <a:lstStyle/>
          <a:p>
            <a:pPr algn="ctr" defTabSz="698909"/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Необходимы исследования по ключевым элементам для развития новых продуктов – возможно в международной кооперации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04048" y="1497259"/>
            <a:ext cx="3913252" cy="347565"/>
          </a:xfrm>
          <a:prstGeom prst="rect">
            <a:avLst/>
          </a:prstGeom>
          <a:noFill/>
        </p:spPr>
        <p:txBody>
          <a:bodyPr wrap="none" lIns="69882" tIns="34942" rIns="69882" bIns="34942" rtlCol="0">
            <a:spAutoFit/>
          </a:bodyPr>
          <a:lstStyle/>
          <a:p>
            <a:pPr defTabSz="698909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Международное сотрудничество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16017" y="4666191"/>
            <a:ext cx="4180656" cy="563009"/>
          </a:xfrm>
          <a:prstGeom prst="rect">
            <a:avLst/>
          </a:prstGeom>
          <a:noFill/>
        </p:spPr>
        <p:txBody>
          <a:bodyPr wrap="square" lIns="69882" tIns="34942" rIns="69882" bIns="34942" rtlCol="0">
            <a:spAutoFit/>
          </a:bodyPr>
          <a:lstStyle/>
          <a:p>
            <a:pPr algn="ctr" defTabSz="698909"/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Совместная проработка «сложных» направлений (например, </a:t>
            </a: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тематика</a:t>
            </a:r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ЖСР)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252244" y="2537901"/>
            <a:ext cx="756042" cy="75600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568230" y="2537996"/>
            <a:ext cx="756042" cy="756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84023" y="2537996"/>
            <a:ext cx="756042" cy="756000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39807" y="3451361"/>
            <a:ext cx="756042" cy="756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2342" y="3451361"/>
            <a:ext cx="756042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70195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Переход к Национальному проекту</a:t>
            </a:r>
            <a:endParaRPr lang="ru-RU" dirty="0"/>
          </a:p>
        </p:txBody>
      </p:sp>
      <p:sp>
        <p:nvSpPr>
          <p:cNvPr id="19" name="Номер слайда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399F8A70-849F-4CB3-A9E2-CB77097EDF93}" type="slidenum">
              <a:rPr lang="ru-RU" smtClean="0"/>
              <a:pPr/>
              <a:t>33</a:t>
            </a:fld>
            <a:endParaRPr lang="ru-RU" dirty="0"/>
          </a:p>
        </p:txBody>
      </p:sp>
      <p:sp>
        <p:nvSpPr>
          <p:cNvPr id="5" name="Фигура, имеющая форму буквы L 4"/>
          <p:cNvSpPr/>
          <p:nvPr/>
        </p:nvSpPr>
        <p:spPr>
          <a:xfrm rot="5400000">
            <a:off x="1626968" y="3315092"/>
            <a:ext cx="1353562" cy="4392490"/>
          </a:xfrm>
          <a:prstGeom prst="corner">
            <a:avLst>
              <a:gd name="adj1" fmla="val 8183"/>
              <a:gd name="adj2" fmla="val 5858"/>
            </a:avLst>
          </a:prstGeom>
          <a:solidFill>
            <a:srgbClr val="CC5D36"/>
          </a:solid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7" name="Фигура, имеющая форму буквы L 6"/>
          <p:cNvSpPr/>
          <p:nvPr/>
        </p:nvSpPr>
        <p:spPr>
          <a:xfrm rot="5400000">
            <a:off x="5751941" y="3198428"/>
            <a:ext cx="1658985" cy="4136354"/>
          </a:xfrm>
          <a:prstGeom prst="corner">
            <a:avLst>
              <a:gd name="adj1" fmla="val 9217"/>
              <a:gd name="adj2" fmla="val 7011"/>
            </a:avLst>
          </a:prstGeom>
          <a:solidFill>
            <a:srgbClr val="CC5D36"/>
          </a:solidFill>
        </p:spPr>
        <p:style>
          <a:lnRef idx="2">
            <a:schemeClr val="accent2">
              <a:shade val="8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shade val="8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shade val="80000"/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18" name="TextBox 17"/>
          <p:cNvSpPr txBox="1"/>
          <p:nvPr/>
        </p:nvSpPr>
        <p:spPr>
          <a:xfrm>
            <a:off x="1353680" y="4651506"/>
            <a:ext cx="1574689" cy="34609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68420" tIns="34212" rIns="68420" bIns="34212" rtlCol="0">
            <a:spAutoFit/>
          </a:bodyPr>
          <a:lstStyle/>
          <a:p>
            <a:pPr algn="ctr"/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СЕГОДНЯ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11560" y="5688139"/>
            <a:ext cx="3058928" cy="499979"/>
          </a:xfrm>
          <a:prstGeom prst="rect">
            <a:avLst/>
          </a:prstGeom>
        </p:spPr>
        <p:txBody>
          <a:bodyPr wrap="square" lIns="68420" tIns="34212" rIns="68420" bIns="34212">
            <a:spAutoFit/>
          </a:bodyPr>
          <a:lstStyle/>
          <a:p>
            <a:pPr algn="ctr">
              <a:buClr>
                <a:srgbClr val="00B050"/>
              </a:buClr>
              <a:buSzPct val="200000"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нового продукта (технологии ЯЭ) для РФ и мира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5589342" y="4293096"/>
            <a:ext cx="1048490" cy="346091"/>
          </a:xfrm>
          <a:prstGeom prst="rect">
            <a:avLst/>
          </a:prstGeom>
          <a:solidFill>
            <a:schemeClr val="bg1"/>
          </a:solidFill>
          <a:ln>
            <a:solidFill>
              <a:srgbClr val="00206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lIns="68420" tIns="34212" rIns="68420" bIns="34212" rtlCol="0">
            <a:spAutoFit/>
          </a:bodyPr>
          <a:lstStyle/>
          <a:p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ЗАВТРА</a:t>
            </a:r>
          </a:p>
        </p:txBody>
      </p:sp>
      <p:sp>
        <p:nvSpPr>
          <p:cNvPr id="33" name="Равнобедренный треугольник 32"/>
          <p:cNvSpPr/>
          <p:nvPr/>
        </p:nvSpPr>
        <p:spPr>
          <a:xfrm>
            <a:off x="3736325" y="4442895"/>
            <a:ext cx="724980" cy="340616"/>
          </a:xfrm>
          <a:prstGeom prst="triangle">
            <a:avLst>
              <a:gd name="adj" fmla="val 100000"/>
            </a:avLst>
          </a:prstGeom>
          <a:solidFill>
            <a:srgbClr val="CC5D36"/>
          </a:solidFill>
          <a:ln>
            <a:solidFill>
              <a:srgbClr val="CC5D36"/>
            </a:solidFill>
          </a:ln>
        </p:spPr>
        <p:style>
          <a:lnRef idx="2">
            <a:schemeClr val="accent2">
              <a:shade val="80000"/>
              <a:hueOff val="87985"/>
              <a:satOff val="217"/>
              <a:lumOff val="6433"/>
              <a:alphaOff val="0"/>
            </a:schemeClr>
          </a:lnRef>
          <a:fillRef idx="1">
            <a:schemeClr val="accent2">
              <a:shade val="80000"/>
              <a:hueOff val="87985"/>
              <a:satOff val="217"/>
              <a:lumOff val="6433"/>
              <a:alphaOff val="0"/>
            </a:schemeClr>
          </a:fillRef>
          <a:effectRef idx="0">
            <a:schemeClr val="accent2">
              <a:shade val="80000"/>
              <a:hueOff val="87985"/>
              <a:satOff val="217"/>
              <a:lumOff val="6433"/>
              <a:alphaOff val="0"/>
            </a:schemeClr>
          </a:effectRef>
          <a:fontRef idx="minor">
            <a:schemeClr val="lt1"/>
          </a:fontRef>
        </p:style>
      </p:sp>
      <p:sp>
        <p:nvSpPr>
          <p:cNvPr id="6" name="Прямоугольник 5"/>
          <p:cNvSpPr/>
          <p:nvPr/>
        </p:nvSpPr>
        <p:spPr>
          <a:xfrm>
            <a:off x="4569397" y="5162429"/>
            <a:ext cx="4080215" cy="930867"/>
          </a:xfrm>
          <a:prstGeom prst="rect">
            <a:avLst/>
          </a:prstGeom>
        </p:spPr>
        <p:txBody>
          <a:bodyPr wrap="square" lIns="68420" tIns="34212" rIns="68420" bIns="34212">
            <a:spAutoFit/>
          </a:bodyPr>
          <a:lstStyle/>
          <a:p>
            <a:pPr algn="ctr"/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Промышленная реализация технологического лидерства </a:t>
            </a:r>
            <a: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</a:t>
            </a:r>
            <a:br>
              <a:rPr lang="en-US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продукт для ядерной энергетики. </a:t>
            </a:r>
          </a:p>
          <a:p>
            <a:pPr algn="ctr"/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Новый продукт - новые рынки.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34671" y="5229200"/>
            <a:ext cx="2812707" cy="315370"/>
          </a:xfrm>
          <a:prstGeom prst="rect">
            <a:avLst/>
          </a:prstGeom>
          <a:noFill/>
        </p:spPr>
        <p:txBody>
          <a:bodyPr wrap="square" lIns="68480" tIns="34240" rIns="68480" bIns="34240" rtlCol="0">
            <a:spAutoFit/>
          </a:bodyPr>
          <a:lstStyle/>
          <a:p>
            <a:pPr algn="ctr"/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Федеральная программа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602559" y="4830542"/>
            <a:ext cx="1332535" cy="315370"/>
          </a:xfrm>
          <a:prstGeom prst="rect">
            <a:avLst/>
          </a:prstGeom>
          <a:noFill/>
        </p:spPr>
        <p:txBody>
          <a:bodyPr wrap="none" lIns="68480" tIns="34240" rIns="68480" bIns="34240" rtlCol="0">
            <a:spAutoFit/>
          </a:bodyPr>
          <a:lstStyle/>
          <a:p>
            <a:r>
              <a:rPr lang="ru-RU" sz="16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Нац. проект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18518" y="1484784"/>
            <a:ext cx="2077265" cy="45550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ЗЯТЦ с БР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51521" y="2012607"/>
            <a:ext cx="3658788" cy="555825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Продление эксплуатации экспериментальной базы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251520" y="2763241"/>
            <a:ext cx="1100593" cy="74495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УТС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1547664" y="2784327"/>
            <a:ext cx="2369139" cy="74495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вещества в экстремальных состояниях</a:t>
            </a:r>
          </a:p>
        </p:txBody>
      </p:sp>
      <p:sp>
        <p:nvSpPr>
          <p:cNvPr id="9" name="Стрелка вправо 8"/>
          <p:cNvSpPr/>
          <p:nvPr/>
        </p:nvSpPr>
        <p:spPr>
          <a:xfrm>
            <a:off x="4034531" y="2059008"/>
            <a:ext cx="348617" cy="1274181"/>
          </a:xfrm>
          <a:prstGeom prst="rightArrow">
            <a:avLst/>
          </a:prstGeom>
          <a:solidFill>
            <a:srgbClr val="CC5D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01" tIns="34250" rIns="68501" bIns="34250" rtlCol="0" anchor="ctr"/>
          <a:lstStyle/>
          <a:p>
            <a:pPr algn="ctr"/>
            <a:endParaRPr lang="ru-RU" sz="1400" b="1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74508" y="1124744"/>
            <a:ext cx="3313916" cy="45550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/>
              </a:rPr>
              <a:t>Двухкомпонентная ЯЭ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5074508" y="1766176"/>
            <a:ext cx="1558569" cy="366680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ЗЯТЦ с БР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829855" y="1761756"/>
            <a:ext cx="1558569" cy="366680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Перспективные ВВЭР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4499992" y="3345782"/>
            <a:ext cx="1275371" cy="587274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УТС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795692" y="3345782"/>
            <a:ext cx="3069944" cy="587274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Исследование вещества в экстремальных состояниях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4513259" y="2264178"/>
            <a:ext cx="4352377" cy="44281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Новая экспериментальная база (МБИР)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513258" y="2924944"/>
            <a:ext cx="886953" cy="29363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ЖСР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492132" y="2924944"/>
            <a:ext cx="1197576" cy="29363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4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Материалы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6763781" y="2924945"/>
            <a:ext cx="2101855" cy="293636"/>
          </a:xfrm>
          <a:prstGeom prst="rect">
            <a:avLst/>
          </a:prstGeom>
          <a:gradFill flip="none" rotWithShape="1">
            <a:gsLst>
              <a:gs pos="0">
                <a:srgbClr val="97C3FF">
                  <a:lumMod val="20000"/>
                  <a:lumOff val="80000"/>
                </a:srgbClr>
              </a:gs>
              <a:gs pos="75000">
                <a:srgbClr val="97C3FF"/>
              </a:gs>
              <a:gs pos="25000">
                <a:srgbClr val="97C3FF"/>
              </a:gs>
              <a:gs pos="100000">
                <a:srgbClr val="97C3FF">
                  <a:lumMod val="20000"/>
                  <a:lumOff val="80000"/>
                </a:srgbClr>
              </a:gs>
            </a:gsLst>
            <a:lin ang="0" scaled="1"/>
            <a:tileRect/>
          </a:gradFill>
          <a:ln w="9525" cap="flat" cmpd="sng" algn="ctr">
            <a:noFill/>
            <a:prstDash val="solid"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lIns="69882" tIns="34942" rIns="69882" bIns="34942" rtlCol="0" anchor="ctr"/>
          <a:lstStyle/>
          <a:p>
            <a:pPr algn="ctr" defTabSz="698909">
              <a:defRPr/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Аддитивные технологии</a:t>
            </a:r>
          </a:p>
        </p:txBody>
      </p:sp>
    </p:spTree>
    <p:extLst>
      <p:ext uri="{BB962C8B-B14F-4D97-AF65-F5344CB8AC3E}">
        <p14:creationId xmlns:p14="http://schemas.microsoft.com/office/powerpoint/2010/main" xmlns="" val="2895738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Предложения в решение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256793" indent="-256793" algn="l">
              <a:buAutoNum type="arabicPeriod"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Поддержать направления 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Госкорпорации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Росатом</a:t>
            </a: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 в структуре Национального проекта</a:t>
            </a:r>
          </a:p>
          <a:p>
            <a:pPr marL="256793" indent="-256793" algn="l">
              <a:buAutoNum type="arabicPeriod"/>
            </a:pPr>
            <a:endParaRPr lang="ru-RU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56793" indent="-256793" algn="l">
              <a:buAutoNum type="arabicPeriod"/>
            </a:pPr>
            <a:r>
              <a:rPr lang="ru-RU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Сформировать комплексную программу исследований в обеспечение задела </a:t>
            </a:r>
            <a:r>
              <a:rPr lang="ru-RU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технологий</a:t>
            </a:r>
            <a:endParaRPr lang="ru-RU" b="1" dirty="0">
              <a:solidFill>
                <a:schemeClr val="tx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 lang="ru-RU" smtClean="0"/>
              <a:pPr/>
              <a:t>34</a:t>
            </a:fld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1439663" y="1862833"/>
            <a:ext cx="6102678" cy="576980"/>
          </a:xfrm>
          <a:prstGeom prst="rect">
            <a:avLst/>
          </a:prstGeom>
          <a:noFill/>
        </p:spPr>
        <p:txBody>
          <a:bodyPr wrap="square" lIns="68480" tIns="34240" rIns="68480" bIns="34240" rtlCol="0">
            <a:spAutoFit/>
          </a:bodyPr>
          <a:lstStyle/>
          <a:p>
            <a:pPr marL="256793" indent="-256793">
              <a:buAutoNum type="arabicPeriod"/>
            </a:pPr>
            <a:endParaRPr lang="ru-RU" sz="1650" dirty="0"/>
          </a:p>
          <a:p>
            <a:pPr marL="256793" indent="-256793">
              <a:buAutoNum type="arabicPeriod"/>
            </a:pPr>
            <a:endParaRPr lang="ru-RU" sz="1650" dirty="0"/>
          </a:p>
        </p:txBody>
      </p:sp>
    </p:spTree>
    <p:extLst>
      <p:ext uri="{BB962C8B-B14F-4D97-AF65-F5344CB8AC3E}">
        <p14:creationId xmlns:p14="http://schemas.microsoft.com/office/powerpoint/2010/main" xmlns="" val="41633468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ru-RU" dirty="0" smtClean="0"/>
              <a:t>Спасибо за внимание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9831DB-3706-485A-91DB-52FF0C9D61C2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2857961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Что такое радиационная безопасность?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Не</a:t>
            </a:r>
            <a:r>
              <a:rPr lang="en-US" dirty="0" smtClean="0"/>
              <a:t> </a:t>
            </a:r>
            <a:r>
              <a:rPr lang="ru-RU" dirty="0" smtClean="0"/>
              <a:t>превышение годовых доз: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Для профессионалов 20 </a:t>
            </a:r>
            <a:r>
              <a:rPr lang="ru-RU" dirty="0" err="1" smtClean="0"/>
              <a:t>мЗв</a:t>
            </a:r>
            <a:r>
              <a:rPr lang="ru-RU" dirty="0" smtClean="0"/>
              <a:t>;</a:t>
            </a:r>
          </a:p>
          <a:p>
            <a:pPr lvl="1">
              <a:buFont typeface="Arial" pitchFamily="34" charset="0"/>
              <a:buChar char="•"/>
            </a:pPr>
            <a:r>
              <a:rPr lang="ru-RU" dirty="0" smtClean="0"/>
              <a:t>Для населения 1 </a:t>
            </a:r>
            <a:r>
              <a:rPr lang="ru-RU" dirty="0" err="1" smtClean="0"/>
              <a:t>мЗв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779831DB-3706-485A-91DB-52FF0C9D61C2}" type="slidenum">
              <a:rPr lang="en-US" smtClean="0"/>
              <a:pPr/>
              <a:t>4</a:t>
            </a:fld>
            <a:endParaRPr lang="en-US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object 73"/>
          <p:cNvSpPr txBox="1"/>
          <p:nvPr/>
        </p:nvSpPr>
        <p:spPr>
          <a:xfrm>
            <a:off x="6436414" y="2923660"/>
            <a:ext cx="2210435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latin typeface="Arial"/>
                <a:cs typeface="Arial"/>
              </a:rPr>
              <a:t>США </a:t>
            </a:r>
            <a:r>
              <a:rPr sz="1400" b="1" spc="-5" dirty="0">
                <a:latin typeface="Arial"/>
                <a:cs typeface="Arial"/>
              </a:rPr>
              <a:t>– </a:t>
            </a:r>
            <a:r>
              <a:rPr sz="1400" b="1" spc="-10" dirty="0">
                <a:latin typeface="Arial"/>
                <a:cs typeface="Arial"/>
              </a:rPr>
              <a:t>50</a:t>
            </a:r>
            <a:r>
              <a:rPr sz="1400" b="1" spc="-60" dirty="0">
                <a:latin typeface="Arial"/>
                <a:cs typeface="Arial"/>
              </a:rPr>
              <a:t> </a:t>
            </a:r>
            <a:r>
              <a:rPr sz="1400" b="1" spc="-15" dirty="0">
                <a:latin typeface="Arial"/>
                <a:cs typeface="Arial"/>
              </a:rPr>
              <a:t>мЗв/год</a:t>
            </a:r>
            <a:endParaRPr sz="1400" dirty="0">
              <a:latin typeface="Arial"/>
              <a:cs typeface="Arial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6854199" y="2140620"/>
            <a:ext cx="16205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b="1" spc="-10" dirty="0">
                <a:solidFill>
                  <a:srgbClr val="004386"/>
                </a:solidFill>
                <a:latin typeface="Arial"/>
                <a:cs typeface="Arial"/>
              </a:rPr>
              <a:t>Персо</a:t>
            </a:r>
            <a:r>
              <a:rPr b="1" spc="-5" dirty="0">
                <a:solidFill>
                  <a:srgbClr val="004386"/>
                </a:solidFill>
                <a:latin typeface="Arial"/>
                <a:cs typeface="Arial"/>
              </a:rPr>
              <a:t>н</a:t>
            </a:r>
            <a:r>
              <a:rPr b="1" spc="-15" dirty="0">
                <a:solidFill>
                  <a:srgbClr val="004386"/>
                </a:solidFill>
                <a:latin typeface="Arial"/>
                <a:cs typeface="Arial"/>
              </a:rPr>
              <a:t>ал</a:t>
            </a:r>
            <a:endParaRPr dirty="0">
              <a:latin typeface="Arial"/>
              <a:cs typeface="Arial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Эволюция дозовых пределов </a:t>
            </a:r>
            <a:br>
              <a:rPr lang="ru-RU" smtClean="0"/>
            </a:br>
            <a:r>
              <a:rPr lang="ru-RU" smtClean="0"/>
              <a:t>для  персонала и населения</a:t>
            </a:r>
            <a:endParaRPr lang="ru-RU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5</a:t>
            </a:fld>
            <a:endParaRPr lang="ru-RU" dirty="0"/>
          </a:p>
        </p:txBody>
      </p:sp>
      <p:grpSp>
        <p:nvGrpSpPr>
          <p:cNvPr id="3" name="Группа 191"/>
          <p:cNvGrpSpPr/>
          <p:nvPr/>
        </p:nvGrpSpPr>
        <p:grpSpPr>
          <a:xfrm>
            <a:off x="251520" y="1268760"/>
            <a:ext cx="8509731" cy="4407094"/>
            <a:chOff x="-1281832" y="4018840"/>
            <a:chExt cx="9337271" cy="4439360"/>
          </a:xfrm>
        </p:grpSpPr>
        <p:grpSp>
          <p:nvGrpSpPr>
            <p:cNvPr id="4" name="Группа 180"/>
            <p:cNvGrpSpPr/>
            <p:nvPr/>
          </p:nvGrpSpPr>
          <p:grpSpPr>
            <a:xfrm>
              <a:off x="-1281832" y="4018840"/>
              <a:ext cx="9337271" cy="4266165"/>
              <a:chOff x="-1281832" y="4018840"/>
              <a:chExt cx="9337271" cy="4266165"/>
            </a:xfrm>
          </p:grpSpPr>
          <p:graphicFrame>
            <p:nvGraphicFramePr>
              <p:cNvPr id="156" name="Диаграмма 155"/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xmlns="" val="3022847224"/>
                  </p:ext>
                </p:extLst>
              </p:nvPr>
            </p:nvGraphicFramePr>
            <p:xfrm>
              <a:off x="-1130780" y="4018840"/>
              <a:ext cx="9186219" cy="4266165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5" name="Группа 179"/>
              <p:cNvGrpSpPr/>
              <p:nvPr/>
            </p:nvGrpSpPr>
            <p:grpSpPr>
              <a:xfrm>
                <a:off x="-1281832" y="4617770"/>
                <a:ext cx="8642175" cy="3492026"/>
                <a:chOff x="-1281832" y="4617770"/>
                <a:chExt cx="8642175" cy="3492026"/>
              </a:xfrm>
            </p:grpSpPr>
            <p:sp>
              <p:nvSpPr>
                <p:cNvPr id="157" name="object 48"/>
                <p:cNvSpPr txBox="1"/>
                <p:nvPr/>
              </p:nvSpPr>
              <p:spPr>
                <a:xfrm>
                  <a:off x="-798002" y="4617770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sz="1200" b="1" spc="10" dirty="0">
                      <a:latin typeface="Arial"/>
                      <a:cs typeface="Arial"/>
                    </a:rPr>
                    <a:t>600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58" name="object 48"/>
                <p:cNvSpPr txBox="1"/>
                <p:nvPr/>
              </p:nvSpPr>
              <p:spPr>
                <a:xfrm>
                  <a:off x="139532" y="5282972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>
                      <a:latin typeface="Arial"/>
                      <a:cs typeface="Arial"/>
                    </a:rPr>
                    <a:t>3</a:t>
                  </a:r>
                  <a:r>
                    <a:rPr sz="1200" b="1" spc="10" dirty="0" smtClean="0">
                      <a:latin typeface="Arial"/>
                      <a:cs typeface="Arial"/>
                    </a:rPr>
                    <a:t>00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4" name="object 73"/>
                <p:cNvSpPr txBox="1"/>
                <p:nvPr/>
              </p:nvSpPr>
              <p:spPr>
                <a:xfrm>
                  <a:off x="23134" y="4986086"/>
                  <a:ext cx="674006" cy="1015663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6600" dirty="0" smtClean="0">
                      <a:latin typeface="Arial"/>
                      <a:cs typeface="Arial"/>
                    </a:rPr>
                    <a:t>~</a:t>
                  </a:r>
                  <a:endParaRPr sz="6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6" name="object 73"/>
                <p:cNvSpPr txBox="1"/>
                <p:nvPr/>
              </p:nvSpPr>
              <p:spPr>
                <a:xfrm>
                  <a:off x="911221" y="5294010"/>
                  <a:ext cx="674006" cy="1015663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6600" dirty="0" smtClean="0">
                      <a:latin typeface="Arial"/>
                      <a:cs typeface="Arial"/>
                    </a:rPr>
                    <a:t>~</a:t>
                  </a:r>
                  <a:endParaRPr sz="66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7" name="object 48"/>
                <p:cNvSpPr txBox="1"/>
                <p:nvPr/>
              </p:nvSpPr>
              <p:spPr>
                <a:xfrm>
                  <a:off x="1028452" y="5549015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 smtClean="0">
                      <a:latin typeface="Arial"/>
                      <a:cs typeface="Arial"/>
                    </a:rPr>
                    <a:t>15</a:t>
                  </a:r>
                  <a:r>
                    <a:rPr sz="1200" b="1" spc="10" dirty="0" smtClean="0">
                      <a:latin typeface="Arial"/>
                      <a:cs typeface="Arial"/>
                    </a:rPr>
                    <a:t>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8" name="object 48"/>
                <p:cNvSpPr txBox="1"/>
                <p:nvPr/>
              </p:nvSpPr>
              <p:spPr>
                <a:xfrm>
                  <a:off x="2272977" y="7391400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 smtClean="0">
                      <a:latin typeface="Arial"/>
                      <a:cs typeface="Arial"/>
                    </a:rPr>
                    <a:t>15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69" name="object 48"/>
                <p:cNvSpPr txBox="1"/>
                <p:nvPr/>
              </p:nvSpPr>
              <p:spPr>
                <a:xfrm>
                  <a:off x="2926742" y="6276947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 smtClean="0">
                      <a:latin typeface="Arial"/>
                      <a:cs typeface="Arial"/>
                    </a:rPr>
                    <a:t>50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0" name="object 48"/>
                <p:cNvSpPr txBox="1"/>
                <p:nvPr/>
              </p:nvSpPr>
              <p:spPr>
                <a:xfrm>
                  <a:off x="3219426" y="7820854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 smtClean="0">
                      <a:latin typeface="Arial"/>
                      <a:cs typeface="Arial"/>
                    </a:rPr>
                    <a:t>5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1" name="object 48"/>
                <p:cNvSpPr txBox="1"/>
                <p:nvPr/>
              </p:nvSpPr>
              <p:spPr>
                <a:xfrm>
                  <a:off x="3855157" y="6314774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 smtClean="0">
                      <a:latin typeface="Arial"/>
                      <a:cs typeface="Arial"/>
                    </a:rPr>
                    <a:t>50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2" name="object 48"/>
                <p:cNvSpPr txBox="1"/>
                <p:nvPr/>
              </p:nvSpPr>
              <p:spPr>
                <a:xfrm>
                  <a:off x="4171001" y="7820855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 smtClean="0">
                      <a:latin typeface="Arial"/>
                      <a:cs typeface="Arial"/>
                    </a:rPr>
                    <a:t>5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3" name="object 48"/>
                <p:cNvSpPr txBox="1"/>
                <p:nvPr/>
              </p:nvSpPr>
              <p:spPr>
                <a:xfrm>
                  <a:off x="5063309" y="7905929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dirty="0">
                      <a:latin typeface="Arial"/>
                      <a:cs typeface="Arial"/>
                    </a:rPr>
                    <a:t>5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4" name="object 48"/>
                <p:cNvSpPr txBox="1"/>
                <p:nvPr/>
              </p:nvSpPr>
              <p:spPr>
                <a:xfrm>
                  <a:off x="4810662" y="6309673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 smtClean="0">
                      <a:latin typeface="Arial"/>
                      <a:cs typeface="Arial"/>
                    </a:rPr>
                    <a:t>50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5" name="object 48"/>
                <p:cNvSpPr txBox="1"/>
                <p:nvPr/>
              </p:nvSpPr>
              <p:spPr>
                <a:xfrm>
                  <a:off x="5735011" y="7299067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>
                      <a:latin typeface="Arial"/>
                      <a:cs typeface="Arial"/>
                    </a:rPr>
                    <a:t>2</a:t>
                  </a:r>
                  <a:r>
                    <a:rPr lang="ru-RU" sz="1200" b="1" spc="10" dirty="0" smtClean="0">
                      <a:latin typeface="Arial"/>
                      <a:cs typeface="Arial"/>
                    </a:rPr>
                    <a:t>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6" name="object 48"/>
                <p:cNvSpPr txBox="1"/>
                <p:nvPr/>
              </p:nvSpPr>
              <p:spPr>
                <a:xfrm>
                  <a:off x="6631383" y="7299067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b="1" spc="10" dirty="0">
                      <a:latin typeface="Arial"/>
                      <a:cs typeface="Arial"/>
                    </a:rPr>
                    <a:t>2</a:t>
                  </a:r>
                  <a:r>
                    <a:rPr lang="ru-RU" sz="1200" b="1" spc="10" dirty="0" smtClean="0">
                      <a:latin typeface="Arial"/>
                      <a:cs typeface="Arial"/>
                    </a:rPr>
                    <a:t>0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7" name="object 48"/>
                <p:cNvSpPr txBox="1"/>
                <p:nvPr/>
              </p:nvSpPr>
              <p:spPr>
                <a:xfrm>
                  <a:off x="5955616" y="7925130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dirty="0" smtClean="0">
                      <a:latin typeface="Arial"/>
                      <a:cs typeface="Arial"/>
                    </a:rPr>
                    <a:t>1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8" name="object 48"/>
                <p:cNvSpPr txBox="1"/>
                <p:nvPr/>
              </p:nvSpPr>
              <p:spPr>
                <a:xfrm>
                  <a:off x="6919133" y="7925130"/>
                  <a:ext cx="441210" cy="184666"/>
                </a:xfrm>
                <a:prstGeom prst="rect">
                  <a:avLst/>
                </a:prstGeom>
              </p:spPr>
              <p:txBody>
                <a:bodyPr vert="horz" wrap="square" lIns="0" tIns="0" rIns="0" bIns="0" rtlCol="0">
                  <a:spAutoFit/>
                </a:bodyPr>
                <a:lstStyle/>
                <a:p>
                  <a:pPr marL="12700">
                    <a:lnSpc>
                      <a:spcPct val="100000"/>
                    </a:lnSpc>
                  </a:pPr>
                  <a:r>
                    <a:rPr lang="ru-RU" sz="1200" dirty="0" smtClean="0">
                      <a:latin typeface="Arial"/>
                      <a:cs typeface="Arial"/>
                    </a:rPr>
                    <a:t>1</a:t>
                  </a:r>
                  <a:endParaRPr sz="1200" dirty="0">
                    <a:latin typeface="Arial"/>
                    <a:cs typeface="Arial"/>
                  </a:endParaRPr>
                </a:p>
              </p:txBody>
            </p:sp>
            <p:sp>
              <p:nvSpPr>
                <p:cNvPr id="179" name="object 71"/>
                <p:cNvSpPr txBox="1"/>
                <p:nvPr/>
              </p:nvSpPr>
              <p:spPr>
                <a:xfrm>
                  <a:off x="-1281832" y="5501504"/>
                  <a:ext cx="179536" cy="2027171"/>
                </a:xfrm>
                <a:prstGeom prst="rect">
                  <a:avLst/>
                </a:prstGeom>
              </p:spPr>
              <p:txBody>
                <a:bodyPr vert="vert270" wrap="square" lIns="0" tIns="0" rIns="0" bIns="0" rtlCol="0">
                  <a:spAutoFit/>
                </a:bodyPr>
                <a:lstStyle/>
                <a:p>
                  <a:pPr marL="12700">
                    <a:lnSpc>
                      <a:spcPts val="1355"/>
                    </a:lnSpc>
                  </a:pPr>
                  <a:r>
                    <a:rPr b="1" spc="-25" dirty="0">
                      <a:latin typeface="Arial"/>
                      <a:cs typeface="Arial"/>
                    </a:rPr>
                    <a:t>Д</a:t>
                  </a:r>
                  <a:r>
                    <a:rPr b="1" spc="-5" dirty="0">
                      <a:latin typeface="Arial"/>
                      <a:cs typeface="Arial"/>
                    </a:rPr>
                    <a:t>о</a:t>
                  </a:r>
                  <a:r>
                    <a:rPr b="1" spc="-25" dirty="0">
                      <a:latin typeface="Arial"/>
                      <a:cs typeface="Arial"/>
                    </a:rPr>
                    <a:t>з</a:t>
                  </a:r>
                  <a:r>
                    <a:rPr b="1" spc="10" dirty="0">
                      <a:latin typeface="Arial"/>
                      <a:cs typeface="Arial"/>
                    </a:rPr>
                    <a:t>а</a:t>
                  </a:r>
                  <a:r>
                    <a:rPr b="1" dirty="0">
                      <a:latin typeface="Arial"/>
                      <a:cs typeface="Arial"/>
                    </a:rPr>
                    <a:t>,</a:t>
                  </a:r>
                  <a:r>
                    <a:rPr b="1" spc="-45" dirty="0">
                      <a:latin typeface="Arial"/>
                      <a:cs typeface="Arial"/>
                    </a:rPr>
                    <a:t> </a:t>
                  </a:r>
                  <a:r>
                    <a:rPr b="1" spc="-5" dirty="0">
                      <a:latin typeface="Arial"/>
                      <a:cs typeface="Arial"/>
                    </a:rPr>
                    <a:t>м</a:t>
                  </a:r>
                  <a:r>
                    <a:rPr b="1" spc="-25" dirty="0">
                      <a:latin typeface="Arial"/>
                      <a:cs typeface="Arial"/>
                    </a:rPr>
                    <a:t>З</a:t>
                  </a:r>
                  <a:r>
                    <a:rPr b="1" spc="-10" dirty="0">
                      <a:latin typeface="Arial"/>
                      <a:cs typeface="Arial"/>
                    </a:rPr>
                    <a:t>в</a:t>
                  </a:r>
                  <a:r>
                    <a:rPr b="1" spc="-25" dirty="0">
                      <a:latin typeface="Arial"/>
                      <a:cs typeface="Arial"/>
                    </a:rPr>
                    <a:t>/</a:t>
                  </a:r>
                  <a:r>
                    <a:rPr b="1" spc="20" dirty="0">
                      <a:latin typeface="Arial"/>
                      <a:cs typeface="Arial"/>
                    </a:rPr>
                    <a:t>г</a:t>
                  </a:r>
                  <a:r>
                    <a:rPr b="1" spc="-5" dirty="0">
                      <a:latin typeface="Arial"/>
                      <a:cs typeface="Arial"/>
                    </a:rPr>
                    <a:t>о</a:t>
                  </a:r>
                  <a:r>
                    <a:rPr b="1" dirty="0">
                      <a:latin typeface="Arial"/>
                      <a:cs typeface="Arial"/>
                    </a:rPr>
                    <a:t>д</a:t>
                  </a:r>
                  <a:endParaRPr dirty="0">
                    <a:latin typeface="Arial"/>
                    <a:cs typeface="Arial"/>
                  </a:endParaRPr>
                </a:p>
              </p:txBody>
            </p:sp>
          </p:grpSp>
        </p:grpSp>
        <p:sp>
          <p:nvSpPr>
            <p:cNvPr id="183" name="object 48"/>
            <p:cNvSpPr txBox="1"/>
            <p:nvPr/>
          </p:nvSpPr>
          <p:spPr>
            <a:xfrm>
              <a:off x="-895502" y="8273534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1928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84" name="object 48"/>
            <p:cNvSpPr txBox="1"/>
            <p:nvPr/>
          </p:nvSpPr>
          <p:spPr>
            <a:xfrm>
              <a:off x="53460" y="8273534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1936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85" name="object 48"/>
            <p:cNvSpPr txBox="1"/>
            <p:nvPr/>
          </p:nvSpPr>
          <p:spPr>
            <a:xfrm>
              <a:off x="2915219" y="8247130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1956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86" name="object 48"/>
            <p:cNvSpPr txBox="1"/>
            <p:nvPr/>
          </p:nvSpPr>
          <p:spPr>
            <a:xfrm>
              <a:off x="3858667" y="8241268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1976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87" name="object 48"/>
            <p:cNvSpPr txBox="1"/>
            <p:nvPr/>
          </p:nvSpPr>
          <p:spPr>
            <a:xfrm>
              <a:off x="2136479" y="8241268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1952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88" name="object 48"/>
            <p:cNvSpPr txBox="1"/>
            <p:nvPr/>
          </p:nvSpPr>
          <p:spPr>
            <a:xfrm>
              <a:off x="963562" y="8241268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1948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89" name="object 48"/>
            <p:cNvSpPr txBox="1"/>
            <p:nvPr/>
          </p:nvSpPr>
          <p:spPr>
            <a:xfrm>
              <a:off x="4757354" y="8241268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1987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90" name="object 48"/>
            <p:cNvSpPr txBox="1"/>
            <p:nvPr/>
          </p:nvSpPr>
          <p:spPr>
            <a:xfrm>
              <a:off x="5736777" y="8241268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1996</a:t>
              </a:r>
              <a:endParaRPr sz="1200" dirty="0">
                <a:latin typeface="Arial"/>
                <a:cs typeface="Arial"/>
              </a:endParaRPr>
            </a:p>
          </p:txBody>
        </p:sp>
        <p:sp>
          <p:nvSpPr>
            <p:cNvPr id="191" name="object 48"/>
            <p:cNvSpPr txBox="1"/>
            <p:nvPr/>
          </p:nvSpPr>
          <p:spPr>
            <a:xfrm>
              <a:off x="6631383" y="8241268"/>
              <a:ext cx="441210" cy="184666"/>
            </a:xfrm>
            <a:prstGeom prst="rect">
              <a:avLst/>
            </a:prstGeom>
          </p:spPr>
          <p:txBody>
            <a:bodyPr vert="horz" wrap="square" lIns="0" tIns="0" rIns="0" bIns="0" rtlCol="0">
              <a:spAutoFit/>
            </a:bodyPr>
            <a:lstStyle/>
            <a:p>
              <a:pPr marL="12700">
                <a:lnSpc>
                  <a:spcPct val="100000"/>
                </a:lnSpc>
              </a:pPr>
              <a:r>
                <a:rPr lang="ru-RU" sz="1200" b="1" spc="10" dirty="0" smtClean="0">
                  <a:latin typeface="Arial"/>
                  <a:cs typeface="Arial"/>
                </a:rPr>
                <a:t>1999</a:t>
              </a:r>
              <a:endParaRPr sz="1200" dirty="0">
                <a:latin typeface="Arial"/>
                <a:cs typeface="Arial"/>
              </a:endParaRPr>
            </a:p>
          </p:txBody>
        </p:sp>
      </p:grpSp>
      <p:sp>
        <p:nvSpPr>
          <p:cNvPr id="182" name="object 73"/>
          <p:cNvSpPr txBox="1"/>
          <p:nvPr/>
        </p:nvSpPr>
        <p:spPr>
          <a:xfrm>
            <a:off x="556519" y="1592289"/>
            <a:ext cx="674006" cy="101566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6600" dirty="0" smtClean="0">
                <a:latin typeface="Arial"/>
                <a:cs typeface="Arial"/>
              </a:rPr>
              <a:t>~</a:t>
            </a:r>
            <a:endParaRPr sz="6600" dirty="0">
              <a:latin typeface="Arial"/>
              <a:cs typeface="Arial"/>
            </a:endParaRPr>
          </a:p>
        </p:txBody>
      </p:sp>
      <p:sp>
        <p:nvSpPr>
          <p:cNvPr id="193" name="object 73"/>
          <p:cNvSpPr txBox="1"/>
          <p:nvPr/>
        </p:nvSpPr>
        <p:spPr>
          <a:xfrm>
            <a:off x="3146389" y="5726801"/>
            <a:ext cx="3290025" cy="30008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950" b="1" spc="-10" dirty="0" smtClean="0">
                <a:latin typeface="Arial"/>
                <a:cs typeface="Arial"/>
              </a:rPr>
              <a:t>Год ввода критериев</a:t>
            </a:r>
            <a:endParaRPr sz="1950" dirty="0">
              <a:latin typeface="Arial"/>
              <a:cs typeface="Arial"/>
            </a:endParaRPr>
          </a:p>
        </p:txBody>
      </p:sp>
      <p:sp>
        <p:nvSpPr>
          <p:cNvPr id="194" name="object 75"/>
          <p:cNvSpPr txBox="1"/>
          <p:nvPr/>
        </p:nvSpPr>
        <p:spPr>
          <a:xfrm>
            <a:off x="6854199" y="2476866"/>
            <a:ext cx="162052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b="1" spc="-10" dirty="0" smtClean="0">
                <a:solidFill>
                  <a:srgbClr val="004386"/>
                </a:solidFill>
                <a:latin typeface="Arial"/>
                <a:cs typeface="Arial"/>
              </a:rPr>
              <a:t>Население</a:t>
            </a:r>
            <a:endParaRPr dirty="0">
              <a:latin typeface="Arial"/>
              <a:cs typeface="Arial"/>
            </a:endParaRPr>
          </a:p>
        </p:txBody>
      </p:sp>
      <p:sp>
        <p:nvSpPr>
          <p:cNvPr id="196" name="Прямоугольник 195"/>
          <p:cNvSpPr/>
          <p:nvPr/>
        </p:nvSpPr>
        <p:spPr>
          <a:xfrm>
            <a:off x="6436414" y="2140620"/>
            <a:ext cx="285419" cy="276999"/>
          </a:xfrm>
          <a:prstGeom prst="rect">
            <a:avLst/>
          </a:prstGeom>
          <a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sharpenSoften amount="-17000"/>
                      </a14:imgEffect>
                    </a14:imgLayer>
                  </a14:imgProps>
                </a:ext>
              </a:extLst>
            </a:blip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7" name="Прямоугольник 196"/>
          <p:cNvSpPr/>
          <p:nvPr/>
        </p:nvSpPr>
        <p:spPr>
          <a:xfrm>
            <a:off x="6436414" y="2456117"/>
            <a:ext cx="285419" cy="276999"/>
          </a:xfrm>
          <a:prstGeom prst="rect">
            <a:avLst/>
          </a:prstGeom>
          <a:blipFill>
            <a:blip r:embed="rId6" cstate="print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672545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ru-RU" sz="1800" dirty="0" smtClean="0"/>
              <a:t>Средние дозы облучения за счет ЭРОА изотопов радона отдельных групп</a:t>
            </a:r>
            <a:br>
              <a:rPr lang="ru-RU" sz="1800" dirty="0" smtClean="0"/>
            </a:br>
            <a:r>
              <a:rPr lang="ru-RU" sz="1800" dirty="0" smtClean="0"/>
              <a:t> наиболее облучаемых жителей в разных субъектах Российской Федерации,</a:t>
            </a:r>
            <a:br>
              <a:rPr lang="ru-RU" sz="1800" dirty="0" smtClean="0"/>
            </a:br>
            <a:r>
              <a:rPr lang="ru-RU" sz="1800" dirty="0" smtClean="0"/>
              <a:t> Финляндии и работников АЭП РФ</a:t>
            </a:r>
          </a:p>
        </p:txBody>
      </p:sp>
      <p:sp>
        <p:nvSpPr>
          <p:cNvPr id="8" name="Номер слайда 9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251520" y="5373216"/>
            <a:ext cx="874846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975" indent="-180975"/>
            <a:r>
              <a:rPr lang="ru-RU" sz="1200" b="1" dirty="0" smtClean="0">
                <a:solidFill>
                  <a:prstClr val="black"/>
                </a:solidFill>
              </a:rPr>
              <a:t>Онищенко </a:t>
            </a:r>
            <a:r>
              <a:rPr lang="ru-RU" sz="1200" b="1" dirty="0">
                <a:solidFill>
                  <a:prstClr val="black"/>
                </a:solidFill>
              </a:rPr>
              <a:t>Г.Г., Попова А.Ю., Романович И.К. и др. </a:t>
            </a:r>
            <a:r>
              <a:rPr lang="ru-RU" sz="1200" b="1" dirty="0" smtClean="0">
                <a:solidFill>
                  <a:prstClr val="black"/>
                </a:solidFill>
              </a:rPr>
              <a:t/>
            </a:r>
            <a:br>
              <a:rPr lang="ru-RU" sz="1200" b="1" dirty="0" smtClean="0">
                <a:solidFill>
                  <a:prstClr val="black"/>
                </a:solidFill>
              </a:rPr>
            </a:br>
            <a:r>
              <a:rPr lang="ru-RU" sz="1200" b="1" dirty="0" smtClean="0">
                <a:solidFill>
                  <a:prstClr val="black"/>
                </a:solidFill>
              </a:rPr>
              <a:t>Радиационно-гигиеническая </a:t>
            </a:r>
            <a:r>
              <a:rPr lang="ru-RU" sz="1200" b="1" dirty="0">
                <a:solidFill>
                  <a:prstClr val="black"/>
                </a:solidFill>
              </a:rPr>
              <a:t>паспортизация и ЕСКИД – информационная основа принятия управленческих решений по обеспечению радиационной безопасности населения Российской Федерации. </a:t>
            </a:r>
            <a:r>
              <a:rPr lang="ru-RU" sz="1200" b="1" dirty="0" smtClean="0">
                <a:solidFill>
                  <a:prstClr val="black"/>
                </a:solidFill>
              </a:rPr>
              <a:t/>
            </a:r>
            <a:br>
              <a:rPr lang="ru-RU" sz="1200" b="1" dirty="0" smtClean="0">
                <a:solidFill>
                  <a:prstClr val="black"/>
                </a:solidFill>
              </a:rPr>
            </a:br>
            <a:r>
              <a:rPr lang="ru-RU" sz="1200" b="1" dirty="0" smtClean="0">
                <a:solidFill>
                  <a:prstClr val="black"/>
                </a:solidFill>
              </a:rPr>
              <a:t>Сообщение </a:t>
            </a:r>
            <a:r>
              <a:rPr lang="ru-RU" sz="1200" b="1" dirty="0">
                <a:solidFill>
                  <a:prstClr val="black"/>
                </a:solidFill>
              </a:rPr>
              <a:t>2. Характеристика источников и доз облучения населения Российской Федерации. // Радиационная гигиена. 2017. Т. 10, №3</a:t>
            </a:r>
          </a:p>
        </p:txBody>
      </p:sp>
      <p:pic>
        <p:nvPicPr>
          <p:cNvPr id="9" name="Picture 5" descr="D:\Desktop\BcgrBoe9i.png"/>
          <p:cNvPicPr>
            <a:picLocks noChangeAspect="1" noChangeArrowheads="1"/>
          </p:cNvPicPr>
          <p:nvPr/>
        </p:nvPicPr>
        <p:blipFill>
          <a:blip r:embed="rId2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16216" y="2708920"/>
            <a:ext cx="2736305" cy="2736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30281902"/>
              </p:ext>
            </p:extLst>
          </p:nvPr>
        </p:nvGraphicFramePr>
        <p:xfrm>
          <a:off x="539552" y="1203886"/>
          <a:ext cx="7848873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4283968" y="1340768"/>
            <a:ext cx="43204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НРБ-99/2009: </a:t>
            </a:r>
            <a:r>
              <a:rPr lang="ru-RU" b="1" dirty="0" err="1" smtClean="0"/>
              <a:t>референтный</a:t>
            </a:r>
            <a:r>
              <a:rPr lang="ru-RU" b="1" dirty="0" smtClean="0"/>
              <a:t> уровень по радону 10 </a:t>
            </a:r>
            <a:r>
              <a:rPr lang="ru-RU" b="1" dirty="0" err="1" smtClean="0"/>
              <a:t>мЗв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xmlns="" val="381341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</a:t>
            </a:r>
            <a:r>
              <a:rPr lang="ru-RU" dirty="0" err="1" smtClean="0"/>
              <a:t>реднегодовые</a:t>
            </a:r>
            <a:r>
              <a:rPr lang="ru-RU" dirty="0" smtClean="0"/>
              <a:t> индивидуальные дозы </a:t>
            </a:r>
            <a:r>
              <a:rPr lang="ru-RU" baseline="30000" dirty="0" smtClean="0"/>
              <a:t>(</a:t>
            </a:r>
            <a:r>
              <a:rPr lang="ru-RU" dirty="0" smtClean="0"/>
              <a:t>* </a:t>
            </a:r>
            <a:endParaRPr lang="ru-RU" dirty="0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3" name="object 3"/>
          <p:cNvSpPr/>
          <p:nvPr/>
        </p:nvSpPr>
        <p:spPr>
          <a:xfrm>
            <a:off x="1403648" y="1340768"/>
            <a:ext cx="2352243" cy="28970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68844" y="1340768"/>
            <a:ext cx="2771508" cy="289709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705958" y="1158341"/>
            <a:ext cx="5041309" cy="230832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585845" algn="l"/>
              </a:tabLst>
            </a:pPr>
            <a:r>
              <a:rPr sz="1500" b="1" spc="5" dirty="0">
                <a:latin typeface="Arial"/>
                <a:cs typeface="Arial"/>
              </a:rPr>
              <a:t>Н</a:t>
            </a:r>
            <a:r>
              <a:rPr sz="1500" b="1" spc="-35" dirty="0">
                <a:latin typeface="Arial"/>
                <a:cs typeface="Arial"/>
              </a:rPr>
              <a:t>а</a:t>
            </a:r>
            <a:r>
              <a:rPr sz="1500" b="1" spc="5" dirty="0">
                <a:latin typeface="Arial"/>
                <a:cs typeface="Arial"/>
              </a:rPr>
              <a:t>ча</a:t>
            </a:r>
            <a:r>
              <a:rPr sz="1500" b="1" spc="-15" dirty="0">
                <a:latin typeface="Arial"/>
                <a:cs typeface="Arial"/>
              </a:rPr>
              <a:t>л</a:t>
            </a:r>
            <a:r>
              <a:rPr sz="1500" b="1" spc="5" dirty="0">
                <a:latin typeface="Arial"/>
                <a:cs typeface="Arial"/>
              </a:rPr>
              <a:t>о</a:t>
            </a:r>
            <a:r>
              <a:rPr sz="1500" b="1" dirty="0">
                <a:latin typeface="Arial"/>
                <a:cs typeface="Arial"/>
              </a:rPr>
              <a:t> </a:t>
            </a:r>
            <a:r>
              <a:rPr sz="1500" b="1" spc="5" dirty="0">
                <a:latin typeface="Arial"/>
                <a:cs typeface="Arial"/>
              </a:rPr>
              <a:t>1980-х</a:t>
            </a:r>
            <a:r>
              <a:rPr sz="1500" b="1" dirty="0">
                <a:latin typeface="Arial"/>
                <a:cs typeface="Arial"/>
              </a:rPr>
              <a:t> </a:t>
            </a:r>
            <a:r>
              <a:rPr sz="1500" b="1" spc="-20" dirty="0">
                <a:latin typeface="Arial"/>
                <a:cs typeface="Arial"/>
              </a:rPr>
              <a:t>го</a:t>
            </a:r>
            <a:r>
              <a:rPr sz="1500" b="1" spc="5" dirty="0">
                <a:latin typeface="Arial"/>
                <a:cs typeface="Arial"/>
              </a:rPr>
              <a:t>дов</a:t>
            </a:r>
            <a:r>
              <a:rPr sz="1500" b="1" dirty="0">
                <a:latin typeface="Arial"/>
                <a:cs typeface="Arial"/>
              </a:rPr>
              <a:t>	</a:t>
            </a:r>
            <a:r>
              <a:rPr lang="ru-RU" sz="1500" b="1" dirty="0" smtClean="0">
                <a:latin typeface="Arial"/>
                <a:cs typeface="Arial"/>
              </a:rPr>
              <a:t>                </a:t>
            </a:r>
            <a:r>
              <a:rPr sz="1500" b="1" spc="5" dirty="0" smtClean="0">
                <a:latin typeface="Arial"/>
                <a:cs typeface="Arial"/>
              </a:rPr>
              <a:t>2006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11560" y="4077072"/>
            <a:ext cx="4185077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6695" indent="-213995">
              <a:lnSpc>
                <a:spcPct val="100000"/>
              </a:lnSpc>
              <a:buAutoNum type="arabicPlain"/>
              <a:tabLst>
                <a:tab pos="226695" algn="l"/>
                <a:tab pos="227329" algn="l"/>
              </a:tabLst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Производственный/техногенный</a:t>
            </a:r>
            <a:r>
              <a:rPr sz="1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(0,3%)</a:t>
            </a:r>
          </a:p>
          <a:p>
            <a:pPr marL="226695" indent="-213995">
              <a:lnSpc>
                <a:spcPct val="100000"/>
              </a:lnSpc>
              <a:spcBef>
                <a:spcPts val="40"/>
              </a:spcBef>
              <a:buAutoNum type="arabicPlain"/>
              <a:tabLst>
                <a:tab pos="226695" algn="l"/>
                <a:tab pos="227329" algn="l"/>
              </a:tabLst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Потребительский</a:t>
            </a:r>
            <a:r>
              <a:rPr sz="14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(2%)</a:t>
            </a:r>
          </a:p>
          <a:p>
            <a:pPr marL="226695" indent="-213995">
              <a:lnSpc>
                <a:spcPct val="100000"/>
              </a:lnSpc>
              <a:spcBef>
                <a:spcPts val="40"/>
              </a:spcBef>
              <a:buAutoNum type="arabicPlain"/>
              <a:tabLst>
                <a:tab pos="226695" algn="l"/>
                <a:tab pos="227329" algn="l"/>
              </a:tabLst>
            </a:pPr>
            <a:r>
              <a:rPr sz="1400" b="1" spc="5" dirty="0">
                <a:latin typeface="Arial" panose="020B0604020202020204" pitchFamily="34" charset="0"/>
                <a:cs typeface="Arial" panose="020B0604020202020204" pitchFamily="34" charset="0"/>
              </a:rPr>
              <a:t>Медицинский</a:t>
            </a:r>
            <a:r>
              <a:rPr sz="1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5" dirty="0">
                <a:latin typeface="Arial" panose="020B0604020202020204" pitchFamily="34" charset="0"/>
                <a:cs typeface="Arial" panose="020B0604020202020204" pitchFamily="34" charset="0"/>
              </a:rPr>
              <a:t>(15%)</a:t>
            </a:r>
            <a:endParaRPr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712491" y="2275330"/>
            <a:ext cx="1203325" cy="3803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12115" marR="5080" indent="-400050">
              <a:lnSpc>
                <a:spcPct val="102699"/>
              </a:lnSpc>
            </a:pPr>
            <a:r>
              <a:rPr sz="1200" b="1" spc="5" dirty="0">
                <a:latin typeface="Arial Narrow"/>
                <a:cs typeface="Arial Narrow"/>
              </a:rPr>
              <a:t>Фоновый</a:t>
            </a:r>
            <a:r>
              <a:rPr sz="1200" b="1" spc="-95" dirty="0">
                <a:latin typeface="Arial Narrow"/>
                <a:cs typeface="Arial Narrow"/>
              </a:rPr>
              <a:t> </a:t>
            </a:r>
            <a:r>
              <a:rPr sz="1200" b="1" spc="5" dirty="0">
                <a:latin typeface="Arial Narrow"/>
                <a:cs typeface="Arial Narrow"/>
              </a:rPr>
              <a:t>уровень  (83%)</a:t>
            </a:r>
            <a:endParaRPr sz="1200" b="1" dirty="0">
              <a:latin typeface="Arial Narrow"/>
              <a:cs typeface="Arial Narrow"/>
            </a:endParaRPr>
          </a:p>
        </p:txBody>
      </p:sp>
      <p:graphicFrame>
        <p:nvGraphicFramePr>
          <p:cNvPr id="8" name="objec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2268636000"/>
              </p:ext>
            </p:extLst>
          </p:nvPr>
        </p:nvGraphicFramePr>
        <p:xfrm>
          <a:off x="611560" y="5029200"/>
          <a:ext cx="7848872" cy="129540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{69012ECD-51FC-41F1-AA8D-1B2483CD663E}</a:tableStyleId>
              </a:tblPr>
              <a:tblGrid>
                <a:gridCol w="4951312"/>
                <a:gridCol w="1589716"/>
                <a:gridCol w="1307844"/>
              </a:tblGrid>
              <a:tr h="349315">
                <a:tc gridSpan="2">
                  <a:txBody>
                    <a:bodyPr/>
                    <a:lstStyle/>
                    <a:p>
                      <a:pPr marR="158115" algn="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Начало</a:t>
                      </a:r>
                      <a:r>
                        <a:rPr sz="1600" b="1" spc="-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1980-х</a:t>
                      </a:r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2006</a:t>
                      </a:r>
                    </a:p>
                  </a:txBody>
                  <a:tcPr marL="0" marR="0" marT="0" marB="0"/>
                </a:tc>
              </a:tr>
              <a:tr h="393836"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Коллективная эффективная доза</a:t>
                      </a:r>
                      <a:r>
                        <a:rPr sz="1600" b="1" spc="4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(человек-Зв)</a:t>
                      </a:r>
                    </a:p>
                  </a:txBody>
                  <a:tcPr marL="3600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835</a:t>
                      </a:r>
                      <a:r>
                        <a:rPr sz="16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3600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1 870</a:t>
                      </a:r>
                      <a:r>
                        <a:rPr sz="1600" b="1" spc="-10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000</a:t>
                      </a:r>
                    </a:p>
                  </a:txBody>
                  <a:tcPr marL="36000" marR="0" marT="0" marB="0">
                    <a:solidFill>
                      <a:schemeClr val="bg1"/>
                    </a:solidFill>
                  </a:tcPr>
                </a:tc>
              </a:tr>
              <a:tr h="552249">
                <a:tc>
                  <a:txBody>
                    <a:bodyPr/>
                    <a:lstStyle/>
                    <a:p>
                      <a:pPr marL="98425" marR="1035685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spc="-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Индивидуальная</a:t>
                      </a:r>
                      <a:r>
                        <a:rPr lang="ru-RU" sz="1600" b="1" spc="-5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э</a:t>
                      </a:r>
                      <a:r>
                        <a:rPr lang="ru-RU" sz="1600" b="1" spc="-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ффективная доза  </a:t>
                      </a:r>
                      <a:r>
                        <a:rPr lang="ru-RU"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</a:t>
                      </a:r>
                      <a:r>
                        <a:rPr lang="ru-RU" sz="1600" b="1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</a:t>
                      </a:r>
                      <a:r>
                        <a:rPr sz="1600" b="1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аселение</a:t>
                      </a:r>
                      <a:r>
                        <a:rPr sz="16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США</a:t>
                      </a:r>
                      <a:r>
                        <a:rPr sz="1600" b="1" spc="-1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(мЗв)</a:t>
                      </a:r>
                    </a:p>
                  </a:txBody>
                  <a:tcPr marL="3600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38100"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3,6</a:t>
                      </a:r>
                      <a:endParaRPr sz="16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6000" marR="0" marT="0" marB="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sz="16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6,2</a:t>
                      </a:r>
                    </a:p>
                  </a:txBody>
                  <a:tcPr marL="36000" marR="0" marT="0" marB="0"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9" name="object 9"/>
          <p:cNvSpPr txBox="1"/>
          <p:nvPr/>
        </p:nvSpPr>
        <p:spPr>
          <a:xfrm>
            <a:off x="5543943" y="1924150"/>
            <a:ext cx="1764361" cy="507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31800" marR="5080" indent="-419734">
              <a:lnSpc>
                <a:spcPct val="102699"/>
              </a:lnSpc>
            </a:pPr>
            <a:r>
              <a:rPr sz="1600" b="1" spc="5" dirty="0">
                <a:latin typeface="Arial Narrow"/>
                <a:cs typeface="Arial Narrow"/>
              </a:rPr>
              <a:t>Фоновый</a:t>
            </a:r>
            <a:r>
              <a:rPr sz="1600" b="1" spc="-95" dirty="0">
                <a:latin typeface="Arial Narrow"/>
                <a:cs typeface="Arial Narrow"/>
              </a:rPr>
              <a:t> </a:t>
            </a:r>
            <a:r>
              <a:rPr sz="1600" b="1" spc="5" dirty="0">
                <a:latin typeface="Arial Narrow"/>
                <a:cs typeface="Arial Narrow"/>
              </a:rPr>
              <a:t>уровень  (50%)</a:t>
            </a:r>
            <a:endParaRPr sz="1600" b="1" dirty="0">
              <a:latin typeface="Arial Narrow"/>
              <a:cs typeface="Arial Narrow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4773819" y="4077072"/>
            <a:ext cx="4190669" cy="64633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504" indent="-217804">
              <a:lnSpc>
                <a:spcPct val="100000"/>
              </a:lnSpc>
              <a:buAutoNum type="arabicPlain"/>
              <a:tabLst>
                <a:tab pos="229870" algn="l"/>
                <a:tab pos="231140" algn="l"/>
              </a:tabLst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Производственный/техногенный</a:t>
            </a:r>
            <a:r>
              <a:rPr sz="1400" b="1" spc="55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(0,1%)</a:t>
            </a:r>
            <a:endParaRPr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504" indent="-217804">
              <a:lnSpc>
                <a:spcPct val="100000"/>
              </a:lnSpc>
              <a:spcBef>
                <a:spcPts val="40"/>
              </a:spcBef>
              <a:buAutoNum type="arabicPlain"/>
              <a:tabLst>
                <a:tab pos="229870" algn="l"/>
                <a:tab pos="231140" algn="l"/>
              </a:tabLst>
            </a:pP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Потребительский</a:t>
            </a:r>
            <a:r>
              <a:rPr sz="1400" b="1" spc="-1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dirty="0">
                <a:latin typeface="Arial" panose="020B0604020202020204" pitchFamily="34" charset="0"/>
                <a:cs typeface="Arial" panose="020B0604020202020204" pitchFamily="34" charset="0"/>
              </a:rPr>
              <a:t>(2%)</a:t>
            </a:r>
            <a:endParaRPr sz="1400" b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30504" indent="-217804">
              <a:lnSpc>
                <a:spcPct val="100000"/>
              </a:lnSpc>
              <a:spcBef>
                <a:spcPts val="40"/>
              </a:spcBef>
              <a:buAutoNum type="arabicPlain"/>
              <a:tabLst>
                <a:tab pos="229870" algn="l"/>
                <a:tab pos="231140" algn="l"/>
              </a:tabLst>
            </a:pPr>
            <a:r>
              <a:rPr sz="1400" b="1" spc="5" dirty="0">
                <a:latin typeface="Arial" panose="020B0604020202020204" pitchFamily="34" charset="0"/>
                <a:cs typeface="Arial" panose="020B0604020202020204" pitchFamily="34" charset="0"/>
              </a:rPr>
              <a:t>Медицинский</a:t>
            </a:r>
            <a:r>
              <a:rPr sz="1400" b="1" spc="-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1400" b="1" spc="5" dirty="0">
                <a:latin typeface="Arial" panose="020B0604020202020204" pitchFamily="34" charset="0"/>
                <a:cs typeface="Arial" panose="020B0604020202020204" pitchFamily="34" charset="0"/>
              </a:rPr>
              <a:t>(48%)</a:t>
            </a:r>
            <a:endParaRPr sz="1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387105" y="2609698"/>
            <a:ext cx="104775" cy="518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5" dirty="0">
                <a:latin typeface="Arial Narrow"/>
                <a:cs typeface="Arial Narrow"/>
              </a:rPr>
              <a:t>1</a:t>
            </a:r>
            <a:endParaRPr sz="16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600" b="1" spc="5" dirty="0">
                <a:latin typeface="Arial Narrow"/>
                <a:cs typeface="Arial Narrow"/>
              </a:rPr>
              <a:t>2</a:t>
            </a:r>
            <a:endParaRPr sz="1600" b="1" dirty="0">
              <a:latin typeface="Arial Narrow"/>
              <a:cs typeface="Arial Narrow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779593" y="2574758"/>
            <a:ext cx="104775" cy="51809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5" dirty="0">
                <a:latin typeface="Arial Narrow"/>
                <a:cs typeface="Arial Narrow"/>
              </a:rPr>
              <a:t>1</a:t>
            </a:r>
            <a:endParaRPr sz="16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180"/>
              </a:spcBef>
            </a:pPr>
            <a:r>
              <a:rPr sz="1600" b="1" spc="5" dirty="0">
                <a:latin typeface="Arial Narrow"/>
                <a:cs typeface="Arial Narrow"/>
              </a:rPr>
              <a:t>2</a:t>
            </a:r>
            <a:endParaRPr sz="1600" b="1" dirty="0">
              <a:latin typeface="Arial Narrow"/>
              <a:cs typeface="Arial Narrow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915816" y="3018324"/>
            <a:ext cx="3675572" cy="5257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>
                <a:latin typeface="Arial Narrow"/>
                <a:cs typeface="Arial Narrow"/>
              </a:rPr>
              <a:t>3</a:t>
            </a:r>
            <a:endParaRPr sz="1400" b="1" dirty="0">
              <a:latin typeface="Arial Narrow"/>
              <a:cs typeface="Arial Narrow"/>
            </a:endParaRPr>
          </a:p>
          <a:p>
            <a:pPr marR="5080" algn="r">
              <a:lnSpc>
                <a:spcPct val="100000"/>
              </a:lnSpc>
              <a:spcBef>
                <a:spcPts val="500"/>
              </a:spcBef>
            </a:pPr>
            <a:r>
              <a:rPr sz="1600" b="1" spc="5" dirty="0">
                <a:latin typeface="Arial Narrow"/>
                <a:cs typeface="Arial Narrow"/>
              </a:rPr>
              <a:t>3</a:t>
            </a:r>
            <a:endParaRPr sz="1600" b="1" dirty="0">
              <a:latin typeface="Arial Narrow"/>
              <a:cs typeface="Arial Narrow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6397806" y="6420953"/>
            <a:ext cx="1468156" cy="21544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ru-RU" sz="1400" b="1" i="1" baseline="30000" dirty="0" smtClean="0">
                <a:latin typeface="Arial Narrow"/>
                <a:cs typeface="Arial Narrow"/>
              </a:rPr>
              <a:t>(</a:t>
            </a:r>
            <a:r>
              <a:rPr sz="1400" b="1" i="1" dirty="0" smtClean="0">
                <a:latin typeface="Arial Narrow"/>
                <a:cs typeface="Arial Narrow"/>
              </a:rPr>
              <a:t>* </a:t>
            </a:r>
            <a:r>
              <a:rPr sz="1400" b="1" i="1" dirty="0">
                <a:latin typeface="Arial Narrow"/>
                <a:cs typeface="Arial Narrow"/>
              </a:rPr>
              <a:t>Данные</a:t>
            </a:r>
            <a:r>
              <a:rPr sz="1400" b="1" i="1" spc="-100" dirty="0">
                <a:latin typeface="Arial Narrow"/>
                <a:cs typeface="Arial Narrow"/>
              </a:rPr>
              <a:t> </a:t>
            </a:r>
            <a:r>
              <a:rPr sz="1400" b="1" i="1" dirty="0">
                <a:latin typeface="Arial Narrow"/>
                <a:cs typeface="Arial Narrow"/>
              </a:rPr>
              <a:t>США</a:t>
            </a:r>
          </a:p>
        </p:txBody>
      </p:sp>
    </p:spTree>
    <p:extLst>
      <p:ext uri="{BB962C8B-B14F-4D97-AF65-F5344CB8AC3E}">
        <p14:creationId xmlns:p14="http://schemas.microsoft.com/office/powerpoint/2010/main" xmlns="" val="1833134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Смертность населения по причинам смерти</a:t>
            </a:r>
            <a:br>
              <a:rPr lang="ru-RU" dirty="0" smtClean="0"/>
            </a:br>
            <a:r>
              <a:rPr lang="ru-RU" dirty="0" smtClean="0"/>
              <a:t>в Российской Федерации за 2016 год </a:t>
            </a:r>
            <a:r>
              <a:rPr lang="ru-RU" baseline="30000" dirty="0" smtClean="0"/>
              <a:t>(</a:t>
            </a:r>
            <a:r>
              <a:rPr lang="ru-RU" dirty="0" smtClean="0"/>
              <a:t>*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8</a:t>
            </a:fld>
            <a:endParaRPr lang="ru-RU"/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883626663"/>
              </p:ext>
            </p:extLst>
          </p:nvPr>
        </p:nvGraphicFramePr>
        <p:xfrm>
          <a:off x="298649" y="1136820"/>
          <a:ext cx="8521823" cy="3588324"/>
        </p:xfrm>
        <a:graphic>
          <a:graphicData uri="http://schemas.openxmlformats.org/drawingml/2006/table">
            <a:tbl>
              <a:tblPr firstRow="1" firstCol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{5C22544A-7EE6-4342-B048-85BDC9FD1C3A}</a:tableStyleId>
              </a:tblPr>
              <a:tblGrid>
                <a:gridCol w="4849415"/>
                <a:gridCol w="2304256"/>
                <a:gridCol w="1368152"/>
              </a:tblGrid>
              <a:tr h="336142"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Причины</a:t>
                      </a:r>
                      <a:endParaRPr lang="ru-RU" sz="16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Количество, человек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 anchorCtr="1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  <a:endParaRPr lang="ru-RU" sz="1600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 anchorCtr="1"/>
                </a:tc>
              </a:tr>
              <a:tr h="29279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Численность населения РФ на 01.01.2016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146 544 700*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19296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 умерло в 2016 г.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1 891 015*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29279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Злокачественные новообразования (ЗНО)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295 729*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15,6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19296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Внешние причины смерти (ВПС)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167 543*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192969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</a:t>
                      </a:r>
                      <a:r>
                        <a:rPr lang="ru-RU" sz="1400" dirty="0" err="1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т.ч</a:t>
                      </a: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 суициды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23 119*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1,2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29279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Причины смерти, обусловленные алкоголем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56 283*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192969">
                <a:tc gridSpan="3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Популяционный риск смертей</a:t>
                      </a:r>
                      <a:endParaRPr lang="ru-RU"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29279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загрязнения атмосферного воздуха 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4 800**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0,25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20289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загрязнения питьевой воды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18 900**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0,99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35232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загрязнения </a:t>
                      </a:r>
                      <a:r>
                        <a:rPr lang="ru-RU" sz="1400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почвы (смертность от новообразований)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3 200**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352327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природного и медицинского радиационного облучения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11 300</a:t>
                      </a:r>
                      <a:r>
                        <a:rPr lang="ru-RU" sz="1400" b="1" baseline="300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400" b="1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0,59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  <a:tr h="292798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 техногенного радиационного облучения</a:t>
                      </a:r>
                      <a:endParaRPr lang="ru-RU" sz="1400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</a:t>
                      </a:r>
                      <a:r>
                        <a:rPr lang="ru-RU" sz="1400" b="1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0,001</a:t>
                      </a:r>
                      <a:endParaRPr lang="ru-RU" sz="1400" b="1" dirty="0">
                        <a:effectLst/>
                        <a:latin typeface="Arial" panose="020B0604020202020204" pitchFamily="34" charset="0"/>
                        <a:ea typeface="Calibri"/>
                        <a:cs typeface="Arial" panose="020B0604020202020204" pitchFamily="34" charset="0"/>
                      </a:endParaRPr>
                    </a:p>
                  </a:txBody>
                  <a:tcPr marL="48473" marR="48473" marT="36000" marB="0" anchor="ctr"/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197296" y="5394265"/>
            <a:ext cx="8839200" cy="10618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Источники данных: официальная статистика «Численность населения» и «Смертность населения по причинам смерти в 2016 году» — Федеральной службы государственной статистики, 2017 г. Государственный доклад «О состоянии санитарно-эпидемиологического благополучия населения Российской Федерации в 2016 году».— Федеральная служба по надзору в сфере защиты прав потребителей и благополучия человека, 2017 г. 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Результаты радиационно-гигиенической паспортизации в субъектах Российской Федерации за 2015 год (Радиационно-гигиенический паспорт Российской Федерации).— Федеральная служба по надзору в сфере защиты прав потребителей и благополучия человека, 2016 г.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Н</a:t>
            </a:r>
            <a:r>
              <a:rPr kumimoji="0" lang="ru-RU" sz="900" b="1" i="0" u="none" strike="noStrike" cap="none" normalizeH="0" baseline="0" dirty="0" smtClean="0" bmk="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ормы радиационной безопасности НРБ-99/2009: Гигиенические нормативы СП 2.6.1.2523-09. — Федеральный центр гигиены и эпидемиологии </a:t>
            </a:r>
            <a:r>
              <a:rPr kumimoji="0" lang="ru-RU" sz="900" b="1" i="0" u="none" strike="noStrike" cap="none" normalizeH="0" baseline="0" dirty="0" err="1" smtClean="0" bmk="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Роспотребнадзора</a:t>
            </a:r>
            <a:r>
              <a:rPr kumimoji="0" lang="ru-RU" sz="900" b="1" i="0" u="none" strike="noStrike" cap="none" normalizeH="0" baseline="0" dirty="0" smtClean="0" bmk="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России, 2009</a:t>
            </a:r>
            <a:r>
              <a:rPr kumimoji="0" lang="ru-RU" sz="900" b="1" i="0" u="none" strike="noStrike" cap="none" normalizeH="0" baseline="0" dirty="0" smtClean="0">
                <a:ln>
                  <a:noFill/>
                </a:ln>
                <a:solidFill>
                  <a:schemeClr val="tx1">
                    <a:lumMod val="50000"/>
                  </a:schemeClr>
                </a:solidFill>
                <a:effectLst/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г.</a:t>
            </a:r>
            <a:endParaRPr kumimoji="0" lang="ru-RU" sz="900" b="1" i="0" u="none" strike="noStrike" cap="none" normalizeH="0" baseline="0" dirty="0" smtClean="0">
              <a:ln>
                <a:noFill/>
              </a:ln>
              <a:solidFill>
                <a:schemeClr val="tx1">
                  <a:lumMod val="50000"/>
                </a:schemeClr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97296" y="4839543"/>
            <a:ext cx="85004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Расчётные величины радиационных рисков выполнены ИБРАЭ РАН </a:t>
            </a:r>
            <a:r>
              <a:rPr lang="ru-RU" sz="1200" b="1" dirty="0" smtClean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в 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рамках линейной </a:t>
            </a:r>
            <a:r>
              <a:rPr lang="ru-RU" sz="1200" b="1" dirty="0" err="1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беспороговой</a:t>
            </a:r>
            <a:r>
              <a:rPr lang="ru-RU" sz="1200" b="1" dirty="0">
                <a:solidFill>
                  <a:schemeClr val="tx1">
                    <a:lumMod val="50000"/>
                  </a:schemeClr>
                </a:solidFill>
                <a:latin typeface="Arial" panose="020B0604020202020204" pitchFamily="34" charset="0"/>
                <a:ea typeface="Calibri" pitchFamily="34" charset="0"/>
                <a:cs typeface="Arial" panose="020B0604020202020204" pitchFamily="34" charset="0"/>
              </a:rPr>
              <a:t> концепции (на основе данных Радиационно-гигиенического паспорта РФ и НРБ-99/2009). </a:t>
            </a:r>
            <a:endParaRPr lang="ru-RU" sz="1200" b="1" dirty="0">
              <a:solidFill>
                <a:schemeClr val="tx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6474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Число смертей  при радиационных  авариях*</a:t>
            </a:r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6F15528-21DE-4FAA-801E-634DDDAF4B2B}" type="slidenum">
              <a:rPr lang="ru-RU" smtClean="0"/>
              <a:pPr/>
              <a:t>9</a:t>
            </a:fld>
            <a:endParaRPr lang="ru-RU"/>
          </a:p>
        </p:txBody>
      </p:sp>
      <p:graphicFrame>
        <p:nvGraphicFramePr>
          <p:cNvPr id="3" name="objec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671001740"/>
              </p:ext>
            </p:extLst>
          </p:nvPr>
        </p:nvGraphicFramePr>
        <p:xfrm>
          <a:off x="438030" y="1247494"/>
          <a:ext cx="8526458" cy="4481920"/>
        </p:xfrm>
        <a:graphic>
          <a:graphicData uri="http://schemas.openxmlformats.org/drawingml/2006/table">
            <a:tbl>
              <a:tblPr firstRow="1" bandRow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tableStyleId>{B301B821-A1FF-4177-AEE7-76D212191A09}</a:tableStyleId>
              </a:tblPr>
              <a:tblGrid>
                <a:gridCol w="1757706"/>
                <a:gridCol w="120738"/>
                <a:gridCol w="984008"/>
                <a:gridCol w="1079995"/>
                <a:gridCol w="960005"/>
                <a:gridCol w="95614"/>
                <a:gridCol w="888382"/>
                <a:gridCol w="2640010"/>
              </a:tblGrid>
              <a:tr h="593554">
                <a:tc>
                  <a:txBody>
                    <a:bodyPr/>
                    <a:lstStyle/>
                    <a:p>
                      <a:pPr marL="584835" marR="529590" indent="-635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lang="ru-RU" sz="1400" b="1" dirty="0" smtClean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Тип аварии</a:t>
                      </a:r>
                      <a:endParaRPr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210185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400" b="1" spc="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1945-1965</a:t>
                      </a:r>
                      <a:endParaRPr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1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400" b="1" spc="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1966-1986</a:t>
                      </a:r>
                      <a:endParaRPr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R="151765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400" b="1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1987-2007</a:t>
                      </a:r>
                      <a:endParaRPr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4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400" b="1" dirty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3810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400" b="1" spc="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Всего</a:t>
                      </a:r>
                      <a:endParaRPr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99695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400" b="1" spc="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Заключение Комитета</a:t>
                      </a:r>
                      <a:r>
                        <a:rPr sz="1400" b="1" spc="-10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10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относительно  полноты</a:t>
                      </a:r>
                      <a:r>
                        <a:rPr sz="1400" b="1" spc="-6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400" b="1" spc="5" dirty="0"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отчета</a:t>
                      </a:r>
                      <a:endParaRPr sz="1400" b="1" dirty="0">
                        <a:solidFill>
                          <a:schemeClr val="bg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59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2705" marR="384175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Аварии </a:t>
                      </a:r>
                      <a:r>
                        <a:rPr sz="1200" b="1" spc="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</a:t>
                      </a:r>
                      <a:r>
                        <a:rPr sz="1200" b="1" spc="-7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дерных</a:t>
                      </a:r>
                      <a:r>
                        <a:rPr sz="1200" b="1" spc="1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объектах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21717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sz="1200" b="1" spc="-7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смерти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59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29591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Есть вероятность того, что</a:t>
                      </a:r>
                      <a:r>
                        <a:rPr sz="1200" b="1" spc="-3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сообщено 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большей </a:t>
                      </a:r>
                      <a:r>
                        <a:rPr sz="1200" b="1" spc="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части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59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2705" marR="210820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Несчастные случаи</a:t>
                      </a:r>
                      <a:r>
                        <a:rPr sz="1200" b="1" spc="-2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  производстве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5895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45974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Вероятно, о ряде </a:t>
                      </a:r>
                      <a:r>
                        <a:rPr sz="1200" b="1" spc="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sz="12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было</a:t>
                      </a:r>
                      <a:r>
                        <a:rPr sz="1200" b="1" spc="-9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сообщено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59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2705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Инциденты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2069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 бесхозными</a:t>
                      </a:r>
                      <a:r>
                        <a:rPr sz="1200" b="1" spc="-5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ИИИ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4224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смерти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2069" marR="459740" indent="-635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Вероятно, о ряде </a:t>
                      </a:r>
                      <a:r>
                        <a:rPr sz="1200" b="1" spc="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sz="12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было</a:t>
                      </a:r>
                      <a:r>
                        <a:rPr sz="1200" b="1" spc="-9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сообщено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9591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2705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Аварии при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НИР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5895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45974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Вероятно, о 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ряде</a:t>
                      </a:r>
                      <a:r>
                        <a:rPr lang="ru-RU" sz="12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с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мертей</a:t>
                      </a:r>
                      <a:r>
                        <a:rPr sz="12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sz="12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было</a:t>
                      </a:r>
                      <a:r>
                        <a:rPr sz="1200" b="1" spc="-9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сообщено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2190"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52069" marR="8255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Несчастные случаи при  медицинском</a:t>
                      </a:r>
                      <a:r>
                        <a:rPr sz="12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применении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Неизвестно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sz="1200" b="1" spc="-7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смерти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marR="175895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  <a:r>
                        <a:rPr sz="1200" b="1" spc="-6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смерти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  <a:r>
                        <a:rPr sz="1200" b="1" spc="-6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Очевидно, что о </a:t>
                      </a:r>
                      <a:r>
                        <a:rPr sz="1200" b="1" spc="5" dirty="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многих</a:t>
                      </a:r>
                      <a:r>
                        <a:rPr sz="1200" b="1" spc="-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смертях</a:t>
                      </a:r>
                      <a:r>
                        <a:rPr lang="ru-RU" sz="12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5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не</a:t>
                      </a:r>
                      <a:r>
                        <a:rPr sz="1200" b="1" spc="5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было</a:t>
                      </a:r>
                      <a:r>
                        <a:rPr sz="1200" b="1" spc="-9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сообщено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3905">
                <a:tc gridSpan="8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ИТОГО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</a:tr>
              <a:tr h="213907">
                <a:tc gridSpan="2">
                  <a:txBody>
                    <a:bodyPr/>
                    <a:lstStyle/>
                    <a:p>
                      <a:pPr marL="52069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1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Смертей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66</a:t>
                      </a:r>
                      <a:endParaRPr sz="1200" b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r>
                        <a:rPr sz="1200" b="1" spc="5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162</a:t>
                      </a: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lnSpc>
                          <a:spcPct val="80000"/>
                        </a:lnSpc>
                        <a:spcBef>
                          <a:spcPts val="0"/>
                        </a:spcBef>
                      </a:pPr>
                      <a:endParaRPr sz="12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 anchorCtr="1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</a:tbl>
          </a:graphicData>
        </a:graphic>
      </p:graphicFrame>
      <p:sp>
        <p:nvSpPr>
          <p:cNvPr id="4" name="object 4"/>
          <p:cNvSpPr txBox="1"/>
          <p:nvPr/>
        </p:nvSpPr>
        <p:spPr>
          <a:xfrm>
            <a:off x="580228" y="5967308"/>
            <a:ext cx="8240244" cy="4129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00" b="1" dirty="0">
                <a:latin typeface="Arial Narrow"/>
                <a:cs typeface="Arial Narrow"/>
              </a:rPr>
              <a:t>* На основе опубликованной </a:t>
            </a:r>
            <a:r>
              <a:rPr sz="1300" b="1" spc="-5" dirty="0">
                <a:latin typeface="Arial Narrow"/>
                <a:cs typeface="Arial Narrow"/>
              </a:rPr>
              <a:t>информации (за исключением </a:t>
            </a:r>
            <a:r>
              <a:rPr sz="1300" b="1" dirty="0">
                <a:latin typeface="Arial Narrow"/>
                <a:cs typeface="Arial Narrow"/>
              </a:rPr>
              <a:t>злоумышленных </a:t>
            </a:r>
            <a:r>
              <a:rPr sz="1300" b="1" spc="-5" dirty="0">
                <a:latin typeface="Arial Narrow"/>
                <a:cs typeface="Arial Narrow"/>
              </a:rPr>
              <a:t>действий и </a:t>
            </a:r>
            <a:r>
              <a:rPr sz="1300" b="1" dirty="0">
                <a:latin typeface="Arial Narrow"/>
                <a:cs typeface="Arial Narrow"/>
              </a:rPr>
              <a:t>ядерных</a:t>
            </a:r>
            <a:r>
              <a:rPr sz="1300" b="1" spc="135" dirty="0">
                <a:latin typeface="Arial Narrow"/>
                <a:cs typeface="Arial Narrow"/>
              </a:rPr>
              <a:t> </a:t>
            </a:r>
            <a:r>
              <a:rPr sz="1300" b="1" spc="-5" dirty="0">
                <a:latin typeface="Arial Narrow"/>
                <a:cs typeface="Arial Narrow"/>
              </a:rPr>
              <a:t>испытаний).</a:t>
            </a:r>
            <a:endParaRPr sz="1300" b="1" dirty="0">
              <a:latin typeface="Arial Narrow"/>
              <a:cs typeface="Arial Narrow"/>
            </a:endParaRPr>
          </a:p>
          <a:p>
            <a:pPr marL="12700">
              <a:lnSpc>
                <a:spcPct val="100000"/>
              </a:lnSpc>
              <a:spcBef>
                <a:spcPts val="55"/>
              </a:spcBef>
            </a:pPr>
            <a:r>
              <a:rPr sz="1300" b="1" dirty="0">
                <a:latin typeface="Arial Narrow"/>
                <a:cs typeface="Arial Narrow"/>
              </a:rPr>
              <a:t>** табл.10 </a:t>
            </a:r>
            <a:r>
              <a:rPr sz="1300" b="1" spc="-5" dirty="0">
                <a:latin typeface="Arial Narrow"/>
                <a:cs typeface="Arial Narrow"/>
              </a:rPr>
              <a:t>стр. </a:t>
            </a:r>
            <a:r>
              <a:rPr sz="1300" b="1" dirty="0">
                <a:latin typeface="Arial Narrow"/>
                <a:cs typeface="Arial Narrow"/>
              </a:rPr>
              <a:t>52 </a:t>
            </a:r>
            <a:r>
              <a:rPr sz="1300" b="1" spc="-5" dirty="0">
                <a:latin typeface="Arial Narrow"/>
                <a:cs typeface="Arial Narrow"/>
              </a:rPr>
              <a:t>из приложения </a:t>
            </a:r>
            <a:r>
              <a:rPr sz="1300" b="1" dirty="0">
                <a:latin typeface="Arial Narrow"/>
                <a:cs typeface="Arial Narrow"/>
              </a:rPr>
              <a:t>R.671 </a:t>
            </a:r>
            <a:r>
              <a:rPr sz="1300" b="1" spc="-5" dirty="0">
                <a:latin typeface="Arial Narrow"/>
                <a:cs typeface="Arial Narrow"/>
              </a:rPr>
              <a:t>к докладу </a:t>
            </a:r>
            <a:r>
              <a:rPr sz="1300" b="1" dirty="0">
                <a:latin typeface="Arial Narrow"/>
                <a:cs typeface="Arial Narrow"/>
              </a:rPr>
              <a:t>НКДАР ООН </a:t>
            </a:r>
            <a:r>
              <a:rPr sz="1300" b="1" spc="-5" dirty="0">
                <a:latin typeface="Arial Narrow"/>
                <a:cs typeface="Arial Narrow"/>
              </a:rPr>
              <a:t>за </a:t>
            </a:r>
            <a:r>
              <a:rPr sz="1300" b="1" dirty="0">
                <a:latin typeface="Arial Narrow"/>
                <a:cs typeface="Arial Narrow"/>
              </a:rPr>
              <a:t>2008</a:t>
            </a:r>
            <a:r>
              <a:rPr sz="1300" b="1" spc="60" dirty="0">
                <a:latin typeface="Arial Narrow"/>
                <a:cs typeface="Arial Narrow"/>
              </a:rPr>
              <a:t> </a:t>
            </a:r>
            <a:r>
              <a:rPr sz="1300" b="1" spc="-5" dirty="0">
                <a:latin typeface="Arial Narrow"/>
                <a:cs typeface="Arial Narrow"/>
              </a:rPr>
              <a:t>г.</a:t>
            </a:r>
            <a:endParaRPr sz="1300" b="1" dirty="0">
              <a:latin typeface="Arial Narrow"/>
              <a:cs typeface="Arial Narrow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5381600" y="1196752"/>
            <a:ext cx="990600" cy="4626345"/>
          </a:xfrm>
          <a:prstGeom prst="round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7769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шаблон ИБРАЭ разные заставки">
  <a:themeElements>
    <a:clrScheme name="sample 1">
      <a:dk1>
        <a:srgbClr val="333333"/>
      </a:dk1>
      <a:lt1>
        <a:srgbClr val="FFFFFF"/>
      </a:lt1>
      <a:dk2>
        <a:srgbClr val="FFFFFF"/>
      </a:dk2>
      <a:lt2>
        <a:srgbClr val="B2B2B2"/>
      </a:lt2>
      <a:accent1>
        <a:srgbClr val="202AAE"/>
      </a:accent1>
      <a:accent2>
        <a:srgbClr val="CC5D36"/>
      </a:accent2>
      <a:accent3>
        <a:srgbClr val="FFFFFF"/>
      </a:accent3>
      <a:accent4>
        <a:srgbClr val="2A2A2A"/>
      </a:accent4>
      <a:accent5>
        <a:srgbClr val="ABACD3"/>
      </a:accent5>
      <a:accent6>
        <a:srgbClr val="B95330"/>
      </a:accent6>
      <a:hlink>
        <a:srgbClr val="1F7CD1"/>
      </a:hlink>
      <a:folHlink>
        <a:srgbClr val="6544CE"/>
      </a:folHlink>
    </a:clrScheme>
    <a:fontScheme name="sample">
      <a:majorFont>
        <a:latin typeface="Arial"/>
        <a:ea typeface=""/>
        <a:cs typeface=""/>
      </a:majorFont>
      <a:minorFont>
        <a:latin typeface="Verdana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ample 1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02AAE"/>
        </a:accent1>
        <a:accent2>
          <a:srgbClr val="CC5D36"/>
        </a:accent2>
        <a:accent3>
          <a:srgbClr val="FFFFFF"/>
        </a:accent3>
        <a:accent4>
          <a:srgbClr val="2A2A2A"/>
        </a:accent4>
        <a:accent5>
          <a:srgbClr val="ABACD3"/>
        </a:accent5>
        <a:accent6>
          <a:srgbClr val="B95330"/>
        </a:accent6>
        <a:hlink>
          <a:srgbClr val="1F7CD1"/>
        </a:hlink>
        <a:folHlink>
          <a:srgbClr val="6544C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2">
        <a:dk1>
          <a:srgbClr val="333333"/>
        </a:dk1>
        <a:lt1>
          <a:srgbClr val="FFFFFF"/>
        </a:lt1>
        <a:dk2>
          <a:srgbClr val="FFFFFF"/>
        </a:dk2>
        <a:lt2>
          <a:srgbClr val="B2B2B2"/>
        </a:lt2>
        <a:accent1>
          <a:srgbClr val="2C8EC4"/>
        </a:accent1>
        <a:accent2>
          <a:srgbClr val="CFBE6B"/>
        </a:accent2>
        <a:accent3>
          <a:srgbClr val="FFFFFF"/>
        </a:accent3>
        <a:accent4>
          <a:srgbClr val="2A2A2A"/>
        </a:accent4>
        <a:accent5>
          <a:srgbClr val="ACC6DE"/>
        </a:accent5>
        <a:accent6>
          <a:srgbClr val="BBAC60"/>
        </a:accent6>
        <a:hlink>
          <a:srgbClr val="7047D7"/>
        </a:hlink>
        <a:folHlink>
          <a:srgbClr val="185A9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ample 3">
        <a:dk1>
          <a:srgbClr val="4D4D4D"/>
        </a:dk1>
        <a:lt1>
          <a:srgbClr val="FFFFFF"/>
        </a:lt1>
        <a:dk2>
          <a:srgbClr val="FFFFFF"/>
        </a:dk2>
        <a:lt2>
          <a:srgbClr val="B2B2B2"/>
        </a:lt2>
        <a:accent1>
          <a:srgbClr val="058089"/>
        </a:accent1>
        <a:accent2>
          <a:srgbClr val="99CC00"/>
        </a:accent2>
        <a:accent3>
          <a:srgbClr val="FFFFFF"/>
        </a:accent3>
        <a:accent4>
          <a:srgbClr val="404040"/>
        </a:accent4>
        <a:accent5>
          <a:srgbClr val="AAC0C4"/>
        </a:accent5>
        <a:accent6>
          <a:srgbClr val="8AB900"/>
        </a:accent6>
        <a:hlink>
          <a:srgbClr val="3194CB"/>
        </a:hlink>
        <a:folHlink>
          <a:srgbClr val="B5581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Специальное оформление 1">
  <a:themeElements>
    <a:clrScheme name="Vic">
      <a:dk1>
        <a:srgbClr val="414141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итульный слайд2  ИБРАЭ">
  <a:themeElements>
    <a:clrScheme name="2_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2_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Титульный слайд3  ИБРАЭ">
  <a:themeElements>
    <a:clrScheme name="2_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2_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2_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Специальное оформление 2">
  <a:themeElements>
    <a:clrScheme name="cdb2004208gl 1">
      <a:dk1>
        <a:srgbClr val="000000"/>
      </a:dk1>
      <a:lt1>
        <a:srgbClr val="FFFFFF"/>
      </a:lt1>
      <a:dk2>
        <a:srgbClr val="1129A1"/>
      </a:dk2>
      <a:lt2>
        <a:srgbClr val="C0C0C0"/>
      </a:lt2>
      <a:accent1>
        <a:srgbClr val="4987E3"/>
      </a:accent1>
      <a:accent2>
        <a:srgbClr val="CE701A"/>
      </a:accent2>
      <a:accent3>
        <a:srgbClr val="FFFFFF"/>
      </a:accent3>
      <a:accent4>
        <a:srgbClr val="000000"/>
      </a:accent4>
      <a:accent5>
        <a:srgbClr val="B1C3EF"/>
      </a:accent5>
      <a:accent6>
        <a:srgbClr val="BA6516"/>
      </a:accent6>
      <a:hlink>
        <a:srgbClr val="36A1B6"/>
      </a:hlink>
      <a:folHlink>
        <a:srgbClr val="9CC769"/>
      </a:folHlink>
    </a:clrScheme>
    <a:fontScheme name="cdb2004208g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0488" tIns="44450" rIns="90488" bIns="4445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cdb2004208gl 1">
        <a:dk1>
          <a:srgbClr val="000000"/>
        </a:dk1>
        <a:lt1>
          <a:srgbClr val="FFFFFF"/>
        </a:lt1>
        <a:dk2>
          <a:srgbClr val="1129A1"/>
        </a:dk2>
        <a:lt2>
          <a:srgbClr val="C0C0C0"/>
        </a:lt2>
        <a:accent1>
          <a:srgbClr val="4987E3"/>
        </a:accent1>
        <a:accent2>
          <a:srgbClr val="CE701A"/>
        </a:accent2>
        <a:accent3>
          <a:srgbClr val="FFFFFF"/>
        </a:accent3>
        <a:accent4>
          <a:srgbClr val="000000"/>
        </a:accent4>
        <a:accent5>
          <a:srgbClr val="B1C3EF"/>
        </a:accent5>
        <a:accent6>
          <a:srgbClr val="BA6516"/>
        </a:accent6>
        <a:hlink>
          <a:srgbClr val="36A1B6"/>
        </a:hlink>
        <a:folHlink>
          <a:srgbClr val="9CC76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2">
        <a:dk1>
          <a:srgbClr val="000000"/>
        </a:dk1>
        <a:lt1>
          <a:srgbClr val="FFFFFF"/>
        </a:lt1>
        <a:dk2>
          <a:srgbClr val="351155"/>
        </a:dk2>
        <a:lt2>
          <a:srgbClr val="969696"/>
        </a:lt2>
        <a:accent1>
          <a:srgbClr val="7053CB"/>
        </a:accent1>
        <a:accent2>
          <a:srgbClr val="3282BE"/>
        </a:accent2>
        <a:accent3>
          <a:srgbClr val="FFFFFF"/>
        </a:accent3>
        <a:accent4>
          <a:srgbClr val="000000"/>
        </a:accent4>
        <a:accent5>
          <a:srgbClr val="BBB3E2"/>
        </a:accent5>
        <a:accent6>
          <a:srgbClr val="2C75AC"/>
        </a:accent6>
        <a:hlink>
          <a:srgbClr val="D17FB6"/>
        </a:hlink>
        <a:folHlink>
          <a:srgbClr val="E3981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db2004208gl 3">
        <a:dk1>
          <a:srgbClr val="000000"/>
        </a:dk1>
        <a:lt1>
          <a:srgbClr val="FFFFFF"/>
        </a:lt1>
        <a:dk2>
          <a:srgbClr val="0F4D5B"/>
        </a:dk2>
        <a:lt2>
          <a:srgbClr val="969696"/>
        </a:lt2>
        <a:accent1>
          <a:srgbClr val="1B7D6A"/>
        </a:accent1>
        <a:accent2>
          <a:srgbClr val="C69940"/>
        </a:accent2>
        <a:accent3>
          <a:srgbClr val="FFFFFF"/>
        </a:accent3>
        <a:accent4>
          <a:srgbClr val="000000"/>
        </a:accent4>
        <a:accent5>
          <a:srgbClr val="ABBFB9"/>
        </a:accent5>
        <a:accent6>
          <a:srgbClr val="B38A39"/>
        </a:accent6>
        <a:hlink>
          <a:srgbClr val="3790D3"/>
        </a:hlink>
        <a:folHlink>
          <a:srgbClr val="DEDB7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BEDE68CC08181439ED7EEB33CB10563" ma:contentTypeVersion="1" ma:contentTypeDescription="Создание документа." ma:contentTypeScope="" ma:versionID="8bc20ed7794ec9522ba424cfb3e719d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89d58f4857a619b7c345529988bca397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FD6A36E-A1FE-4D38-9172-D32DAF2DC301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87D79CD0-F30E-4420-8CBE-AEB9019ECA8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93102B54-5C4A-4329-91DC-B968D83AA5B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ИБРАЭ разные заставки</Template>
  <TotalTime>6523</TotalTime>
  <Words>2763</Words>
  <Application>Microsoft Office PowerPoint</Application>
  <PresentationFormat>Экран (4:3)</PresentationFormat>
  <Paragraphs>681</Paragraphs>
  <Slides>35</Slides>
  <Notes>12</Notes>
  <HiddenSlides>0</HiddenSlides>
  <MMClips>0</MMClips>
  <ScaleCrop>false</ScaleCrop>
  <HeadingPairs>
    <vt:vector size="6" baseType="variant">
      <vt:variant>
        <vt:lpstr>Тема</vt:lpstr>
      </vt:variant>
      <vt:variant>
        <vt:i4>5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шаблон ИБРАЭ разные заставки</vt:lpstr>
      <vt:lpstr>Специальное оформление 1</vt:lpstr>
      <vt:lpstr>Титульный слайд2  ИБРАЭ</vt:lpstr>
      <vt:lpstr>Титульный слайд3  ИБРАЭ</vt:lpstr>
      <vt:lpstr>Специальное оформление 2</vt:lpstr>
      <vt:lpstr>Worksheet</vt:lpstr>
      <vt:lpstr>think-cell Slide</vt:lpstr>
      <vt:lpstr>Слайд 1</vt:lpstr>
      <vt:lpstr>Особенности атомной энергетики</vt:lpstr>
      <vt:lpstr>Проблемы безопасности</vt:lpstr>
      <vt:lpstr>Что такое радиационная безопасность?</vt:lpstr>
      <vt:lpstr>Эволюция дозовых пределов  для  персонала и населения</vt:lpstr>
      <vt:lpstr>Средние дозы облучения за счет ЭРОА изотопов радона отдельных групп  наиболее облучаемых жителей в разных субъектах Российской Федерации,  Финляндии и работников АЭП РФ</vt:lpstr>
      <vt:lpstr>Cреднегодовые индивидуальные дозы (* </vt:lpstr>
      <vt:lpstr>Смертность населения по причинам смерти в Российской Федерации за 2016 год (*</vt:lpstr>
      <vt:lpstr>Число смертей  при радиационных  авариях*</vt:lpstr>
      <vt:lpstr>Сводные данные по крупным (&gt; 5 жертв)   авариям в энергетике в  1969–2000 гг.*</vt:lpstr>
      <vt:lpstr>Воздействие тепловых электростанций   на здоровье населения США *</vt:lpstr>
      <vt:lpstr>Причины масштабирования социально-экономических ущербов при радиационных авариях</vt:lpstr>
      <vt:lpstr>Образ последствий  Чернобыля и Фукусимы в общественном сознании</vt:lpstr>
      <vt:lpstr>Предотвращение аварий</vt:lpstr>
      <vt:lpstr>Двухкомпонентная ядерная энергетика  с замкнутым ЯТЦ</vt:lpstr>
      <vt:lpstr>Задачи по разработке продукта АЭС</vt:lpstr>
      <vt:lpstr>Мировая конкуренция в развитии  двухкомпонентных систем </vt:lpstr>
      <vt:lpstr>Высокотехнологичные проекты  научно-технического развития</vt:lpstr>
      <vt:lpstr>Слайд 19</vt:lpstr>
      <vt:lpstr>Разработка кодов нового поколения для АЭС  с ЖМТ: разрабатываемые продукты</vt:lpstr>
      <vt:lpstr>Виртуальная модель реакторной установки  БРЕСТ-ОД-300</vt:lpstr>
      <vt:lpstr>Ключевые вехи и решения в области обращения с РАО</vt:lpstr>
      <vt:lpstr>Проблемы завершающих стадий ЯТЦ</vt:lpstr>
      <vt:lpstr>Крупнейшее в мире хранилище ЖРО</vt:lpstr>
      <vt:lpstr>Основные стратегии</vt:lpstr>
      <vt:lpstr>Подземная исследовательская лаборатория –  первый шаг к пункту окончательного захоронения Работы в исследовательских выработках</vt:lpstr>
      <vt:lpstr>Моделирование термонапряжений в породе</vt:lpstr>
      <vt:lpstr>Стратегия создания ПГЗРО  (утверждена ГД ГК «Росатом») </vt:lpstr>
      <vt:lpstr>Наихудший сценарий развития аварии  на АЭС Фукусима 1  (ПС «Сократ-Нострадамус»)</vt:lpstr>
      <vt:lpstr>Расчетный анализ аварии  на 1–3 энергоблоках (ПС СОКРАТ)</vt:lpstr>
      <vt:lpstr>Влияние рельефа местности и локальных климатических особенностей на прогноз радиационной обстановки</vt:lpstr>
      <vt:lpstr>Запрос на дополнительные научные исследования</vt:lpstr>
      <vt:lpstr>Переход к Национальному проекту</vt:lpstr>
      <vt:lpstr>Предложения в решение</vt:lpstr>
      <vt:lpstr>Слайд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Большов ЛА - о результатах НИР</dc:title>
  <dc:creator>Victor</dc:creator>
  <cp:lastModifiedBy>bolshov</cp:lastModifiedBy>
  <cp:revision>441</cp:revision>
  <cp:lastPrinted>2018-09-07T12:36:18Z</cp:lastPrinted>
  <dcterms:created xsi:type="dcterms:W3CDTF">2016-04-18T07:13:16Z</dcterms:created>
  <dcterms:modified xsi:type="dcterms:W3CDTF">2018-10-25T06:17:00Z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0x010100FBEDE68CC08181439ED7EEB33CB10563</vt:lpwstr>
  </property>
</Properties>
</file>