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2" r:id="rId2"/>
    <p:sldId id="452" r:id="rId3"/>
    <p:sldId id="455" r:id="rId4"/>
    <p:sldId id="459" r:id="rId5"/>
    <p:sldId id="442" r:id="rId6"/>
    <p:sldId id="460" r:id="rId7"/>
    <p:sldId id="386" r:id="rId8"/>
    <p:sldId id="291" r:id="rId9"/>
    <p:sldId id="458" r:id="rId10"/>
    <p:sldId id="461" r:id="rId11"/>
    <p:sldId id="462" r:id="rId12"/>
    <p:sldId id="463" r:id="rId13"/>
    <p:sldId id="446" r:id="rId14"/>
    <p:sldId id="420" r:id="rId15"/>
    <p:sldId id="309" r:id="rId16"/>
    <p:sldId id="447" r:id="rId17"/>
    <p:sldId id="422" r:id="rId18"/>
    <p:sldId id="440" r:id="rId19"/>
    <p:sldId id="28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B3B3B"/>
    <a:srgbClr val="FFFFD9"/>
    <a:srgbClr val="008000"/>
    <a:srgbClr val="FFFFCC"/>
    <a:srgbClr val="FF9900"/>
    <a:srgbClr val="FF7C80"/>
    <a:srgbClr val="FF6600"/>
    <a:srgbClr val="004C2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36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6D05E-0178-4338-99F2-4F087DA5238D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BBBA7-5180-49FD-825A-75B42EB005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22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19E38-6199-41D5-B8A4-165C820FAB29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45A99-2356-4B37-9B38-9924292632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01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fld id="{BC0CD470-F9A0-4BB3-83F8-54EAB2078C5C}" type="slidenum">
              <a:rPr lang="en-US" altLang="ru-RU" sz="1000" b="0">
                <a:solidFill>
                  <a:schemeClr val="tx1"/>
                </a:solidFill>
              </a:rPr>
              <a:pPr/>
              <a:t>10</a:t>
            </a:fld>
            <a:endParaRPr lang="en-US" altLang="ru-RU" sz="1000" b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0888"/>
            <a:ext cx="6591300" cy="3708400"/>
          </a:xfrm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63" tIns="44439" rIns="90463" bIns="44439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7474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9E86C0-B2A7-46B8-BC39-633C04922309}" type="slidenum">
              <a:rPr lang="en-US" altLang="ru-RU" smtClean="0"/>
              <a:pPr/>
              <a:t>15</a:t>
            </a:fld>
            <a:endParaRPr lang="en-US" altLang="ru-RU" smtClean="0"/>
          </a:p>
        </p:txBody>
      </p:sp>
      <p:sp>
        <p:nvSpPr>
          <p:cNvPr id="688130" name="Rectangle 7"/>
          <p:cNvSpPr txBox="1">
            <a:spLocks noGrp="1" noChangeArrowheads="1"/>
          </p:cNvSpPr>
          <p:nvPr/>
        </p:nvSpPr>
        <p:spPr bwMode="auto">
          <a:xfrm>
            <a:off x="3885455" y="8686363"/>
            <a:ext cx="2972547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48" tIns="0" rIns="19048" bIns="0" anchor="b"/>
          <a:lstStyle/>
          <a:p>
            <a:pPr algn="r" eaLnBrk="0" hangingPunct="0"/>
            <a:fld id="{AF69040B-19A5-4AE9-82F7-542F8850E7C4}" type="slidenum">
              <a:rPr lang="en-US" altLang="ru-RU" sz="1000" b="0" i="1">
                <a:solidFill>
                  <a:schemeClr val="tx1"/>
                </a:solidFill>
              </a:rPr>
              <a:pPr algn="r" eaLnBrk="0" hangingPunct="0"/>
              <a:t>15</a:t>
            </a:fld>
            <a:endParaRPr lang="en-US" altLang="ru-RU" sz="1000" b="0" i="1">
              <a:solidFill>
                <a:schemeClr val="tx1"/>
              </a:solidFill>
            </a:endParaRPr>
          </a:p>
        </p:txBody>
      </p:sp>
      <p:sp>
        <p:nvSpPr>
          <p:cNvPr id="68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92150"/>
            <a:ext cx="6070600" cy="3416300"/>
          </a:xfrm>
          <a:ln cap="flat"/>
        </p:spPr>
      </p:sp>
      <p:sp>
        <p:nvSpPr>
          <p:cNvPr id="68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63" tIns="44439" rIns="90463" bIns="44439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2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6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6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3"/>
            <a:ext cx="2743200" cy="365125"/>
          </a:xfrm>
        </p:spPr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3"/>
            <a:ext cx="51248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3" y="5410201"/>
            <a:ext cx="771089" cy="365125"/>
          </a:xfrm>
        </p:spPr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16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6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5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80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1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9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1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3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1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958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134043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02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9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8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4" y="3363435"/>
            <a:ext cx="319583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3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3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187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60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4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4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3" y="4980856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78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357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609601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601"/>
            <a:ext cx="7748591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84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80C85-7873-4F97-A3DF-C98911F9E54B}" type="datetime1">
              <a:rPr lang="ru-RU" altLang="ru-RU"/>
              <a:pPr>
                <a:defRPr/>
              </a:pPr>
              <a:t>20.03.2019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61C1E-81C9-47E8-B6A0-88D299F145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77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82E48-B2AC-4E01-A79D-02C5B1A980E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357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7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8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86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2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8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21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9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9"/>
            <a:ext cx="487521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97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2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6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3"/>
            <a:ext cx="3666691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0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2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4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CE967-BE48-4AB3-BF5E-A1B23A2C9852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7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2" y="5883276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D49C-8897-4458-9F88-E551D1E81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61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71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0" descr="Шапка"/>
          <p:cNvPicPr>
            <a:picLocks noChangeArrowheads="1"/>
          </p:cNvPicPr>
          <p:nvPr/>
        </p:nvPicPr>
        <p:blipFill rotWithShape="1">
          <a:blip r:embed="rId2" cstate="print"/>
          <a:srcRect l="1" r="93" b="7993"/>
          <a:stretch/>
        </p:blipFill>
        <p:spPr bwMode="auto">
          <a:xfrm>
            <a:off x="-1" y="0"/>
            <a:ext cx="745807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-1" y="2212363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Автономные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микротурбинные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энергоустановки </a:t>
            </a:r>
            <a:endParaRPr 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агропромышленного комплекса России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5460970"/>
            <a:ext cx="12191999" cy="189282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004C22"/>
                </a:solidFill>
                <a:latin typeface="Arial Black" panose="020B0A04020102020204" pitchFamily="34" charset="0"/>
              </a:rPr>
              <a:t>СОВЕТ ПО ПРИОРИТЕТНОМУ НАПРАВЛЕНИЮ СТРАТЕГИИ НАУЧНО-ТЕХНОЛОГИЧЕСКОГО РАЗВИТИЯ РФ 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rgbClr val="004C22"/>
                </a:solidFill>
                <a:latin typeface="Arial Black" panose="020B0A04020102020204" pitchFamily="34" charset="0"/>
              </a:rPr>
              <a:t>«Переход к экологически чистой и ресурсосберегающей энергетике, повышение эффективности добычи и глубокой переработке углеводородного сырья, формирование новых источников, способов транспортировки и хранения энергии»  </a:t>
            </a:r>
            <a:r>
              <a:rPr lang="ru-RU" altLang="ru-RU" sz="2000" b="1" dirty="0" smtClean="0">
                <a:solidFill>
                  <a:srgbClr val="004C22"/>
                </a:solidFill>
                <a:latin typeface="Arial Black" panose="020B0A04020102020204" pitchFamily="34" charset="0"/>
              </a:rPr>
              <a:t> </a:t>
            </a:r>
            <a:endParaRPr lang="ru-RU" altLang="ru-RU" sz="2000" b="1" dirty="0">
              <a:solidFill>
                <a:srgbClr val="004C22"/>
              </a:solidFill>
              <a:latin typeface="Arial Black" panose="020B0A04020102020204" pitchFamily="34" charset="0"/>
            </a:endParaRP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altLang="ru-RU" sz="2000" b="1" dirty="0">
                <a:solidFill>
                  <a:srgbClr val="004C22"/>
                </a:solidFill>
                <a:latin typeface="Arial Black" panose="020B0A04020102020204" pitchFamily="34" charset="0"/>
              </a:rPr>
              <a:t>Москва, </a:t>
            </a:r>
            <a:r>
              <a:rPr lang="ru-RU" altLang="ru-RU" sz="2000" b="1" dirty="0" smtClean="0">
                <a:solidFill>
                  <a:srgbClr val="004C22"/>
                </a:solidFill>
                <a:latin typeface="Arial Black" panose="020B0A04020102020204" pitchFamily="34" charset="0"/>
              </a:rPr>
              <a:t>Президиум РАН,  21 марта  201</a:t>
            </a:r>
            <a:r>
              <a:rPr lang="en-US" altLang="ru-RU" sz="2000" b="1" dirty="0" smtClean="0">
                <a:solidFill>
                  <a:srgbClr val="004C22"/>
                </a:solidFill>
                <a:latin typeface="Arial Black" panose="020B0A04020102020204" pitchFamily="34" charset="0"/>
              </a:rPr>
              <a:t>9</a:t>
            </a:r>
            <a:r>
              <a:rPr lang="ru-RU" altLang="ru-RU" sz="2000" b="1" dirty="0" smtClean="0">
                <a:solidFill>
                  <a:srgbClr val="004C22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b="1" dirty="0">
                <a:solidFill>
                  <a:srgbClr val="004C22"/>
                </a:solidFill>
                <a:latin typeface="Arial Black" panose="020B0A04020102020204" pitchFamily="34" charset="0"/>
              </a:rPr>
              <a:t>г</a:t>
            </a:r>
            <a:r>
              <a:rPr lang="ru-RU" altLang="ru-RU" sz="2000" b="1" dirty="0" smtClean="0">
                <a:solidFill>
                  <a:srgbClr val="004C22"/>
                </a:solidFill>
                <a:latin typeface="Arial Black" panose="020B0A04020102020204" pitchFamily="34" charset="0"/>
              </a:rPr>
              <a:t>.</a:t>
            </a:r>
            <a:endParaRPr lang="ru-RU" altLang="ru-RU" sz="2000" b="1" dirty="0" smtClean="0">
              <a:solidFill>
                <a:srgbClr val="004C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8255" y="256933"/>
            <a:ext cx="2979149" cy="707886"/>
          </a:xfrm>
          <a:prstGeom prst="rect">
            <a:avLst/>
          </a:prstGeom>
          <a:solidFill>
            <a:srgbClr val="FFFFD9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ИЭТ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ЭнМИ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3751670"/>
            <a:ext cx="5673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b="1" i="1" dirty="0" smtClean="0">
                <a:solidFill>
                  <a:srgbClr val="0000FF"/>
                </a:solidFill>
              </a:rPr>
              <a:t>Румянцев М. Ю.</a:t>
            </a:r>
          </a:p>
          <a:p>
            <a:pPr algn="r"/>
            <a:r>
              <a:rPr lang="ru-RU" altLang="ru-RU" sz="2400" b="1" i="1" dirty="0">
                <a:solidFill>
                  <a:srgbClr val="0000FF"/>
                </a:solidFill>
              </a:rPr>
              <a:t>к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.т.н., проф., зав каф. </a:t>
            </a:r>
            <a:r>
              <a:rPr lang="ru-RU" altLang="ru-RU" sz="2400" b="1" i="1" dirty="0" err="1" smtClean="0">
                <a:solidFill>
                  <a:srgbClr val="0000FF"/>
                </a:solidFill>
              </a:rPr>
              <a:t>ЭКАО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 и </a:t>
            </a:r>
            <a:r>
              <a:rPr lang="ru-RU" altLang="ru-RU" sz="2400" b="1" i="1" dirty="0" err="1" smtClean="0">
                <a:solidFill>
                  <a:srgbClr val="0000FF"/>
                </a:solidFill>
              </a:rPr>
              <a:t>ЭТ</a:t>
            </a:r>
            <a:r>
              <a:rPr lang="ru-RU" altLang="ru-RU" sz="3200" b="1" i="1" dirty="0" smtClean="0">
                <a:solidFill>
                  <a:srgbClr val="0000FF"/>
                </a:solidFill>
              </a:rPr>
              <a:t> 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1400204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" y="590004"/>
            <a:ext cx="5227947" cy="418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" y="-1"/>
            <a:ext cx="12191999" cy="1016002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Поверочный  Расчёт  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мэг</a:t>
            </a: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методом 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конечных элементов</a:t>
            </a:r>
          </a:p>
        </p:txBody>
      </p:sp>
      <p:pic>
        <p:nvPicPr>
          <p:cNvPr id="24580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"/>
          <a:stretch/>
        </p:blipFill>
        <p:spPr bwMode="auto">
          <a:xfrm>
            <a:off x="5257584" y="918588"/>
            <a:ext cx="6934416" cy="363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44844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10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7" descr="Turbokom013"/>
          <p:cNvPicPr>
            <a:picLocks noChangeAspect="1" noChangeArrowheads="1"/>
          </p:cNvPicPr>
          <p:nvPr/>
        </p:nvPicPr>
        <p:blipFill>
          <a:blip r:embed="rId5" cstate="print"/>
          <a:srcRect l="13403" t="25124" r="11073" b="25383"/>
          <a:stretch>
            <a:fillRect/>
          </a:stretch>
        </p:blipFill>
        <p:spPr bwMode="auto">
          <a:xfrm>
            <a:off x="7552979" y="4554827"/>
            <a:ext cx="4639022" cy="229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Группа 22"/>
          <p:cNvGrpSpPr/>
          <p:nvPr/>
        </p:nvGrpSpPr>
        <p:grpSpPr>
          <a:xfrm>
            <a:off x="1195712" y="3991555"/>
            <a:ext cx="4061872" cy="2781029"/>
            <a:chOff x="1800163" y="2579076"/>
            <a:chExt cx="3811283" cy="254913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800163" y="2579076"/>
              <a:ext cx="3811283" cy="254913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5" name="Group 7"/>
            <p:cNvGrpSpPr>
              <a:grpSpLocks/>
            </p:cNvGrpSpPr>
            <p:nvPr/>
          </p:nvGrpSpPr>
          <p:grpSpPr bwMode="auto">
            <a:xfrm rot="12804066">
              <a:off x="2268819" y="2645347"/>
              <a:ext cx="2448000" cy="2448000"/>
              <a:chOff x="3268" y="7045"/>
              <a:chExt cx="5462" cy="5465"/>
            </a:xfrm>
          </p:grpSpPr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4713" y="9783"/>
                <a:ext cx="1290" cy="2556"/>
              </a:xfrm>
              <a:custGeom>
                <a:avLst/>
                <a:gdLst>
                  <a:gd name="T0" fmla="*/ 0 w 166"/>
                  <a:gd name="T1" fmla="*/ 309 h 329"/>
                  <a:gd name="T2" fmla="*/ 44 w 166"/>
                  <a:gd name="T3" fmla="*/ 329 h 329"/>
                  <a:gd name="T4" fmla="*/ 166 w 166"/>
                  <a:gd name="T5" fmla="*/ 0 h 329"/>
                  <a:gd name="T6" fmla="*/ 0 w 166"/>
                  <a:gd name="T7" fmla="*/ 309 h 3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6"/>
                  <a:gd name="T13" fmla="*/ 0 h 329"/>
                  <a:gd name="T14" fmla="*/ 166 w 166"/>
                  <a:gd name="T15" fmla="*/ 329 h 3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6" h="329">
                    <a:moveTo>
                      <a:pt x="0" y="309"/>
                    </a:moveTo>
                    <a:cubicBezTo>
                      <a:pt x="14" y="317"/>
                      <a:pt x="29" y="323"/>
                      <a:pt x="44" y="329"/>
                    </a:cubicBezTo>
                    <a:lnTo>
                      <a:pt x="166" y="0"/>
                    </a:lnTo>
                    <a:lnTo>
                      <a:pt x="0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196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268" y="8213"/>
                <a:ext cx="2735" cy="3970"/>
              </a:xfrm>
              <a:custGeom>
                <a:avLst/>
                <a:gdLst>
                  <a:gd name="T0" fmla="*/ 64 w 352"/>
                  <a:gd name="T1" fmla="*/ 0 h 511"/>
                  <a:gd name="T2" fmla="*/ 1 w 352"/>
                  <a:gd name="T3" fmla="*/ 201 h 511"/>
                  <a:gd name="T4" fmla="*/ 186 w 352"/>
                  <a:gd name="T5" fmla="*/ 511 h 511"/>
                  <a:gd name="T6" fmla="*/ 352 w 352"/>
                  <a:gd name="T7" fmla="*/ 202 h 511"/>
                  <a:gd name="T8" fmla="*/ 64 w 352"/>
                  <a:gd name="T9" fmla="*/ 0 h 5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511"/>
                  <a:gd name="T17" fmla="*/ 352 w 352"/>
                  <a:gd name="T18" fmla="*/ 511 h 5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511">
                    <a:moveTo>
                      <a:pt x="64" y="0"/>
                    </a:moveTo>
                    <a:cubicBezTo>
                      <a:pt x="23" y="59"/>
                      <a:pt x="1" y="129"/>
                      <a:pt x="1" y="201"/>
                    </a:cubicBezTo>
                    <a:cubicBezTo>
                      <a:pt x="0" y="331"/>
                      <a:pt x="72" y="450"/>
                      <a:pt x="186" y="511"/>
                    </a:cubicBezTo>
                    <a:lnTo>
                      <a:pt x="352" y="20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6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3765" y="7045"/>
                <a:ext cx="4957" cy="2735"/>
              </a:xfrm>
              <a:custGeom>
                <a:avLst/>
                <a:gdLst>
                  <a:gd name="T0" fmla="*/ 638 w 638"/>
                  <a:gd name="T1" fmla="*/ 332 h 352"/>
                  <a:gd name="T2" fmla="*/ 288 w 638"/>
                  <a:gd name="T3" fmla="*/ 1 h 352"/>
                  <a:gd name="T4" fmla="*/ 0 w 638"/>
                  <a:gd name="T5" fmla="*/ 150 h 352"/>
                  <a:gd name="T6" fmla="*/ 288 w 638"/>
                  <a:gd name="T7" fmla="*/ 352 h 352"/>
                  <a:gd name="T8" fmla="*/ 638 w 638"/>
                  <a:gd name="T9" fmla="*/ 332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8"/>
                  <a:gd name="T16" fmla="*/ 0 h 352"/>
                  <a:gd name="T17" fmla="*/ 638 w 638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8" h="352">
                    <a:moveTo>
                      <a:pt x="638" y="332"/>
                    </a:moveTo>
                    <a:cubicBezTo>
                      <a:pt x="628" y="146"/>
                      <a:pt x="474" y="1"/>
                      <a:pt x="288" y="1"/>
                    </a:cubicBezTo>
                    <a:cubicBezTo>
                      <a:pt x="173" y="0"/>
                      <a:pt x="66" y="56"/>
                      <a:pt x="0" y="150"/>
                    </a:cubicBezTo>
                    <a:lnTo>
                      <a:pt x="288" y="352"/>
                    </a:lnTo>
                    <a:lnTo>
                      <a:pt x="638" y="332"/>
                    </a:lnTo>
                    <a:close/>
                  </a:path>
                </a:pathLst>
              </a:custGeom>
              <a:solidFill>
                <a:srgbClr val="FF0000"/>
              </a:solidFill>
              <a:ln w="196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/>
              </p:cNvSpPr>
              <p:nvPr/>
            </p:nvSpPr>
            <p:spPr bwMode="auto">
              <a:xfrm>
                <a:off x="5055" y="9627"/>
                <a:ext cx="3675" cy="2883"/>
              </a:xfrm>
              <a:custGeom>
                <a:avLst/>
                <a:gdLst>
                  <a:gd name="T0" fmla="*/ 0 w 473"/>
                  <a:gd name="T1" fmla="*/ 349 h 371"/>
                  <a:gd name="T2" fmla="*/ 122 w 473"/>
                  <a:gd name="T3" fmla="*/ 370 h 371"/>
                  <a:gd name="T4" fmla="*/ 473 w 473"/>
                  <a:gd name="T5" fmla="*/ 20 h 371"/>
                  <a:gd name="T6" fmla="*/ 472 w 473"/>
                  <a:gd name="T7" fmla="*/ 0 h 371"/>
                  <a:gd name="T8" fmla="*/ 122 w 473"/>
                  <a:gd name="T9" fmla="*/ 20 h 371"/>
                  <a:gd name="T10" fmla="*/ 0 w 473"/>
                  <a:gd name="T11" fmla="*/ 349 h 3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371"/>
                  <a:gd name="T20" fmla="*/ 473 w 473"/>
                  <a:gd name="T21" fmla="*/ 371 h 3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371">
                    <a:moveTo>
                      <a:pt x="0" y="349"/>
                    </a:moveTo>
                    <a:cubicBezTo>
                      <a:pt x="39" y="363"/>
                      <a:pt x="80" y="370"/>
                      <a:pt x="122" y="370"/>
                    </a:cubicBezTo>
                    <a:cubicBezTo>
                      <a:pt x="315" y="371"/>
                      <a:pt x="473" y="213"/>
                      <a:pt x="473" y="20"/>
                    </a:cubicBezTo>
                    <a:cubicBezTo>
                      <a:pt x="473" y="13"/>
                      <a:pt x="472" y="7"/>
                      <a:pt x="472" y="0"/>
                    </a:cubicBezTo>
                    <a:lnTo>
                      <a:pt x="122" y="20"/>
                    </a:lnTo>
                    <a:lnTo>
                      <a:pt x="0" y="349"/>
                    </a:lnTo>
                    <a:close/>
                  </a:path>
                </a:pathLst>
              </a:custGeom>
              <a:solidFill>
                <a:srgbClr val="FF9900"/>
              </a:solidFill>
              <a:ln w="196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2377630" y="4005192"/>
              <a:ext cx="1206626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b="1" dirty="0">
                  <a:solidFill>
                    <a:srgbClr val="000000"/>
                  </a:solidFill>
                  <a:latin typeface="Arial" pitchFamily="34" charset="0"/>
                </a:rPr>
                <a:t>Потери в опорах</a:t>
              </a:r>
            </a:p>
            <a:p>
              <a:pPr algn="ctr"/>
              <a:r>
                <a:rPr lang="ru-RU" sz="1400" b="1" dirty="0">
                  <a:solidFill>
                    <a:srgbClr val="000000"/>
                  </a:solidFill>
                  <a:latin typeface="Arial" pitchFamily="34" charset="0"/>
                </a:rPr>
                <a:t>40%</a:t>
              </a:r>
              <a:endParaRPr lang="ru-RU" sz="1400" dirty="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684339" y="3853647"/>
              <a:ext cx="10020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b="1" dirty="0">
                  <a:solidFill>
                    <a:srgbClr val="000000"/>
                  </a:solidFill>
                  <a:latin typeface="Arial" pitchFamily="34" charset="0"/>
                </a:rPr>
                <a:t>Потери в стали</a:t>
              </a:r>
            </a:p>
            <a:p>
              <a:pPr algn="ctr"/>
              <a:r>
                <a:rPr lang="ru-RU" sz="1400" b="1" dirty="0">
                  <a:solidFill>
                    <a:srgbClr val="000000"/>
                  </a:solidFill>
                  <a:latin typeface="Arial" pitchFamily="34" charset="0"/>
                </a:rPr>
                <a:t>27%</a:t>
              </a:r>
              <a:endParaRPr lang="ru-RU" sz="140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495835" y="3018886"/>
              <a:ext cx="1993538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b="1" dirty="0" smtClean="0">
                  <a:solidFill>
                    <a:srgbClr val="000000"/>
                  </a:solidFill>
                  <a:latin typeface="Arial" pitchFamily="34" charset="0"/>
                </a:rPr>
                <a:t>Аэродинамические</a:t>
              </a:r>
              <a:endParaRPr lang="ru-RU" sz="14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 algn="ctr"/>
              <a:r>
                <a:rPr lang="ru-RU" sz="1400" b="1" dirty="0">
                  <a:solidFill>
                    <a:srgbClr val="000000"/>
                  </a:solidFill>
                  <a:latin typeface="Arial" pitchFamily="34" charset="0"/>
                </a:rPr>
                <a:t>потери</a:t>
              </a:r>
            </a:p>
            <a:p>
              <a:pPr algn="ctr"/>
              <a:r>
                <a:rPr lang="ru-RU" sz="1400" b="1" dirty="0">
                  <a:solidFill>
                    <a:srgbClr val="000000"/>
                  </a:solidFill>
                  <a:latin typeface="Arial" pitchFamily="34" charset="0"/>
                </a:rPr>
                <a:t>31%</a:t>
              </a:r>
              <a:endParaRPr lang="ru-RU" sz="1400" dirty="0">
                <a:solidFill>
                  <a:schemeClr val="accent1"/>
                </a:solidFill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4489374" y="2904832"/>
              <a:ext cx="105232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itchFamily="34" charset="0"/>
                </a:rPr>
                <a:t>Потери</a:t>
              </a:r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</a:rPr>
                <a:t> в</a:t>
              </a:r>
              <a:r>
                <a:rPr lang="ru-RU" sz="1400" b="1" dirty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ru-RU" sz="1400" b="1" dirty="0" smtClean="0">
                  <a:solidFill>
                    <a:schemeClr val="bg1"/>
                  </a:solidFill>
                  <a:latin typeface="Arial" pitchFamily="34" charset="0"/>
                </a:rPr>
                <a:t>меди 2</a:t>
              </a:r>
              <a:r>
                <a:rPr lang="ru-RU" sz="1400" b="1" dirty="0">
                  <a:solidFill>
                    <a:schemeClr val="bg1"/>
                  </a:solidFill>
                  <a:latin typeface="Arial" pitchFamily="34" charset="0"/>
                </a:rPr>
                <a:t>%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5866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5"/>
          <p:cNvSpPr>
            <a:spLocks noChangeArrowheads="1"/>
          </p:cNvSpPr>
          <p:nvPr/>
        </p:nvSpPr>
        <p:spPr bwMode="auto">
          <a:xfrm>
            <a:off x="0" y="959906"/>
            <a:ext cx="12150291" cy="131112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 lIns="36000" rIns="36000" anchor="ctr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ru-RU" sz="2400" b="1" dirty="0" smtClean="0">
                <a:solidFill>
                  <a:srgbClr val="0000FF"/>
                </a:solidFill>
                <a:latin typeface="Arial" pitchFamily="34" charset="0"/>
              </a:rPr>
              <a:t>ЛГП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обладают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уникальными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стабилизирующими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FF"/>
                </a:solidFill>
                <a:latin typeface="Arial" pitchFamily="34" charset="0"/>
              </a:rPr>
              <a:t>свойствами</a:t>
            </a:r>
            <a:r>
              <a:rPr lang="en-US" altLang="ru-RU" sz="2400" b="1" dirty="0" smtClean="0">
                <a:solidFill>
                  <a:srgbClr val="0000FF"/>
                </a:solidFill>
                <a:latin typeface="Arial" pitchFamily="34" charset="0"/>
              </a:rPr>
              <a:t>, </a:t>
            </a:r>
            <a:r>
              <a:rPr lang="en-US" altLang="ru-RU" sz="2400" b="1" dirty="0" err="1" smtClean="0">
                <a:solidFill>
                  <a:srgbClr val="0000FF"/>
                </a:solidFill>
                <a:latin typeface="Arial" pitchFamily="34" charset="0"/>
              </a:rPr>
              <a:t>не</a:t>
            </a:r>
            <a:r>
              <a:rPr lang="en-US" altLang="ru-RU" sz="24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допускают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возникновения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вихревой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неустойчивости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ротора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,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работают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при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ограниченной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FF"/>
                </a:solidFill>
                <a:latin typeface="Arial" pitchFamily="34" charset="0"/>
              </a:rPr>
              <a:t>разбалансировке</a:t>
            </a: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</a:rPr>
              <a:t>. </a:t>
            </a:r>
            <a:endParaRPr lang="ru-RU" altLang="ru-RU" sz="2400" b="1" dirty="0" smtClean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683456" y="3373534"/>
            <a:ext cx="8182709" cy="107721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НИУ «МЭИ» - крупнейший в РФ разработчик и изготовитель </a:t>
            </a:r>
            <a:r>
              <a:rPr lang="ru-RU" alt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ЛГП</a:t>
            </a:r>
            <a:endParaRPr lang="ru-RU" alt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7" descr="531927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16" y="5132624"/>
            <a:ext cx="1681250" cy="176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P280711_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052" y="5132623"/>
            <a:ext cx="3197855" cy="16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P1010540"/>
          <p:cNvPicPr>
            <a:picLocks noChangeAspect="1" noChangeArrowheads="1"/>
          </p:cNvPicPr>
          <p:nvPr/>
        </p:nvPicPr>
        <p:blipFill rotWithShape="1">
          <a:blip r:embed="rId4" cstate="print"/>
          <a:srcRect l="18735" r="17382" b="11330"/>
          <a:stretch/>
        </p:blipFill>
        <p:spPr bwMode="auto">
          <a:xfrm>
            <a:off x="-13616" y="3373534"/>
            <a:ext cx="1697072" cy="175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2" y="6402216"/>
            <a:ext cx="774358" cy="453082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11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0830" y="4464676"/>
            <a:ext cx="64105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типоразмеров радиальных </a:t>
            </a:r>
            <a:r>
              <a:rPr lang="ru-RU" sz="2000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ЛГП</a:t>
            </a:r>
            <a:endParaRPr lang="ru-RU" sz="2000" b="1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диаметр цапф ротора от 10 до 126 мм</a:t>
            </a: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 ротора до 75 кг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типоразмеров осевых </a:t>
            </a:r>
            <a:r>
              <a:rPr lang="ru-RU" sz="2000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ЛГП</a:t>
            </a:r>
            <a:endParaRPr lang="ru-RU" sz="2000" b="1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диаметр пяты до 225 мм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осевая сила до 3300 Н 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частота вращения от 24 до 360 тыс. об/мин</a:t>
            </a:r>
            <a:endParaRPr lang="ru-RU" sz="2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3" descr="IMG_03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265" y="3373534"/>
            <a:ext cx="2073642" cy="17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5799"/>
            <a:ext cx="12192000" cy="954107"/>
          </a:xfrm>
          <a:prstGeom prst="rect">
            <a:avLst/>
          </a:prstGeom>
          <a:solidFill>
            <a:srgbClr val="FFFFD9"/>
          </a:solidFill>
        </p:spPr>
        <p:txBody>
          <a:bodyPr wrap="square" lIns="216000" rIns="144000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Лепестковые газодинамические подшипники – </a:t>
            </a:r>
          </a:p>
          <a:p>
            <a:pPr algn="ctr"/>
            <a:r>
              <a:rPr lang="ru-RU" altLang="ru-RU" sz="2800" b="1" i="1" dirty="0" smtClean="0">
                <a:solidFill>
                  <a:srgbClr val="FF0000"/>
                </a:solidFill>
              </a:rPr>
              <a:t>лучший </a:t>
            </a:r>
            <a:r>
              <a:rPr lang="ru-RU" altLang="ru-RU" sz="2800" b="1" i="1" dirty="0">
                <a:solidFill>
                  <a:srgbClr val="FF0000"/>
                </a:solidFill>
              </a:rPr>
              <a:t>тип опор для высокоскоростных 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турбомашин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-312617" y="1991951"/>
            <a:ext cx="12639945" cy="122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no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ru-RU" sz="2000" b="1" i="1" dirty="0" smtClean="0">
                <a:solidFill>
                  <a:schemeClr val="bg1"/>
                </a:solidFill>
                <a:latin typeface="Arial" charset="0"/>
              </a:rPr>
              <a:t>                                                    </a:t>
            </a:r>
            <a:r>
              <a:rPr lang="ru-RU" altLang="ru-RU" sz="2000" b="1" i="1" dirty="0" smtClean="0">
                <a:solidFill>
                  <a:schemeClr val="bg1"/>
                </a:solidFill>
                <a:latin typeface="Arial" charset="0"/>
              </a:rPr>
              <a:t>Основные  мировые  производители </a:t>
            </a:r>
            <a:r>
              <a:rPr lang="ru-RU" altLang="ru-RU" sz="2000" b="1" i="1" dirty="0">
                <a:solidFill>
                  <a:schemeClr val="bg1"/>
                </a:solidFill>
                <a:latin typeface="Arial" charset="0"/>
              </a:rPr>
              <a:t>ЛГП: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</a:t>
            </a:r>
            <a:endParaRPr lang="en-US" altLang="ru-RU" sz="2000" b="1" dirty="0" smtClean="0">
              <a:solidFill>
                <a:schemeClr val="bg1"/>
              </a:solidFill>
              <a:latin typeface="Arial" charset="0"/>
            </a:endParaRPr>
          </a:p>
          <a:p>
            <a:pPr marL="360000" indent="-2520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   Mohawk Innovative Technology Inc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.,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 Honeywell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Capstone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ru-RU" altLang="ru-RU" sz="2000" dirty="0" smtClean="0">
                <a:solidFill>
                  <a:schemeClr val="bg1"/>
                </a:solidFill>
              </a:rPr>
              <a:t> </a:t>
            </a:r>
            <a:r>
              <a:rPr lang="en-US" altLang="ru-RU" sz="2000" dirty="0" smtClean="0">
                <a:solidFill>
                  <a:schemeClr val="bg1"/>
                </a:solidFill>
              </a:rPr>
              <a:t>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Siemens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ru-RU" altLang="ru-RU" sz="2000" dirty="0" smtClean="0">
                <a:solidFill>
                  <a:schemeClr val="bg1"/>
                </a:solidFill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R&amp;D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Dynamics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Corporation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Mechanical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Solutions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Inc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altLang="ru-RU" sz="2000" dirty="0" smtClean="0">
                <a:solidFill>
                  <a:schemeClr val="bg1"/>
                </a:solidFill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Atlas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Arial" charset="0"/>
              </a:rPr>
              <a:t>Copco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en-US" altLang="ru-RU" sz="2000" dirty="0" smtClean="0">
                <a:solidFill>
                  <a:schemeClr val="bg1"/>
                </a:solidFill>
              </a:rPr>
              <a:t>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United Technologies Corporations,</a:t>
            </a:r>
            <a:r>
              <a:rPr lang="en-US" altLang="ru-RU" sz="2000" dirty="0" smtClean="0">
                <a:solidFill>
                  <a:schemeClr val="bg1"/>
                </a:solidFill>
              </a:rPr>
              <a:t>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Glen Research Center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 (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NASA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),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Samsung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LG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K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-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Turbo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altLang="ru-RU" sz="2000" dirty="0" err="1" smtClean="0">
                <a:solidFill>
                  <a:schemeClr val="bg1"/>
                </a:solidFill>
                <a:latin typeface="Arial" charset="0"/>
              </a:rPr>
              <a:t>Liebherr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ru-RU" sz="2000" dirty="0" smtClean="0">
                <a:solidFill>
                  <a:schemeClr val="bg1"/>
                </a:solidFill>
                <a:latin typeface="Arial" charset="0"/>
              </a:rPr>
              <a:t>Aerospace</a:t>
            </a: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.</a:t>
            </a:r>
            <a:endParaRPr lang="ru-RU" altLang="ru-RU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Номер слайда 7"/>
          <p:cNvSpPr txBox="1">
            <a:spLocks/>
          </p:cNvSpPr>
          <p:nvPr/>
        </p:nvSpPr>
        <p:spPr>
          <a:xfrm>
            <a:off x="11417643" y="0"/>
            <a:ext cx="774358" cy="444844"/>
          </a:xfrm>
          <a:prstGeom prst="rect">
            <a:avLst/>
          </a:prstGeom>
          <a:solidFill>
            <a:srgbClr val="FFFFCC"/>
          </a:solidFill>
          <a:ln w="41275">
            <a:noFill/>
          </a:ln>
        </p:spPr>
        <p:txBody>
          <a:bodyPr vert="horz" lIns="36000" tIns="180000" rIns="36000" bIns="18000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11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5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КОМПОЗИЦИОННЫЕ МАТЕРИАЛЫ </a:t>
            </a:r>
            <a:r>
              <a:rPr lang="en-US" alt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«АИС»</a:t>
            </a:r>
            <a:r>
              <a:rPr lang="en-US" alt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И ПОКРЫТИЯ НА ИХ ОСНОВЕ</a:t>
            </a:r>
            <a:endParaRPr lang="ru-RU" altLang="ru-RU" sz="30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145"/>
          <p:cNvSpPr>
            <a:spLocks noChangeArrowheads="1"/>
          </p:cNvSpPr>
          <p:nvPr/>
        </p:nvSpPr>
        <p:spPr bwMode="auto">
          <a:xfrm>
            <a:off x="2052083" y="3332844"/>
            <a:ext cx="8229600" cy="223885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640" tIns="11320" rIns="22640" bIns="11320" anchor="ctr">
            <a:spAutoFit/>
          </a:bodyPr>
          <a:lstStyle>
            <a:lvl1pPr marL="104775" indent="-104775" defTabSz="957263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20700" indent="-374650" defTabSz="957263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9688" indent="-747713" defTabSz="957263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71738" indent="-1120775" defTabSz="957263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010025" indent="-1497013" defTabSz="957263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67225" indent="-1497013" defTabSz="95726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924425" indent="-1497013" defTabSz="95726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81625" indent="-1497013" defTabSz="95726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838825" indent="-1497013" defTabSz="95726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Высокая износостойкость и </a:t>
            </a:r>
            <a:r>
              <a:rPr lang="ru-RU" alt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адгезионная</a:t>
            </a: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прочность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Отсутствие </a:t>
            </a:r>
            <a:r>
              <a:rPr lang="ru-RU" alt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задиров</a:t>
            </a: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схватывания; </a:t>
            </a:r>
            <a:r>
              <a:rPr lang="ru-RU" alt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вырывов</a:t>
            </a:r>
            <a:endParaRPr lang="ru-RU" alt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Высокие тепловая и коррозионная стойкости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Низкий коэффициент трения, </a:t>
            </a:r>
            <a:r>
              <a:rPr lang="ru-RU" alt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прирабатываемость</a:t>
            </a: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Технологичность при нанесении композиции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Экологическая безопасность</a:t>
            </a:r>
          </a:p>
        </p:txBody>
      </p:sp>
      <p:grpSp>
        <p:nvGrpSpPr>
          <p:cNvPr id="6" name="Group 197"/>
          <p:cNvGrpSpPr>
            <a:grpSpLocks/>
          </p:cNvGrpSpPr>
          <p:nvPr/>
        </p:nvGrpSpPr>
        <p:grpSpPr bwMode="auto">
          <a:xfrm>
            <a:off x="7585288" y="602772"/>
            <a:ext cx="4399574" cy="2077782"/>
            <a:chOff x="2263" y="1460"/>
            <a:chExt cx="1960" cy="883"/>
          </a:xfrm>
        </p:grpSpPr>
        <p:pic>
          <p:nvPicPr>
            <p:cNvPr id="7" name="Picture 162" descr="Untitled-4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0" y="1492"/>
              <a:ext cx="555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1" descr="Untitled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37" y="1460"/>
              <a:ext cx="382" cy="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84" descr="Untitled-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3" y="1964"/>
              <a:ext cx="369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3" descr="Untitled-2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71" y="1838"/>
              <a:ext cx="524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85" descr="Рис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52" y="1471"/>
              <a:ext cx="471" cy="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0" descr="aver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36" y="1481"/>
              <a:ext cx="574" cy="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157"/>
          <p:cNvSpPr txBox="1">
            <a:spLocks noChangeArrowheads="1"/>
          </p:cNvSpPr>
          <p:nvPr/>
        </p:nvSpPr>
        <p:spPr bwMode="auto">
          <a:xfrm>
            <a:off x="0" y="483071"/>
            <a:ext cx="7325833" cy="19926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640" tIns="11320" rIns="22640" bIns="11320">
            <a:spAutoFit/>
          </a:bodyPr>
          <a:lstStyle>
            <a:lvl1pPr marL="85725" indent="-85725" defTabSz="2095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374650" defTabSz="2095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66863" indent="-747713" defTabSz="2095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68613" indent="-1122363" defTabSz="2095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545013" indent="-1497013" defTabSz="2095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5002213" indent="-1497013" defTabSz="2095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459413" indent="-1497013" defTabSz="2095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916613" indent="-1497013" defTabSz="2095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373813" indent="-1497013" defTabSz="20955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ru-RU" altLang="ru-RU" sz="32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Антифрикционные</a:t>
            </a:r>
            <a:endParaRPr lang="en-US" altLang="ru-RU" sz="3200" b="1" dirty="0" smtClean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pPr algn="r">
              <a:buFont typeface="Arial" pitchFamily="34" charset="0"/>
              <a:buChar char="•"/>
              <a:defRPr/>
            </a:pPr>
            <a:r>
              <a:rPr lang="ru-RU" altLang="ru-RU" sz="3200" b="1" dirty="0" err="1" smtClean="0">
                <a:solidFill>
                  <a:srgbClr val="0000FF"/>
                </a:solidFill>
                <a:latin typeface="Century Gothic" panose="020B0502020202020204" pitchFamily="34" charset="0"/>
              </a:rPr>
              <a:t>Антипригарные</a:t>
            </a:r>
            <a:endParaRPr lang="ru-RU" alt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altLang="ru-RU" sz="32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Износостойкие</a:t>
            </a:r>
            <a:endParaRPr lang="ru-RU" alt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Char char="•"/>
              <a:defRPr/>
            </a:pPr>
            <a:r>
              <a:rPr lang="ru-RU" altLang="ru-RU" sz="32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Антикоррозионные</a:t>
            </a:r>
            <a:endParaRPr lang="ru-RU" alt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26622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 ЛГП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покрытием «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АИС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50.000 запусков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0" y="5637880"/>
            <a:ext cx="12192000" cy="1220120"/>
            <a:chOff x="0" y="3351880"/>
            <a:chExt cx="12192000" cy="1220120"/>
          </a:xfrm>
        </p:grpSpPr>
        <p:pic>
          <p:nvPicPr>
            <p:cNvPr id="14" name="Picture 194" descr="Рис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39164" y="3351880"/>
              <a:ext cx="1571738" cy="1207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93" descr="Рис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64202" y="3353045"/>
              <a:ext cx="1139426" cy="120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7" descr="5403_shnek_3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49393" y="3367730"/>
              <a:ext cx="1517557" cy="119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88" descr="Рис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699085" y="3367309"/>
              <a:ext cx="831993" cy="1104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9" descr="Рис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552096" y="3368635"/>
              <a:ext cx="920677" cy="111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48" descr="Рисунок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09382" y="3418950"/>
              <a:ext cx="1096197" cy="1128438"/>
            </a:xfrm>
            <a:prstGeom prst="rect">
              <a:avLst/>
            </a:prstGeom>
            <a:noFill/>
          </p:spPr>
        </p:pic>
        <p:pic>
          <p:nvPicPr>
            <p:cNvPr id="22" name="Picture 171" descr="Рис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3432866"/>
              <a:ext cx="1163193" cy="1108677"/>
            </a:xfrm>
            <a:prstGeom prst="rect">
              <a:avLst/>
            </a:prstGeom>
            <a:noFill/>
          </p:spPr>
        </p:pic>
        <p:sp>
          <p:nvSpPr>
            <p:cNvPr id="3" name="Номер слайда 7"/>
            <p:cNvSpPr txBox="1">
              <a:spLocks/>
            </p:cNvSpPr>
            <p:nvPr/>
          </p:nvSpPr>
          <p:spPr>
            <a:xfrm>
              <a:off x="11674550" y="4057093"/>
              <a:ext cx="517450" cy="428368"/>
            </a:xfrm>
            <a:prstGeom prst="rect">
              <a:avLst/>
            </a:prstGeom>
            <a:solidFill>
              <a:srgbClr val="FFFFCC"/>
            </a:solidFill>
            <a:ln w="41275">
              <a:noFill/>
            </a:ln>
          </p:spPr>
          <p:txBody>
            <a:bodyPr vert="horz" lIns="36000" tIns="180000" rIns="36000" bIns="180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DA9D49C-8897-4458-9F88-E551D1E81B51}" type="slidenum">
                <a:rPr kumimoji="0" lang="ru-RU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12</a:t>
              </a:fld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27" name="Picture 143" descr="шаровый затвор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500919" y="3370521"/>
              <a:ext cx="1223788" cy="1137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95" descr="Рис1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756650" y="3378837"/>
              <a:ext cx="960428" cy="1118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96" descr="Рис13"/>
            <p:cNvPicPr>
              <a:picLocks noChangeAspect="1" noChangeArrowheads="1"/>
            </p:cNvPicPr>
            <p:nvPr/>
          </p:nvPicPr>
          <p:blipFill>
            <a:blip r:embed="rId17" cstate="print"/>
            <a:srcRect l="1026"/>
            <a:stretch>
              <a:fillRect/>
            </a:stretch>
          </p:blipFill>
          <p:spPr bwMode="auto">
            <a:xfrm>
              <a:off x="11500884" y="3381153"/>
              <a:ext cx="691116" cy="66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87" descr="Рис6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161664" y="3371703"/>
              <a:ext cx="968375" cy="120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803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Рисунок 35" descr="Z:\Siemens\Испытания\Испытания_12_05\HardCopy\2siemens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8909" y="1443812"/>
            <a:ext cx="4793091" cy="443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4659" name="Rectangle 2"/>
          <p:cNvSpPr>
            <a:spLocks noGrp="1"/>
          </p:cNvSpPr>
          <p:nvPr>
            <p:ph type="title" idx="4294967295"/>
          </p:nvPr>
        </p:nvSpPr>
        <p:spPr>
          <a:xfrm>
            <a:off x="239184" y="-1"/>
            <a:ext cx="11709400" cy="980303"/>
          </a:xfrm>
        </p:spPr>
        <p:txBody>
          <a:bodyPr lIns="91440" tIns="45720" rIns="91440" bIns="45720"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Электрическая часть энергоустановок </a:t>
            </a:r>
            <a:b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  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ЭТМ малой мощности</a:t>
            </a:r>
          </a:p>
        </p:txBody>
      </p:sp>
      <p:sp>
        <p:nvSpPr>
          <p:cNvPr id="454663" name="Text Box 9"/>
          <p:cNvSpPr txBox="1">
            <a:spLocks noChangeArrowheads="1"/>
          </p:cNvSpPr>
          <p:nvPr/>
        </p:nvSpPr>
        <p:spPr bwMode="auto">
          <a:xfrm>
            <a:off x="1040234" y="6145817"/>
            <a:ext cx="11151766" cy="461665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  <a:cs typeface="Arial" pitchFamily="34" charset="0"/>
              </a:rPr>
              <a:t>Функциональная  схема ЭЛП                    Осциллограммы </a:t>
            </a: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рабочих процессов</a:t>
            </a:r>
          </a:p>
        </p:txBody>
      </p:sp>
      <p:pic>
        <p:nvPicPr>
          <p:cNvPr id="454664" name="Picture 8" descr="Новый точечный рисунок"/>
          <p:cNvPicPr>
            <a:picLocks noChangeAspect="1" noChangeArrowheads="1"/>
          </p:cNvPicPr>
          <p:nvPr/>
        </p:nvPicPr>
        <p:blipFill>
          <a:blip r:embed="rId3" cstate="print"/>
          <a:srcRect l="4279"/>
          <a:stretch>
            <a:fillRect/>
          </a:stretch>
        </p:blipFill>
        <p:spPr bwMode="auto">
          <a:xfrm>
            <a:off x="0" y="1422217"/>
            <a:ext cx="7186703" cy="452803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61320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13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61320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14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P10205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54" y="989013"/>
            <a:ext cx="1728787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WT1800_Front_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63" y="1361275"/>
            <a:ext cx="20955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2siemens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19" y="736333"/>
            <a:ext cx="2349783" cy="160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LeCroy WaveSurf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r="6176"/>
          <a:stretch/>
        </p:blipFill>
        <p:spPr bwMode="auto">
          <a:xfrm>
            <a:off x="9378463" y="1418019"/>
            <a:ext cx="1266092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342"/>
            <a:ext cx="1844058" cy="1854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4"/>
          <a:stretch/>
        </p:blipFill>
        <p:spPr>
          <a:xfrm>
            <a:off x="-1" y="2917648"/>
            <a:ext cx="2763148" cy="185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0" lon="0" rev="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1" descr="P10205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5737" r="4115" b="8091"/>
          <a:stretch/>
        </p:blipFill>
        <p:spPr bwMode="auto">
          <a:xfrm>
            <a:off x="2992421" y="3460135"/>
            <a:ext cx="2590574" cy="32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опия Л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t="39238" r="32684" b="4560"/>
          <a:stretch/>
        </p:blipFill>
        <p:spPr>
          <a:xfrm>
            <a:off x="5830278" y="2476882"/>
            <a:ext cx="6361724" cy="4401953"/>
          </a:xfrm>
          <a:prstGeom prst="rect">
            <a:avLst/>
          </a:prstGeom>
        </p:spPr>
      </p:pic>
      <p:pic>
        <p:nvPicPr>
          <p:cNvPr id="9" name="Picture 9" descr="DSC_01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34" y="992188"/>
            <a:ext cx="341153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P100009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18770"/>
          <a:stretch/>
        </p:blipFill>
        <p:spPr bwMode="auto">
          <a:xfrm>
            <a:off x="45142" y="4829411"/>
            <a:ext cx="2672861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101047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278" y="2671329"/>
            <a:ext cx="1052512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1533525" y="1"/>
            <a:ext cx="9458325" cy="840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Экспериментальные стенды МЭИ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для отработки критических узлов мини ТЭЦ</a:t>
            </a:r>
            <a:endParaRPr lang="ru-RU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6" name="Содержимое 4" descr="P1010490.JPG"/>
          <p:cNvPicPr>
            <a:picLocks noChangeAspect="1"/>
          </p:cNvPicPr>
          <p:nvPr/>
        </p:nvPicPr>
        <p:blipFill>
          <a:blip r:embed="rId3" cstate="print"/>
          <a:srcRect t="3527"/>
          <a:stretch>
            <a:fillRect/>
          </a:stretch>
        </p:blipFill>
        <p:spPr bwMode="auto">
          <a:xfrm>
            <a:off x="1255155" y="453006"/>
            <a:ext cx="9955770" cy="640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47775" y="73691"/>
            <a:ext cx="10287000" cy="847958"/>
          </a:xfrm>
          <a:solidFill>
            <a:srgbClr val="FFFFCC"/>
          </a:solidFill>
        </p:spPr>
        <p:txBody>
          <a:bodyPr lIns="0" tIns="44445" rIns="0" bIns="44445">
            <a:noAutofit/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Стендовые  Испытания  генератора для мини ТЭЦ на органическом цикле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ренкина</a:t>
            </a:r>
            <a:endParaRPr lang="en-US" altLang="ru-RU" sz="32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-1"/>
            <a:ext cx="774358" cy="461320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15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55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24" name="Picture 8" descr="DSC10137"/>
          <p:cNvPicPr>
            <a:picLocks noChangeAspect="1" noChangeArrowheads="1"/>
          </p:cNvPicPr>
          <p:nvPr/>
        </p:nvPicPr>
        <p:blipFill>
          <a:blip r:embed="rId2" cstate="print"/>
          <a:srcRect t="15733" r="18239"/>
          <a:stretch>
            <a:fillRect/>
          </a:stretch>
        </p:blipFill>
        <p:spPr bwMode="auto">
          <a:xfrm>
            <a:off x="7801169" y="669020"/>
            <a:ext cx="4135457" cy="6188980"/>
          </a:xfrm>
          <a:prstGeom prst="rect">
            <a:avLst/>
          </a:prstGeom>
          <a:noFill/>
        </p:spPr>
      </p:pic>
      <p:pic>
        <p:nvPicPr>
          <p:cNvPr id="470025" name="Picture 9" descr="DSC_0999"/>
          <p:cNvPicPr>
            <a:picLocks noChangeAspect="1" noChangeArrowheads="1"/>
          </p:cNvPicPr>
          <p:nvPr/>
        </p:nvPicPr>
        <p:blipFill>
          <a:blip r:embed="rId3" cstate="print"/>
          <a:srcRect l="7753" t="35907" r="15987" b="18381"/>
          <a:stretch>
            <a:fillRect/>
          </a:stretch>
        </p:blipFill>
        <p:spPr bwMode="auto">
          <a:xfrm>
            <a:off x="175842" y="4703885"/>
            <a:ext cx="7112575" cy="2154115"/>
          </a:xfrm>
          <a:prstGeom prst="rect">
            <a:avLst/>
          </a:prstGeom>
          <a:noFill/>
        </p:spPr>
      </p:pic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317" y="140044"/>
            <a:ext cx="8773298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Презентация  проекта  министру энергетики РФ </a:t>
            </a:r>
            <a:b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А.В. </a:t>
            </a:r>
            <a:r>
              <a:rPr lang="ru-RU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Новаку</a:t>
            </a: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ru-RU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53082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16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6" r="10936" b="23751"/>
          <a:stretch/>
        </p:blipFill>
        <p:spPr bwMode="auto">
          <a:xfrm rot="10800000">
            <a:off x="175843" y="950593"/>
            <a:ext cx="2450125" cy="364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t="9539" r="5072"/>
          <a:stretch/>
        </p:blipFill>
        <p:spPr bwMode="auto">
          <a:xfrm>
            <a:off x="2849281" y="950592"/>
            <a:ext cx="4439138" cy="364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1" y="0"/>
            <a:ext cx="12191999" cy="573881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  разработки   мини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тэц</a:t>
            </a:r>
            <a:endParaRPr lang="ru-RU" alt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74712"/>
            <a:ext cx="12191997" cy="954107"/>
          </a:xfrm>
          <a:prstGeom prst="rect">
            <a:avLst/>
          </a:prstGeom>
          <a:solidFill>
            <a:srgbClr val="FFFFD9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ачальное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 пара 1 МПа, начальная температура 350°С. </a:t>
            </a:r>
          </a:p>
          <a:p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Рэл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кВт,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100000 об/мин,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КПД 21%.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-1"/>
            <a:ext cx="774358" cy="420131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17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downloader.disk.yandex.ru/preview/3a3e7488565e73f6fae51ec3d318aaaddf4c3fc7c2ea7a5b588a47d369896672/5b2a3c14/OqMEHar_t5EYPh3ZW_1UWtT013QYflMr9iDIK9eqBWaWv0hqH06XwF9r0-OLBY3QF5xuqKRSpKlcGAZ1A4Kqnw%3D%3D?uid=0&amp;filename=TG%20001_03%20%D0%9E%D0%92%282%29.jpg&amp;disposition=inline&amp;hash=&amp;limit=0&amp;content_type=image%2Fjpeg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428820"/>
            <a:ext cx="7594919" cy="5429182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b="3618"/>
          <a:stretch/>
        </p:blipFill>
        <p:spPr bwMode="auto">
          <a:xfrm>
            <a:off x="7594917" y="1005528"/>
            <a:ext cx="447869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917" y="3849401"/>
            <a:ext cx="4610867" cy="300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67265"/>
            <a:ext cx="12192000" cy="619561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В </a:t>
            </a:r>
            <a:r>
              <a:rPr lang="ru-RU" altLang="ru-RU" b="1" dirty="0" err="1" smtClean="0">
                <a:solidFill>
                  <a:srgbClr val="FF0000"/>
                </a:solidFill>
              </a:rPr>
              <a:t>МЭИ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имеются полностью ОТЕЧЕСТВЕННЫЕ разработки и отработанные технические решения в области </a:t>
            </a:r>
            <a:r>
              <a:rPr lang="ru-RU" altLang="ru-RU" b="1" dirty="0" smtClean="0">
                <a:solidFill>
                  <a:srgbClr val="FF0000"/>
                </a:solidFill>
              </a:rPr>
              <a:t>мини ТЭЦ, не </a:t>
            </a:r>
            <a:r>
              <a:rPr lang="ru-RU" altLang="ru-RU" b="1" dirty="0">
                <a:solidFill>
                  <a:srgbClr val="FF0000"/>
                </a:solidFill>
              </a:rPr>
              <a:t>уступающие, а по ряду параметров и превосходящие лучшие мировые </a:t>
            </a:r>
            <a:r>
              <a:rPr lang="ru-RU" altLang="ru-RU" b="1" dirty="0" smtClean="0">
                <a:solidFill>
                  <a:srgbClr val="FF0000"/>
                </a:solidFill>
              </a:rPr>
              <a:t>образцы.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sz="900" b="1" dirty="0" smtClean="0">
              <a:solidFill>
                <a:srgbClr val="004C2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b="1" dirty="0" smtClean="0">
                <a:solidFill>
                  <a:srgbClr val="004C22"/>
                </a:solidFill>
              </a:rPr>
              <a:t>Расчётные  показатели</a:t>
            </a:r>
            <a:endParaRPr lang="ru-RU" altLang="ru-RU" b="1" dirty="0">
              <a:solidFill>
                <a:srgbClr val="004C22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altLang="ru-RU" b="1" dirty="0" smtClean="0">
              <a:solidFill>
                <a:srgbClr val="0000FF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altLang="ru-RU" b="1" dirty="0">
              <a:solidFill>
                <a:srgbClr val="0000FF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altLang="ru-RU" b="1" dirty="0" smtClean="0">
              <a:solidFill>
                <a:srgbClr val="0000FF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altLang="ru-RU" sz="1100" b="1" dirty="0">
              <a:solidFill>
                <a:srgbClr val="0000FF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altLang="ru-RU" b="1" dirty="0" smtClean="0">
                <a:solidFill>
                  <a:srgbClr val="0000FF"/>
                </a:solidFill>
              </a:rPr>
              <a:t>Плановые показатели</a:t>
            </a:r>
            <a:endParaRPr lang="ru-RU" altLang="ru-RU" b="1" dirty="0">
              <a:solidFill>
                <a:srgbClr val="0000FF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2019 г</a:t>
            </a:r>
            <a:r>
              <a:rPr lang="ru-RU" altLang="ru-RU" b="1" dirty="0">
                <a:solidFill>
                  <a:srgbClr val="FF0000"/>
                </a:solidFill>
              </a:rPr>
              <a:t>. </a:t>
            </a:r>
            <a:r>
              <a:rPr lang="ru-RU" altLang="ru-RU" b="1" dirty="0" smtClean="0">
                <a:solidFill>
                  <a:srgbClr val="FF0000"/>
                </a:solidFill>
              </a:rPr>
              <a:t>– Разработка и изготовление экспериментального </a:t>
            </a:r>
            <a:r>
              <a:rPr lang="ru-RU" altLang="ru-RU" b="1" dirty="0">
                <a:solidFill>
                  <a:srgbClr val="FF0000"/>
                </a:solidFill>
              </a:rPr>
              <a:t>образца </a:t>
            </a:r>
            <a:r>
              <a:rPr lang="ru-RU" altLang="ru-RU" b="1" dirty="0" err="1" smtClean="0">
                <a:solidFill>
                  <a:srgbClr val="FF0000"/>
                </a:solidFill>
              </a:rPr>
              <a:t>ЭТГ</a:t>
            </a:r>
            <a:r>
              <a:rPr lang="ru-RU" altLang="ru-RU" b="1" dirty="0" smtClean="0">
                <a:solidFill>
                  <a:srgbClr val="FF0000"/>
                </a:solidFill>
              </a:rPr>
              <a:t> (30 кВт х 100000 об/мин), его предварительные </a:t>
            </a:r>
            <a:r>
              <a:rPr lang="ru-RU" altLang="ru-RU" b="1" dirty="0">
                <a:solidFill>
                  <a:srgbClr val="FF0000"/>
                </a:solidFill>
              </a:rPr>
              <a:t>испытания </a:t>
            </a:r>
            <a:r>
              <a:rPr lang="ru-RU" altLang="ru-RU" b="1" dirty="0" smtClean="0">
                <a:solidFill>
                  <a:srgbClr val="FF0000"/>
                </a:solidFill>
              </a:rPr>
              <a:t>на </a:t>
            </a:r>
            <a:r>
              <a:rPr lang="ru-RU" altLang="ru-RU" b="1" dirty="0">
                <a:solidFill>
                  <a:srgbClr val="FF0000"/>
                </a:solidFill>
              </a:rPr>
              <a:t>ТЭЦ </a:t>
            </a: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r>
              <a:rPr lang="ru-RU" altLang="ru-RU" b="1" dirty="0" err="1" smtClean="0">
                <a:solidFill>
                  <a:srgbClr val="FF0000"/>
                </a:solidFill>
              </a:rPr>
              <a:t>МЭИ</a:t>
            </a:r>
            <a:r>
              <a:rPr lang="ru-RU" altLang="ru-RU" b="1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ru-RU" altLang="ru-RU" b="1" dirty="0" smtClean="0">
                <a:solidFill>
                  <a:srgbClr val="0000FF"/>
                </a:solidFill>
              </a:rPr>
              <a:t>2020 </a:t>
            </a:r>
            <a:r>
              <a:rPr lang="ru-RU" altLang="ru-RU" b="1" dirty="0">
                <a:solidFill>
                  <a:srgbClr val="0000FF"/>
                </a:solidFill>
              </a:rPr>
              <a:t>г. – </a:t>
            </a:r>
            <a:r>
              <a:rPr lang="ru-RU" altLang="ru-RU" b="1" dirty="0" smtClean="0">
                <a:solidFill>
                  <a:srgbClr val="0000FF"/>
                </a:solidFill>
              </a:rPr>
              <a:t>Создание </a:t>
            </a:r>
            <a:r>
              <a:rPr lang="ru-RU" altLang="ru-RU" b="1" dirty="0">
                <a:solidFill>
                  <a:srgbClr val="0000FF"/>
                </a:solidFill>
              </a:rPr>
              <a:t>экспериментального полигона </a:t>
            </a:r>
            <a:r>
              <a:rPr lang="ru-RU" altLang="ru-RU" b="1" dirty="0" err="1">
                <a:solidFill>
                  <a:srgbClr val="0000FF"/>
                </a:solidFill>
              </a:rPr>
              <a:t>микротурбинных</a:t>
            </a:r>
            <a:r>
              <a:rPr lang="ru-RU" altLang="ru-RU" b="1" dirty="0">
                <a:solidFill>
                  <a:srgbClr val="0000FF"/>
                </a:solidFill>
              </a:rPr>
              <a:t> технологий в </a:t>
            </a:r>
            <a:r>
              <a:rPr lang="ru-RU" altLang="ru-RU" b="1" dirty="0" err="1">
                <a:solidFill>
                  <a:srgbClr val="0000FF"/>
                </a:solidFill>
              </a:rPr>
              <a:t>МЭИ</a:t>
            </a:r>
            <a:r>
              <a:rPr lang="ru-RU" altLang="ru-RU" b="1" dirty="0">
                <a:solidFill>
                  <a:srgbClr val="0000FF"/>
                </a:solidFill>
              </a:rPr>
              <a:t>. Разработка модельного ряда </a:t>
            </a:r>
            <a:r>
              <a:rPr lang="ru-RU" altLang="ru-RU" b="1" dirty="0" smtClean="0">
                <a:solidFill>
                  <a:srgbClr val="0000FF"/>
                </a:solidFill>
              </a:rPr>
              <a:t>мини ТЭЦ.</a:t>
            </a:r>
            <a:endParaRPr lang="ru-RU" altLang="ru-RU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2021 </a:t>
            </a:r>
            <a:r>
              <a:rPr lang="ru-RU" altLang="ru-RU" b="1" dirty="0">
                <a:solidFill>
                  <a:srgbClr val="FF0000"/>
                </a:solidFill>
              </a:rPr>
              <a:t>г. – </a:t>
            </a:r>
            <a:r>
              <a:rPr lang="ru-RU" altLang="ru-RU" b="1" dirty="0" smtClean="0">
                <a:solidFill>
                  <a:srgbClr val="FF0000"/>
                </a:solidFill>
              </a:rPr>
              <a:t>Подготовка </a:t>
            </a:r>
            <a:r>
              <a:rPr lang="ru-RU" altLang="ru-RU" b="1" dirty="0">
                <a:solidFill>
                  <a:srgbClr val="FF0000"/>
                </a:solidFill>
              </a:rPr>
              <a:t>к серийному производству </a:t>
            </a:r>
            <a:r>
              <a:rPr lang="ru-RU" altLang="ru-RU" b="1" dirty="0" smtClean="0">
                <a:solidFill>
                  <a:srgbClr val="FF0000"/>
                </a:solidFill>
              </a:rPr>
              <a:t>ТЭЦ  сверхмалой </a:t>
            </a:r>
            <a:r>
              <a:rPr lang="ru-RU" altLang="ru-RU" b="1" dirty="0">
                <a:solidFill>
                  <a:srgbClr val="FF0000"/>
                </a:solidFill>
              </a:rPr>
              <a:t>мощности. </a:t>
            </a:r>
            <a:endParaRPr lang="ru-RU" altLang="ru-RU" b="1" dirty="0" smtClean="0">
              <a:solidFill>
                <a:srgbClr val="FF0000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042101" y="26665"/>
            <a:ext cx="61108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ВЫВОДЫ и </a:t>
            </a:r>
            <a:r>
              <a:rPr lang="ru-RU" altLang="ru-RU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ПЛАНЫ</a:t>
            </a:r>
            <a:endParaRPr lang="ru-RU" alt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-1"/>
            <a:ext cx="774358" cy="428369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18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489943"/>
              </p:ext>
            </p:extLst>
          </p:nvPr>
        </p:nvGraphicFramePr>
        <p:xfrm>
          <a:off x="140677" y="2393470"/>
          <a:ext cx="11809046" cy="13716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5260462"/>
                <a:gridCol w="654858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Электрическая мощность 1÷135 кВт</a:t>
                      </a:r>
                      <a:endParaRPr lang="ru-RU" sz="2400" b="1" dirty="0">
                        <a:solidFill>
                          <a:srgbClr val="004C2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Тепловая мощность 3÷800 кВт</a:t>
                      </a:r>
                      <a:endParaRPr lang="ru-RU" sz="2400" b="1" dirty="0">
                        <a:solidFill>
                          <a:srgbClr val="004C2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Удельная стоимость </a:t>
                      </a:r>
                      <a:r>
                        <a:rPr lang="ru-RU" altLang="ru-RU" sz="2400" b="1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500 €</a:t>
                      </a:r>
                      <a:r>
                        <a:rPr lang="ru-RU" alt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/кВт</a:t>
                      </a:r>
                      <a:endParaRPr lang="ru-RU" sz="2400" b="1" dirty="0">
                        <a:solidFill>
                          <a:srgbClr val="004C2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r>
                        <a:rPr lang="ru-RU" sz="2400" b="1" baseline="0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2400" b="1" baseline="0" dirty="0" err="1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кВтч</a:t>
                      </a:r>
                      <a:r>
                        <a:rPr lang="ru-RU" sz="2400" b="1" baseline="0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энергии </a:t>
                      </a:r>
                      <a:r>
                        <a:rPr lang="ru-RU" alt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</a:t>
                      </a:r>
                      <a:r>
                        <a:rPr lang="ru-RU" sz="2400" b="1" baseline="0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 </a:t>
                      </a:r>
                      <a:r>
                        <a:rPr lang="ru-RU" sz="2400" b="1" baseline="0" dirty="0" err="1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евроцента</a:t>
                      </a:r>
                      <a:endParaRPr lang="ru-RU" sz="2400" b="1" dirty="0">
                        <a:solidFill>
                          <a:srgbClr val="004C2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r>
                        <a:rPr lang="ru-RU" sz="2400" b="1" baseline="0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службы 30 лет</a:t>
                      </a:r>
                      <a:endParaRPr lang="ru-RU" sz="2400" b="1" dirty="0">
                        <a:solidFill>
                          <a:srgbClr val="004C2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КПД по </a:t>
                      </a:r>
                      <a:r>
                        <a:rPr lang="ru-RU" sz="2400" b="1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электричеству 0,1÷0,28</a:t>
                      </a:r>
                      <a:r>
                        <a:rPr lang="ru-RU" sz="2400" b="1" baseline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400" b="1" dirty="0" smtClean="0">
                          <a:solidFill>
                            <a:srgbClr val="004C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КИТ 0,8÷0,85</a:t>
                      </a:r>
                      <a:endParaRPr lang="ru-RU" sz="2400" b="1" dirty="0">
                        <a:solidFill>
                          <a:srgbClr val="004C2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8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2995" y="2489603"/>
            <a:ext cx="10450286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FF"/>
                </a:solidFill>
              </a:rPr>
              <a:t> </a:t>
            </a:r>
            <a:r>
              <a:rPr lang="ru-RU" altLang="ru-RU" sz="2800" b="1" dirty="0">
                <a:solidFill>
                  <a:srgbClr val="0000FF"/>
                </a:solidFill>
              </a:rPr>
              <a:t>Румянцев Михаил Юрьевич            </a:t>
            </a:r>
            <a:r>
              <a:rPr lang="en-US" altLang="ru-RU" sz="2800" b="1" dirty="0" smtClean="0">
                <a:solidFill>
                  <a:srgbClr val="0000FF"/>
                </a:solidFill>
              </a:rPr>
              <a:t>RumyantsevMY@mpei.ru</a:t>
            </a:r>
            <a:endParaRPr lang="ru-RU" altLang="ru-RU" sz="2800" b="1" dirty="0" smtClean="0">
              <a:solidFill>
                <a:srgbClr val="0000FF"/>
              </a:solidFill>
            </a:endParaRPr>
          </a:p>
          <a:p>
            <a:pPr algn="ctr"/>
            <a:endParaRPr lang="en-US" altLang="ru-RU" sz="2800" dirty="0">
              <a:solidFill>
                <a:srgbClr val="0000FF"/>
              </a:solidFill>
            </a:endParaRP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-1"/>
            <a:ext cx="774358" cy="527223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19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0" descr="Шапка"/>
          <p:cNvPicPr>
            <a:picLocks noChangeArrowheads="1"/>
          </p:cNvPicPr>
          <p:nvPr/>
        </p:nvPicPr>
        <p:blipFill rotWithShape="1">
          <a:blip r:embed="rId2" cstate="print"/>
          <a:srcRect l="1" r="93" b="7993"/>
          <a:stretch/>
        </p:blipFill>
        <p:spPr bwMode="auto">
          <a:xfrm>
            <a:off x="0" y="0"/>
            <a:ext cx="745807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2272922" y="4654456"/>
            <a:ext cx="769665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111250, Россия, г. Москва,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Красноказарменная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 улица, дом 14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cs typeface="Arial" pitchFamily="34" charset="0"/>
              </a:rPr>
              <a:t>  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Телефон: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+7 495 362-70-01  (ректор)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                   +7 495 362-75-60 (справочная)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Arial" pitchFamily="34" charset="0"/>
                <a:cs typeface="Arial" pitchFamily="34" charset="0"/>
              </a:rPr>
              <a:t>Факс:         +7 495 362-89-38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282828"/>
                </a:solidFill>
                <a:latin typeface="Arial" pitchFamily="34" charset="0"/>
                <a:cs typeface="Arial" pitchFamily="34" charset="0"/>
              </a:rPr>
              <a:t>Сайт: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www.mpei.ru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242" name="Picture 2" descr="Телеф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0"/>
            <a:ext cx="161925" cy="1619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81491" y="276090"/>
            <a:ext cx="3261790" cy="769441"/>
          </a:xfrm>
          <a:prstGeom prst="rect">
            <a:avLst/>
          </a:prstGeom>
          <a:solidFill>
            <a:srgbClr val="FFFFD9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ИЭТ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ЭнМИ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0941" y="1300553"/>
            <a:ext cx="5663730" cy="769441"/>
          </a:xfrm>
          <a:prstGeom prst="rect">
            <a:avLst/>
          </a:prstGeom>
          <a:solidFill>
            <a:srgbClr val="FFFFD9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bok.ru/for_spec/articles/33/6616/1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5"/>
          <a:stretch/>
        </p:blipFill>
        <p:spPr bwMode="auto">
          <a:xfrm>
            <a:off x="0" y="148280"/>
            <a:ext cx="12173986" cy="670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74138" cy="897245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Автономные системы генерирования электрической и тепловой – необходимое условие развития регионов  РФ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0" y="897925"/>
            <a:ext cx="3896495" cy="2916194"/>
            <a:chOff x="0" y="897925"/>
            <a:chExt cx="3896495" cy="291619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7"/>
            <a:stretch>
              <a:fillRect/>
            </a:stretch>
          </p:blipFill>
          <p:spPr bwMode="auto">
            <a:xfrm>
              <a:off x="0" y="897925"/>
              <a:ext cx="3896495" cy="2916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12964" y="971680"/>
              <a:ext cx="1438667" cy="506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Арктика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897850" y="897925"/>
            <a:ext cx="4068139" cy="2891481"/>
            <a:chOff x="3897850" y="897925"/>
            <a:chExt cx="4068139" cy="2891481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13641" r="9185" b="2176"/>
            <a:stretch/>
          </p:blipFill>
          <p:spPr bwMode="auto">
            <a:xfrm>
              <a:off x="3897850" y="897925"/>
              <a:ext cx="4068139" cy="289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248351" y="975562"/>
              <a:ext cx="1157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Сибирь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957751" y="890949"/>
            <a:ext cx="4234249" cy="2881399"/>
            <a:chOff x="7957751" y="890949"/>
            <a:chExt cx="4234249" cy="2881399"/>
          </a:xfrm>
        </p:grpSpPr>
        <p:pic>
          <p:nvPicPr>
            <p:cNvPr id="19" name="Picture 6" descr="pic_941997a52f792f8215273c8ed6cfecf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" b="299"/>
            <a:stretch>
              <a:fillRect/>
            </a:stretch>
          </p:blipFill>
          <p:spPr bwMode="auto">
            <a:xfrm>
              <a:off x="7957751" y="890949"/>
              <a:ext cx="4234249" cy="288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181432" y="1131231"/>
              <a:ext cx="2119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Крайний Север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3842158"/>
            <a:ext cx="3875713" cy="3015843"/>
            <a:chOff x="7625170" y="3646770"/>
            <a:chExt cx="3784356" cy="3061472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9" r="14794"/>
            <a:stretch/>
          </p:blipFill>
          <p:spPr bwMode="auto">
            <a:xfrm>
              <a:off x="7625170" y="3646770"/>
              <a:ext cx="3784356" cy="306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734831" y="3738555"/>
              <a:ext cx="2207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Горные районы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014285" y="3884103"/>
            <a:ext cx="4177716" cy="2973897"/>
            <a:chOff x="8014285" y="3884103"/>
            <a:chExt cx="4177716" cy="2973897"/>
          </a:xfrm>
        </p:grpSpPr>
        <p:pic>
          <p:nvPicPr>
            <p:cNvPr id="24" name="Picture 2" descr="https://sun1-12.userapi.com/c840520/v840520083/73639/1_RYUzmKH9A.jpg"/>
            <p:cNvPicPr>
              <a:picLocks noChangeAspect="1" noChangeArrowheads="1"/>
            </p:cNvPicPr>
            <p:nvPr/>
          </p:nvPicPr>
          <p:blipFill>
            <a:blip r:embed="rId7" cstate="print"/>
            <a:srcRect l="19413" t="808" r="8518" b="7987"/>
            <a:stretch>
              <a:fillRect/>
            </a:stretch>
          </p:blipFill>
          <p:spPr bwMode="auto">
            <a:xfrm>
              <a:off x="8014285" y="3884103"/>
              <a:ext cx="4177716" cy="2973897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8058960" y="3992368"/>
              <a:ext cx="222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Лесные районы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884344" y="3850547"/>
            <a:ext cx="4129561" cy="3007453"/>
            <a:chOff x="3884344" y="3850547"/>
            <a:chExt cx="4129561" cy="3007453"/>
          </a:xfrm>
        </p:grpSpPr>
        <p:pic>
          <p:nvPicPr>
            <p:cNvPr id="23554" name="Picture 2" descr="https://prigorod-lo.ru/upload/iblock/acc/accbf154e0ca0cbc9c43b4b4fabd31e3.jpg"/>
            <p:cNvPicPr>
              <a:picLocks noChangeAspect="1" noChangeArrowheads="1"/>
            </p:cNvPicPr>
            <p:nvPr/>
          </p:nvPicPr>
          <p:blipFill>
            <a:blip r:embed="rId8" cstate="print"/>
            <a:srcRect r="5861"/>
            <a:stretch>
              <a:fillRect/>
            </a:stretch>
          </p:blipFill>
          <p:spPr bwMode="auto">
            <a:xfrm>
              <a:off x="3884344" y="3850547"/>
              <a:ext cx="4129561" cy="3007453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4174064" y="4000191"/>
              <a:ext cx="3255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Средняя полоса России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31" name="Picture 15" descr="1"/>
          <p:cNvPicPr>
            <a:picLocks noChangeAspect="1" noChangeArrowheads="1"/>
          </p:cNvPicPr>
          <p:nvPr/>
        </p:nvPicPr>
        <p:blipFill rotWithShape="1">
          <a:blip r:embed="rId2" cstate="print"/>
          <a:srcRect r="14297"/>
          <a:stretch/>
        </p:blipFill>
        <p:spPr bwMode="auto">
          <a:xfrm>
            <a:off x="4957011" y="5053262"/>
            <a:ext cx="2606842" cy="176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1"/>
          <p:cNvPicPr>
            <a:picLocks noChangeAspect="1" noChangeArrowheads="1"/>
          </p:cNvPicPr>
          <p:nvPr/>
        </p:nvPicPr>
        <p:blipFill rotWithShape="1">
          <a:blip r:embed="rId3" cstate="print"/>
          <a:srcRect l="50393" t="4095" r="2772" b="11361"/>
          <a:stretch/>
        </p:blipFill>
        <p:spPr>
          <a:xfrm>
            <a:off x="4983805" y="1392398"/>
            <a:ext cx="2815538" cy="341655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07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Микротурбинные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энергоустановки  в  мире    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16" y="563751"/>
            <a:ext cx="1219231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ru-RU" altLang="ru-RU" sz="2000" b="1" i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Газотурбинные установки</a:t>
            </a:r>
            <a:r>
              <a:rPr lang="ru-RU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Honeywell, Capstone, Elliott/</a:t>
            </a:r>
            <a:r>
              <a:rPr lang="en-US" altLang="ru-RU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Calnetix</a:t>
            </a:r>
            <a:r>
              <a:rPr lang="en-US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Ingersol</a:t>
            </a:r>
            <a:r>
              <a:rPr lang="en-US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Rand, Bowmen,</a:t>
            </a:r>
            <a:r>
              <a:rPr lang="ru-RU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(все </a:t>
            </a:r>
            <a:r>
              <a:rPr lang="ru-RU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США), </a:t>
            </a:r>
            <a:r>
              <a:rPr lang="en-US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Rolls </a:t>
            </a:r>
            <a:r>
              <a:rPr lang="en-US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Royse</a:t>
            </a:r>
            <a:r>
              <a:rPr lang="ru-RU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(Великобритания), </a:t>
            </a:r>
            <a:r>
              <a:rPr lang="en-US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Toyota, Honda (</a:t>
            </a:r>
            <a:r>
              <a:rPr lang="ru-RU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Япония)… </a:t>
            </a:r>
            <a:endParaRPr lang="ru-RU" altLang="ru-RU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</a:pPr>
            <a:endParaRPr lang="ru-RU" altLang="ru-RU" sz="16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69746" y="6203744"/>
            <a:ext cx="1905000" cy="457200"/>
          </a:xfrm>
          <a:ln/>
        </p:spPr>
        <p:txBody>
          <a:bodyPr/>
          <a:lstStyle/>
          <a:p>
            <a:pPr>
              <a:defRPr/>
            </a:pPr>
            <a:fld id="{F7E1E25D-3109-45A9-8A9C-537C7B6257AF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18" name="Номер слайда 7"/>
          <p:cNvSpPr txBox="1">
            <a:spLocks/>
          </p:cNvSpPr>
          <p:nvPr/>
        </p:nvSpPr>
        <p:spPr>
          <a:xfrm>
            <a:off x="11417643" y="0"/>
            <a:ext cx="774358" cy="461320"/>
          </a:xfrm>
          <a:prstGeom prst="rect">
            <a:avLst/>
          </a:prstGeom>
          <a:solidFill>
            <a:srgbClr val="FFFFCC"/>
          </a:solidFill>
          <a:ln w="41275">
            <a:noFill/>
          </a:ln>
        </p:spPr>
        <p:txBody>
          <a:bodyPr vert="horz" lIns="36000" tIns="180000" rIns="36000" bIns="18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9D49C-8897-4458-9F88-E551D1E81B51}" type="slidenum"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316" y="1385545"/>
            <a:ext cx="4984122" cy="5429007"/>
            <a:chOff x="27441" y="1319174"/>
            <a:chExt cx="4165736" cy="4573962"/>
          </a:xfrm>
        </p:grpSpPr>
        <p:pic>
          <p:nvPicPr>
            <p:cNvPr id="20" name="Picture 6" descr="https://i.ytimg.com/vi/fYOH-Ep4d9I/maxresdefault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09" t="13771" r="23002" b="11900"/>
            <a:stretch/>
          </p:blipFill>
          <p:spPr bwMode="auto">
            <a:xfrm>
              <a:off x="643465" y="3834063"/>
              <a:ext cx="2873659" cy="204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341090" y="3818711"/>
              <a:ext cx="829692" cy="207442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>
                <a:solidFill>
                  <a:schemeClr val="bg1"/>
                </a:solidFill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</a:rPr>
                <a:t>Рекуператор</a:t>
              </a:r>
            </a:p>
            <a:p>
              <a:endParaRPr lang="ru-RU" sz="1000" b="1" dirty="0">
                <a:solidFill>
                  <a:schemeClr val="bg1"/>
                </a:solidFill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</a:rPr>
                <a:t>Компрессор</a:t>
              </a:r>
            </a:p>
            <a:p>
              <a:endParaRPr lang="ru-RU" sz="1000" b="1" dirty="0">
                <a:solidFill>
                  <a:schemeClr val="bg1"/>
                </a:solidFill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</a:rPr>
                <a:t>Камера сгорания</a:t>
              </a:r>
              <a:endParaRPr lang="en-US" sz="1000" b="1" dirty="0" smtClean="0">
                <a:solidFill>
                  <a:schemeClr val="bg1"/>
                </a:solidFill>
              </a:endParaRPr>
            </a:p>
            <a:p>
              <a:endParaRPr lang="en-US" sz="1000" b="1" dirty="0">
                <a:solidFill>
                  <a:schemeClr val="bg1"/>
                </a:solidFill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</a:rPr>
                <a:t>Кожух рекуператора</a:t>
              </a: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>
                <a:solidFill>
                  <a:schemeClr val="bg1"/>
                </a:solidFill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</a:rPr>
                <a:t>Турбина</a:t>
              </a: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272" y="3826972"/>
              <a:ext cx="740707" cy="204849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0" rIns="0" bIns="0" rtlCol="0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</a:rPr>
                <a:t>Выхлопная труба</a:t>
              </a:r>
            </a:p>
            <a:p>
              <a:endParaRPr lang="ru-RU" sz="1000" b="1" dirty="0" smtClean="0">
                <a:solidFill>
                  <a:schemeClr val="bg1"/>
                </a:solidFill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</a:rPr>
                <a:t>Генератор</a:t>
              </a:r>
            </a:p>
            <a:p>
              <a:endParaRPr lang="ru-RU" sz="1000" b="1" dirty="0" smtClean="0">
                <a:solidFill>
                  <a:schemeClr val="bg1"/>
                </a:solidFill>
              </a:endParaRPr>
            </a:p>
            <a:p>
              <a:endParaRPr lang="ru-RU" sz="1000" b="1" dirty="0" smtClean="0">
                <a:solidFill>
                  <a:schemeClr val="bg1"/>
                </a:solidFill>
              </a:endParaRPr>
            </a:p>
            <a:p>
              <a:endParaRPr lang="ru-RU" sz="1000" b="1" dirty="0">
                <a:solidFill>
                  <a:schemeClr val="bg1"/>
                </a:solidFill>
              </a:endParaRPr>
            </a:p>
            <a:p>
              <a:r>
                <a:rPr lang="ru-RU" sz="1000" b="1" dirty="0" smtClean="0">
                  <a:solidFill>
                    <a:schemeClr val="bg1"/>
                  </a:solidFill>
                </a:rPr>
                <a:t>Воздушные подшипники</a:t>
              </a:r>
            </a:p>
            <a:p>
              <a:endParaRPr lang="ru-RU" sz="800" b="1" dirty="0">
                <a:solidFill>
                  <a:schemeClr val="bg1"/>
                </a:solidFill>
              </a:endParaRP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>
                <a:solidFill>
                  <a:schemeClr val="bg1"/>
                </a:solidFill>
              </a:endParaRP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400" b="1" dirty="0" smtClean="0">
                <a:solidFill>
                  <a:schemeClr val="bg1"/>
                </a:solidFill>
              </a:endParaRP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 smtClean="0">
                <a:solidFill>
                  <a:schemeClr val="bg1"/>
                </a:solidFill>
              </a:endParaRPr>
            </a:p>
            <a:p>
              <a:endParaRPr lang="ru-RU" sz="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27441" y="1319174"/>
              <a:ext cx="4165736" cy="2514889"/>
              <a:chOff x="7427495" y="1910217"/>
              <a:chExt cx="4125715" cy="2096992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7427495" y="1910217"/>
                <a:ext cx="4125715" cy="2096992"/>
                <a:chOff x="7478865" y="1982406"/>
                <a:chExt cx="4125715" cy="2096992"/>
              </a:xfrm>
            </p:grpSpPr>
            <p:pic>
              <p:nvPicPr>
                <p:cNvPr id="26" name="Picture 12" descr="1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l="14841" r="27354"/>
                <a:stretch/>
              </p:blipFill>
              <p:spPr bwMode="auto">
                <a:xfrm>
                  <a:off x="7478865" y="1982406"/>
                  <a:ext cx="4103535" cy="2096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10873552" y="3520900"/>
                  <a:ext cx="731028" cy="32432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200" b="1" dirty="0" smtClean="0">
                      <a:solidFill>
                        <a:schemeClr val="bg1"/>
                      </a:solidFill>
                    </a:rPr>
                    <a:t>Камера</a:t>
                  </a:r>
                </a:p>
                <a:p>
                  <a:r>
                    <a:rPr lang="ru-RU" sz="1200" b="1" dirty="0" smtClean="0">
                      <a:solidFill>
                        <a:schemeClr val="bg1"/>
                      </a:solidFill>
                    </a:rPr>
                    <a:t>сгорания</a:t>
                  </a:r>
                  <a:endParaRPr lang="ru-RU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7427495" y="3448391"/>
                <a:ext cx="1073040" cy="29189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900" b="1" dirty="0" smtClean="0">
                    <a:solidFill>
                      <a:schemeClr val="bg1"/>
                    </a:solidFill>
                  </a:rPr>
                  <a:t>         </a:t>
                </a:r>
                <a:r>
                  <a:rPr lang="ru-RU" sz="1200" b="1" dirty="0" smtClean="0">
                    <a:solidFill>
                      <a:schemeClr val="bg1"/>
                    </a:solidFill>
                  </a:rPr>
                  <a:t>Генератор</a:t>
                </a:r>
              </a:p>
              <a:p>
                <a:r>
                  <a:rPr lang="ru-RU" sz="900" b="1" dirty="0" smtClean="0">
                    <a:solidFill>
                      <a:schemeClr val="bg1"/>
                    </a:solidFill>
                  </a:rPr>
                  <a:t>          </a:t>
                </a:r>
              </a:p>
            </p:txBody>
          </p:sp>
        </p:grpSp>
      </p:grpSp>
      <p:pic>
        <p:nvPicPr>
          <p:cNvPr id="28" name="Picture 4" descr="http://energia-plus.it/wp-content/uploads/sites/5/2014/11/ImpiantoCapston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" r="29255" b="10252"/>
          <a:stretch/>
        </p:blipFill>
        <p:spPr bwMode="auto">
          <a:xfrm>
            <a:off x="9942471" y="3184555"/>
            <a:ext cx="2177339" cy="16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r="9850" b="7895"/>
          <a:stretch/>
        </p:blipFill>
        <p:spPr bwMode="auto">
          <a:xfrm>
            <a:off x="9448799" y="5053261"/>
            <a:ext cx="2671011" cy="178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www.globalspec.com/npapics/29/109516_060220098195_ExhibitPi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r="10334"/>
          <a:stretch/>
        </p:blipFill>
        <p:spPr bwMode="auto">
          <a:xfrm>
            <a:off x="7563853" y="5053522"/>
            <a:ext cx="1884946" cy="18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165432" y="1401919"/>
            <a:ext cx="3954377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ru-RU" altLang="ru-RU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	15-250 кВт</a:t>
            </a:r>
          </a:p>
          <a:p>
            <a:pPr algn="just">
              <a:buClr>
                <a:schemeClr val="tx1"/>
              </a:buClr>
            </a:pPr>
            <a:r>
              <a:rPr lang="ru-RU" altLang="ru-RU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Контейнерное </a:t>
            </a:r>
            <a:r>
              <a:rPr lang="ru-RU" altLang="ru-RU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</a:t>
            </a:r>
          </a:p>
          <a:p>
            <a:pPr algn="just">
              <a:buClr>
                <a:schemeClr val="tx1"/>
              </a:buClr>
            </a:pPr>
            <a:r>
              <a:rPr lang="ru-RU" altLang="ru-RU" sz="2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КПД</a:t>
            </a:r>
            <a:r>
              <a:rPr lang="ru-RU" altLang="ru-RU" sz="21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</a:t>
            </a:r>
            <a:r>
              <a:rPr lang="ru-RU" altLang="ru-RU" sz="21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		</a:t>
            </a:r>
            <a:r>
              <a:rPr lang="ru-RU" altLang="ru-RU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32%</a:t>
            </a:r>
          </a:p>
          <a:p>
            <a:pPr algn="just">
              <a:buClr>
                <a:schemeClr val="tx1"/>
              </a:buClr>
            </a:pPr>
            <a:r>
              <a:rPr lang="ru-RU" altLang="ru-RU" sz="2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altLang="ru-RU" sz="21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</a:t>
            </a:r>
            <a:r>
              <a:rPr lang="ru-RU" altLang="ru-RU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		900-1200 </a:t>
            </a:r>
            <a:r>
              <a:rPr lang="ru-RU" altLang="ru-RU" sz="2100" b="1" baseline="30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altLang="ru-RU" sz="2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altLang="ru-RU" sz="2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tx1"/>
              </a:buClr>
            </a:pPr>
            <a:endParaRPr lang="ru-RU" altLang="ru-RU" sz="1600" baseline="-250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43" y="3184555"/>
            <a:ext cx="2097087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t="17727" r="17264" b="3784"/>
          <a:stretch/>
        </p:blipFill>
        <p:spPr bwMode="auto">
          <a:xfrm>
            <a:off x="8184837" y="3948632"/>
            <a:ext cx="3993648" cy="29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11769" y="1299271"/>
            <a:ext cx="2202122" cy="615553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Высокоскоростной</a:t>
            </a:r>
          </a:p>
          <a:p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турбогенератор</a:t>
            </a: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7833317" y="1171987"/>
            <a:ext cx="2143763" cy="923330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 потребителям электрической энергии</a:t>
            </a:r>
          </a:p>
        </p:txBody>
      </p:sp>
      <p:pic>
        <p:nvPicPr>
          <p:cNvPr id="10" name="Picture 2" descr="2"/>
          <p:cNvPicPr>
            <a:picLocks noChangeAspect="1" noChangeArrowheads="1"/>
          </p:cNvPicPr>
          <p:nvPr/>
        </p:nvPicPr>
        <p:blipFill>
          <a:blip r:embed="rId3" cstate="print"/>
          <a:srcRect l="247" t="46474" r="8186" b="5820"/>
          <a:stretch>
            <a:fillRect/>
          </a:stretch>
        </p:blipFill>
        <p:spPr bwMode="auto">
          <a:xfrm>
            <a:off x="1070918" y="4086625"/>
            <a:ext cx="6486535" cy="260775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11" name="Группа 65"/>
          <p:cNvGrpSpPr>
            <a:grpSpLocks/>
          </p:cNvGrpSpPr>
          <p:nvPr/>
        </p:nvGrpSpPr>
        <p:grpSpPr bwMode="auto">
          <a:xfrm rot="5400000">
            <a:off x="6275110" y="1712708"/>
            <a:ext cx="1696209" cy="689996"/>
            <a:chOff x="6156176" y="2456892"/>
            <a:chExt cx="432048" cy="180020"/>
          </a:xfrm>
        </p:grpSpPr>
        <p:grpSp>
          <p:nvGrpSpPr>
            <p:cNvPr id="27" name="Группа 63"/>
            <p:cNvGrpSpPr>
              <a:grpSpLocks/>
            </p:cNvGrpSpPr>
            <p:nvPr/>
          </p:nvGrpSpPr>
          <p:grpSpPr bwMode="auto">
            <a:xfrm rot="-5400000">
              <a:off x="6333585" y="2423498"/>
              <a:ext cx="113236" cy="252030"/>
              <a:chOff x="5292080" y="4077072"/>
              <a:chExt cx="257252" cy="536726"/>
            </a:xfrm>
          </p:grpSpPr>
          <p:sp>
            <p:nvSpPr>
              <p:cNvPr id="29" name="Line 60"/>
              <p:cNvSpPr>
                <a:spLocks noChangeShapeType="1"/>
              </p:cNvSpPr>
              <p:nvPr/>
            </p:nvSpPr>
            <p:spPr bwMode="auto">
              <a:xfrm rot="5400000" flipH="1">
                <a:off x="5247485" y="4341876"/>
                <a:ext cx="300052" cy="0"/>
              </a:xfrm>
              <a:prstGeom prst="line">
                <a:avLst/>
              </a:prstGeom>
              <a:noFill/>
              <a:ln w="317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61"/>
              <p:cNvSpPr>
                <a:spLocks noChangeShapeType="1"/>
              </p:cNvSpPr>
              <p:nvPr/>
            </p:nvSpPr>
            <p:spPr bwMode="auto">
              <a:xfrm rot="5400000" flipH="1">
                <a:off x="5436227" y="4378172"/>
                <a:ext cx="75013" cy="151197"/>
              </a:xfrm>
              <a:prstGeom prst="line">
                <a:avLst/>
              </a:prstGeom>
              <a:noFill/>
              <a:ln w="31750">
                <a:solidFill>
                  <a:srgbClr val="0000CC"/>
                </a:solidFill>
                <a:round/>
                <a:headEnd type="triangle" w="lg" len="lg"/>
                <a:tailEnd type="none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62"/>
              <p:cNvSpPr>
                <a:spLocks noChangeShapeType="1"/>
              </p:cNvSpPr>
              <p:nvPr/>
            </p:nvSpPr>
            <p:spPr bwMode="auto">
              <a:xfrm rot="5400000" flipH="1">
                <a:off x="5316680" y="4459801"/>
                <a:ext cx="0" cy="49200"/>
              </a:xfrm>
              <a:prstGeom prst="line">
                <a:avLst/>
              </a:prstGeom>
              <a:noFill/>
              <a:ln w="317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63"/>
              <p:cNvSpPr>
                <a:spLocks noChangeShapeType="1"/>
              </p:cNvSpPr>
              <p:nvPr/>
            </p:nvSpPr>
            <p:spPr bwMode="auto">
              <a:xfrm rot="5400000">
                <a:off x="5434978" y="4153133"/>
                <a:ext cx="76263" cy="151197"/>
              </a:xfrm>
              <a:prstGeom prst="line">
                <a:avLst/>
              </a:prstGeom>
              <a:noFill/>
              <a:ln w="31750">
                <a:solidFill>
                  <a:srgbClr val="0000CC"/>
                </a:solidFill>
                <a:round/>
                <a:headEnd type="none" w="lg" len="lg"/>
                <a:tailEnd type="none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Line 64"/>
              <p:cNvSpPr>
                <a:spLocks noChangeShapeType="1"/>
              </p:cNvSpPr>
              <p:nvPr/>
            </p:nvSpPr>
            <p:spPr bwMode="auto">
              <a:xfrm rot="5400000" flipH="1">
                <a:off x="5491944" y="4133836"/>
                <a:ext cx="113528" cy="0"/>
              </a:xfrm>
              <a:prstGeom prst="line">
                <a:avLst/>
              </a:prstGeom>
              <a:noFill/>
              <a:ln w="317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Line 65"/>
              <p:cNvSpPr>
                <a:spLocks noChangeShapeType="1"/>
              </p:cNvSpPr>
              <p:nvPr/>
            </p:nvSpPr>
            <p:spPr bwMode="auto">
              <a:xfrm rot="5400000" flipH="1">
                <a:off x="5487448" y="4553163"/>
                <a:ext cx="121271" cy="0"/>
              </a:xfrm>
              <a:prstGeom prst="line">
                <a:avLst/>
              </a:prstGeom>
              <a:noFill/>
              <a:ln w="317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Line 60"/>
              <p:cNvSpPr>
                <a:spLocks noChangeShapeType="1"/>
              </p:cNvSpPr>
              <p:nvPr/>
            </p:nvSpPr>
            <p:spPr bwMode="auto">
              <a:xfrm rot="5400000" flipH="1">
                <a:off x="5193753" y="4341876"/>
                <a:ext cx="300052" cy="0"/>
              </a:xfrm>
              <a:prstGeom prst="line">
                <a:avLst/>
              </a:prstGeom>
              <a:noFill/>
              <a:ln w="317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" name="Прямоугольник 27"/>
            <p:cNvSpPr/>
            <p:nvPr/>
          </p:nvSpPr>
          <p:spPr>
            <a:xfrm>
              <a:off x="6156175" y="2456648"/>
              <a:ext cx="432385" cy="180992"/>
            </a:xfrm>
            <a:prstGeom prst="rect">
              <a:avLst/>
            </a:prstGeom>
            <a:noFill/>
            <a:ln w="38100">
              <a:solidFill>
                <a:srgbClr val="0000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cxnSp>
        <p:nvCxnSpPr>
          <p:cNvPr id="12" name="Прямая со стрелкой 11"/>
          <p:cNvCxnSpPr/>
          <p:nvPr/>
        </p:nvCxnSpPr>
        <p:spPr bwMode="auto">
          <a:xfrm>
            <a:off x="4158758" y="1490442"/>
            <a:ext cx="2616664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 bwMode="auto">
          <a:xfrm>
            <a:off x="4158758" y="1490442"/>
            <a:ext cx="0" cy="4243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502218" y="2997733"/>
            <a:ext cx="1975541" cy="615553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Электронный преобразователь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19278" y="3948631"/>
            <a:ext cx="2260945" cy="923330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endParaRPr lang="en-US" alt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потребителям тепловой энергии</a:t>
            </a:r>
          </a:p>
        </p:txBody>
      </p:sp>
      <p:cxnSp>
        <p:nvCxnSpPr>
          <p:cNvPr id="16" name="Прямая со стрелкой 15"/>
          <p:cNvCxnSpPr/>
          <p:nvPr/>
        </p:nvCxnSpPr>
        <p:spPr bwMode="auto">
          <a:xfrm>
            <a:off x="7489987" y="2258959"/>
            <a:ext cx="687639" cy="0"/>
          </a:xfrm>
          <a:prstGeom prst="straightConnector1">
            <a:avLst/>
          </a:prstGeom>
          <a:ln w="317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6522944" y="3690118"/>
            <a:ext cx="2221513" cy="1015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endParaRPr lang="en-US" alt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Подсистема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подачи топлива</a:t>
            </a:r>
            <a:endParaRPr lang="en-US" alt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663642" y="3794741"/>
            <a:ext cx="1537178" cy="30777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Рекуператор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>
            <a:off x="5534032" y="3475057"/>
            <a:ext cx="0" cy="698984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 bwMode="auto">
          <a:xfrm>
            <a:off x="5990428" y="3187974"/>
            <a:ext cx="0" cy="973586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 bwMode="auto">
          <a:xfrm>
            <a:off x="3605002" y="5309887"/>
            <a:ext cx="967554" cy="141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3848413" y="5178831"/>
            <a:ext cx="0" cy="1129604"/>
          </a:xfrm>
          <a:prstGeom prst="line">
            <a:avLst/>
          </a:prstGeom>
          <a:ln w="31750">
            <a:solidFill>
              <a:srgbClr val="4B7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Блок-схема: память с посл. доступом 22"/>
          <p:cNvSpPr/>
          <p:nvPr/>
        </p:nvSpPr>
        <p:spPr bwMode="auto">
          <a:xfrm rot="16200000">
            <a:off x="3432129" y="6292353"/>
            <a:ext cx="443109" cy="450310"/>
          </a:xfrm>
          <a:prstGeom prst="flowChartMagneticTape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3951020" y="6298227"/>
            <a:ext cx="689996" cy="27700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Насос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2911281" y="4174041"/>
            <a:ext cx="693721" cy="2889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Пар</a:t>
            </a: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6075622" y="4161560"/>
            <a:ext cx="419881" cy="26007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Пар</a:t>
            </a:r>
          </a:p>
        </p:txBody>
      </p:sp>
      <p:pic>
        <p:nvPicPr>
          <p:cNvPr id="7" name="Picture 2" descr="2"/>
          <p:cNvPicPr>
            <a:picLocks noChangeAspect="1" noChangeArrowheads="1"/>
          </p:cNvPicPr>
          <p:nvPr/>
        </p:nvPicPr>
        <p:blipFill>
          <a:blip r:embed="rId3" cstate="print"/>
          <a:srcRect l="20514" t="10670" r="24940" b="53127"/>
          <a:stretch>
            <a:fillRect/>
          </a:stretch>
        </p:blipFill>
        <p:spPr bwMode="auto">
          <a:xfrm>
            <a:off x="2500243" y="1775005"/>
            <a:ext cx="3863976" cy="19789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545691" y="151304"/>
            <a:ext cx="11356258" cy="596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Проект   </a:t>
            </a:r>
            <a:r>
              <a:rPr lang="ru-RU" sz="3200" b="1" cap="all" dirty="0" err="1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НИУ</a:t>
            </a:r>
            <a:r>
              <a:rPr lang="ru-RU" sz="32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«</a:t>
            </a:r>
            <a:r>
              <a:rPr lang="ru-RU" sz="3200" b="1" cap="all" dirty="0" err="1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МЭИ</a:t>
            </a:r>
            <a:r>
              <a:rPr lang="ru-RU" sz="32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» 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для</a:t>
            </a:r>
            <a:r>
              <a:rPr lang="ru-RU" sz="32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мини </a:t>
            </a:r>
            <a:r>
              <a:rPr lang="ru-RU" sz="3200" b="1" cap="all" dirty="0" err="1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Тэц</a:t>
            </a:r>
            <a:r>
              <a:rPr lang="ru-RU" sz="32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основе </a:t>
            </a: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цикла  </a:t>
            </a:r>
            <a:r>
              <a:rPr lang="ru-RU" altLang="ru-RU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Ренкина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органического цикла </a:t>
            </a:r>
            <a:r>
              <a:rPr lang="ru-RU" altLang="ru-RU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Ренкина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ru-RU" sz="32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620368" y="2258959"/>
            <a:ext cx="3571632" cy="19389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     </a:t>
            </a:r>
            <a:r>
              <a:rPr lang="en-US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1-150</a:t>
            </a: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кВт</a:t>
            </a:r>
          </a:p>
          <a:p>
            <a:pPr algn="just">
              <a:buClr>
                <a:schemeClr val="tx1"/>
              </a:buClr>
            </a:pPr>
            <a:r>
              <a:rPr lang="ru-RU" altLang="ru-RU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КПД</a:t>
            </a:r>
            <a:r>
              <a:rPr lang="ru-RU" altLang="ru-RU" sz="2000" b="1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</a:t>
            </a:r>
            <a:r>
              <a:rPr lang="ru-RU" altLang="ru-RU" sz="2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	 </a:t>
            </a: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9-25</a:t>
            </a: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altLang="ru-RU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tx1"/>
              </a:buClr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		      80-85%</a:t>
            </a:r>
          </a:p>
          <a:p>
            <a:pPr algn="just">
              <a:buClr>
                <a:schemeClr val="tx1"/>
              </a:buClr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службы </a:t>
            </a:r>
            <a:r>
              <a:rPr lang="en-US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лет</a:t>
            </a:r>
          </a:p>
          <a:p>
            <a:pPr algn="just">
              <a:buClr>
                <a:schemeClr val="tx1"/>
              </a:buClr>
            </a:pPr>
            <a:r>
              <a:rPr lang="ru-RU" altLang="ru-RU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Мультитопливность</a:t>
            </a:r>
            <a:endParaRPr lang="ru-RU" altLang="ru-RU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tx1"/>
              </a:buClr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Контейнерное исполнение</a:t>
            </a:r>
            <a:endParaRPr lang="ru-RU" altLang="ru-RU" sz="16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37" name="Номер слайда 7"/>
          <p:cNvSpPr txBox="1">
            <a:spLocks/>
          </p:cNvSpPr>
          <p:nvPr/>
        </p:nvSpPr>
        <p:spPr>
          <a:xfrm>
            <a:off x="11417643" y="0"/>
            <a:ext cx="774358" cy="461320"/>
          </a:xfrm>
          <a:prstGeom prst="rect">
            <a:avLst/>
          </a:prstGeom>
          <a:solidFill>
            <a:srgbClr val="FFFFCC"/>
          </a:solidFill>
          <a:ln w="41275">
            <a:noFill/>
          </a:ln>
        </p:spPr>
        <p:txBody>
          <a:bodyPr vert="horz" lIns="36000" tIns="180000" rIns="36000" bIns="18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9D49C-8897-4458-9F88-E551D1E81B51}" type="slidenum"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94346"/>
            <a:ext cx="11980985" cy="596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cap="all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Источники  энергии  для  паротурбинных энергоустановок малой мощности</a:t>
            </a:r>
            <a:endParaRPr kumimoji="0" lang="ru-RU" sz="32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99758"/>
            <a:ext cx="12192000" cy="236988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Геотермальная энергия; 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Сбросное тепло технологических процессов и производств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(выхлоп турбин, дизелей, котельных, стекольного производства, системы охлаждения объектов  и т.д.)</a:t>
            </a:r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Горючие газы (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шахтный метан, попутный нефтяной газ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СПГ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Биомасса </a:t>
            </a: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(древесина, 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торф, </a:t>
            </a:r>
            <a:r>
              <a:rPr lang="ru-RU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помётно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-подстилочная масса)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древесная щепа, брикеты, </a:t>
            </a:r>
            <a:r>
              <a:rPr 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пеллеты</a:t>
            </a:r>
            <a:endParaRPr lang="ru-RU" sz="2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s://media2.24aul.ru/imgs/5805b8b863d0d45b802174f4/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3958"/>
          <a:stretch/>
        </p:blipFill>
        <p:spPr bwMode="auto">
          <a:xfrm>
            <a:off x="0" y="3314665"/>
            <a:ext cx="4127383" cy="261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media2.24aul.ru/imgs/59377b1e231edeb7cc89caf9/toplivnyy-briket-iz-opilok-ruf-8-mi-shtuchnye-1-9802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0" y="3283133"/>
            <a:ext cx="3946538" cy="26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61320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5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C:\Users\home\Desktop\img_9879_495_auto_5_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99" y="3267367"/>
            <a:ext cx="4003701" cy="26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5768471"/>
            <a:ext cx="12191998" cy="10895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rgbClr val="004C22"/>
                </a:solidFill>
              </a:rPr>
              <a:t>теплотворная </a:t>
            </a:r>
            <a:r>
              <a:rPr lang="ru-RU" sz="2400" b="1" dirty="0">
                <a:solidFill>
                  <a:srgbClr val="004C22"/>
                </a:solidFill>
              </a:rPr>
              <a:t>способность </a:t>
            </a:r>
            <a:r>
              <a:rPr lang="ru-RU" sz="2400" b="1" dirty="0" smtClean="0">
                <a:solidFill>
                  <a:srgbClr val="004C22"/>
                </a:solidFill>
              </a:rPr>
              <a:t>4300-4600 ккал/кг (в </a:t>
            </a:r>
            <a:r>
              <a:rPr lang="ru-RU" sz="2400" b="1" dirty="0">
                <a:solidFill>
                  <a:srgbClr val="004C22"/>
                </a:solidFill>
              </a:rPr>
              <a:t>2 раза выше сухих дров</a:t>
            </a:r>
            <a:r>
              <a:rPr lang="ru-RU" sz="2400" b="1" dirty="0" smtClean="0">
                <a:solidFill>
                  <a:srgbClr val="004C22"/>
                </a:solidFill>
              </a:rPr>
              <a:t>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rgbClr val="004C22"/>
                </a:solidFill>
              </a:rPr>
              <a:t>горят </a:t>
            </a:r>
            <a:r>
              <a:rPr lang="ru-RU" sz="2400" b="1" dirty="0">
                <a:solidFill>
                  <a:srgbClr val="004C22"/>
                </a:solidFill>
              </a:rPr>
              <a:t>с минимальным количеством дыма, экологически </a:t>
            </a:r>
            <a:r>
              <a:rPr lang="ru-RU" sz="2400" b="1" dirty="0" smtClean="0">
                <a:solidFill>
                  <a:srgbClr val="004C22"/>
                </a:solidFill>
              </a:rPr>
              <a:t>чистые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rgbClr val="004C22"/>
                </a:solidFill>
              </a:rPr>
              <a:t>не </a:t>
            </a:r>
            <a:r>
              <a:rPr lang="ru-RU" sz="2400" b="1" dirty="0">
                <a:solidFill>
                  <a:srgbClr val="004C22"/>
                </a:solidFill>
              </a:rPr>
              <a:t>искрят, </a:t>
            </a:r>
            <a:r>
              <a:rPr lang="ru-RU" sz="2400" b="1" dirty="0" smtClean="0">
                <a:solidFill>
                  <a:srgbClr val="004C22"/>
                </a:solidFill>
              </a:rPr>
              <a:t>низкое содержание золы, минимальная гигроскопичность </a:t>
            </a:r>
            <a:endParaRPr lang="ru-RU" sz="2400" b="1" dirty="0">
              <a:solidFill>
                <a:srgbClr val="004C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950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Биомасса, как Источник энергии 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751" y="471794"/>
            <a:ext cx="1099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По  данным  В.В. </a:t>
            </a:r>
            <a:r>
              <a:rPr lang="ru-RU" b="1" i="1" dirty="0" err="1" smtClean="0">
                <a:solidFill>
                  <a:srgbClr val="0000FF"/>
                </a:solidFill>
              </a:rPr>
              <a:t>Мясоедовой</a:t>
            </a:r>
            <a:r>
              <a:rPr lang="ru-RU" b="1" i="1" dirty="0" smtClean="0">
                <a:solidFill>
                  <a:srgbClr val="0000FF"/>
                </a:solidFill>
              </a:rPr>
              <a:t> (д.х.н., г.н.с., </a:t>
            </a:r>
            <a:r>
              <a:rPr lang="ru-RU" b="1" i="1" dirty="0" err="1" smtClean="0">
                <a:solidFill>
                  <a:srgbClr val="0000FF"/>
                </a:solidFill>
              </a:rPr>
              <a:t>Ин-т</a:t>
            </a:r>
            <a:r>
              <a:rPr lang="ru-RU" b="1" i="1" dirty="0" smtClean="0">
                <a:solidFill>
                  <a:srgbClr val="0000FF"/>
                </a:solidFill>
              </a:rPr>
              <a:t>  химической физики им. Н.Н. Семенова  РАН)</a:t>
            </a:r>
          </a:p>
          <a:p>
            <a:r>
              <a:rPr lang="ru-RU" b="1" i="1" dirty="0" smtClean="0">
                <a:solidFill>
                  <a:srgbClr val="0000FF"/>
                </a:solidFill>
              </a:rPr>
              <a:t>                     </a:t>
            </a:r>
            <a:r>
              <a:rPr lang="ru-RU" b="1" i="1" dirty="0">
                <a:solidFill>
                  <a:srgbClr val="0000FF"/>
                </a:solidFill>
              </a:rPr>
              <a:t>и В.М. </a:t>
            </a:r>
            <a:r>
              <a:rPr lang="ru-RU" b="1" i="1" dirty="0" err="1" smtClean="0">
                <a:solidFill>
                  <a:srgbClr val="0000FF"/>
                </a:solidFill>
              </a:rPr>
              <a:t>Зайченко</a:t>
            </a:r>
            <a:r>
              <a:rPr lang="ru-RU" b="1" i="1" dirty="0" smtClean="0">
                <a:solidFill>
                  <a:srgbClr val="0000FF"/>
                </a:solidFill>
              </a:rPr>
              <a:t> (д.т.н., зав. отд. ОИВТ РАН) 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0" y="1118124"/>
            <a:ext cx="12192000" cy="5739876"/>
          </a:xfrm>
          <a:solidFill>
            <a:srgbClr val="FFFFCC"/>
          </a:solidFill>
        </p:spPr>
        <p:txBody>
          <a:bodyPr>
            <a:noAutofit/>
          </a:bodyPr>
          <a:lstStyle/>
          <a:p>
            <a:pPr marL="274320" indent="-274320">
              <a:lnSpc>
                <a:spcPct val="110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сосредоточено 45-47% мировых запасов торфа и 23% мировых запасов древесины.</a:t>
            </a:r>
          </a:p>
          <a:p>
            <a:pPr marL="274320" indent="-274320">
              <a:lnSpc>
                <a:spcPct val="1100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Отходы переработки леса составят до 40%  или 185  млн. тонн. </a:t>
            </a:r>
          </a:p>
          <a:p>
            <a:pPr marL="274320" indent="-274320">
              <a:lnSpc>
                <a:spcPct val="110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70-х годах  прошлого  века доля торфа в энергетике СССР составляла 21%, сегодня в РФ – менее 0,3%.</a:t>
            </a:r>
          </a:p>
          <a:p>
            <a:pPr marL="274320" indent="-274320">
              <a:lnSpc>
                <a:spcPct val="1100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Энергетический потенциал торфа в пересчете на условное топливо превосходит суммарные запасы нефти и газа в России и составляет 68,3 млрд. ТУТ. </a:t>
            </a:r>
          </a:p>
          <a:p>
            <a:pPr marL="274320" indent="-274320">
              <a:lnSpc>
                <a:spcPct val="110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Ежегодный прирост  торфа в болотах РФ оценивается в 260-280 млн. тонн и только 1,1 – 1,2% от этого количества добывается и используется.</a:t>
            </a:r>
            <a:endParaRPr lang="ru-RU" sz="28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>
              <a:lnSpc>
                <a:spcPct val="110000"/>
              </a:lnSpc>
              <a:defRPr/>
            </a:pPr>
            <a:endParaRPr lang="ru-RU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>
              <a:lnSpc>
                <a:spcPct val="110000"/>
              </a:lnSpc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36606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6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15330"/>
            <a:ext cx="12192000" cy="14777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b="1" cap="al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Турбогенераторные агрегаты (ТГА) </a:t>
            </a:r>
            <a:endParaRPr lang="en-US" altLang="ru-RU" sz="3200" b="1" cap="all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ru-RU" altLang="ru-RU" sz="32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«сердце</a:t>
            </a:r>
            <a:r>
              <a:rPr lang="ru-RU" altLang="ru-RU" sz="32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 </a:t>
            </a:r>
            <a:r>
              <a:rPr lang="ru-RU" altLang="ru-RU" sz="32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микротурбиных</a:t>
            </a:r>
            <a:r>
              <a:rPr lang="ru-RU" altLang="ru-RU" sz="32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энергоустановок.</a:t>
            </a:r>
          </a:p>
          <a:p>
            <a:pPr eaLnBrk="1" hangingPunct="1">
              <a:defRPr/>
            </a:pPr>
            <a:r>
              <a:rPr lang="ru-RU" altLang="ru-RU" sz="10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altLang="ru-RU" sz="1000" b="1" i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hangingPunct="1">
              <a:defRPr/>
            </a:pPr>
            <a:r>
              <a:rPr lang="ru-RU" sz="3200" b="1" dirty="0" smtClean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Электрическая </a:t>
            </a:r>
            <a:r>
              <a:rPr lang="ru-RU" sz="3200" b="1" dirty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1÷250 </a:t>
            </a:r>
            <a:r>
              <a:rPr lang="ru-RU" sz="3200" b="1" dirty="0" smtClean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  <a:endParaRPr lang="ru-RU" altLang="ru-RU" sz="32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083871"/>
            <a:ext cx="12026900" cy="18786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b="1" i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altLang="ru-RU" sz="3200" b="1" i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00 </a:t>
            </a:r>
            <a:r>
              <a:rPr lang="ru-RU" altLang="ru-RU" sz="3200" b="1" i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кВт – 60000 об/мин (</a:t>
            </a:r>
            <a:r>
              <a:rPr lang="en-US" altLang="ru-RU" sz="3200" b="1" i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Capstone)</a:t>
            </a:r>
            <a:endParaRPr lang="ru-RU" altLang="ru-RU" sz="3200" b="1" i="1" kern="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hangingPunct="1">
              <a:defRPr/>
            </a:pPr>
            <a:r>
              <a:rPr lang="ru-RU" altLang="ru-RU" sz="3200" b="1" i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65 кВт – 96000 об/мин</a:t>
            </a:r>
            <a:r>
              <a:rPr lang="en-US" altLang="ru-RU" sz="3200" b="1" i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altLang="ru-RU" sz="32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ru-RU" sz="32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Capstone</a:t>
            </a:r>
            <a:r>
              <a:rPr lang="en-US" altLang="ru-RU" sz="3200" b="1" i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altLang="ru-RU" sz="3200" b="1" i="1" kern="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altLang="ru-RU" sz="800" b="1" i="1" kern="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кВт – </a:t>
            </a:r>
            <a:r>
              <a:rPr lang="en-US" altLang="ru-RU" sz="32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0000 об/мин (проект МЭИ)</a:t>
            </a:r>
            <a:endParaRPr lang="ru-RU" altLang="ru-RU" sz="32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 </a:t>
            </a: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кВт – 1</a:t>
            </a:r>
            <a:r>
              <a:rPr lang="en-US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</a:t>
            </a: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0000 об/мин (проект </a:t>
            </a:r>
            <a:r>
              <a:rPr lang="ru-RU" altLang="ru-RU" sz="3200" b="1" i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МЭИ</a:t>
            </a: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  <a:p>
            <a:pPr eaLnBrk="1" hangingPunct="1">
              <a:defRPr/>
            </a:pP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кВт – 285000 об/мин (проект </a:t>
            </a:r>
            <a:r>
              <a:rPr lang="ru-RU" altLang="ru-RU" sz="3200" b="1" i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МЭИ</a:t>
            </a:r>
            <a:r>
              <a:rPr lang="ru-RU" altLang="ru-RU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</a:t>
            </a:r>
            <a:endParaRPr lang="ru-RU" altLang="ru-RU" sz="32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53082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7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904606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Прямой </a:t>
            </a:r>
            <a:r>
              <a:rPr lang="en-US" altLang="ru-RU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altLang="ru-RU" sz="28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безредукторный</a:t>
            </a:r>
            <a:r>
              <a:rPr lang="ru-RU" altLang="ru-RU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привод </a:t>
            </a:r>
            <a:r>
              <a:rPr lang="ru-RU" altLang="ru-RU" sz="2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генератора </a:t>
            </a:r>
            <a:r>
              <a:rPr lang="ru-RU" altLang="ru-RU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высокоэффективных  турбин </a:t>
            </a:r>
            <a:r>
              <a:rPr lang="ru-RU" altLang="ru-RU" sz="2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частотой вращения ротора, достигающей сотен тысяч  об/мин !!!</a:t>
            </a:r>
          </a:p>
        </p:txBody>
      </p:sp>
    </p:spTree>
    <p:extLst>
      <p:ext uri="{BB962C8B-B14F-4D97-AF65-F5344CB8AC3E}">
        <p14:creationId xmlns:p14="http://schemas.microsoft.com/office/powerpoint/2010/main" val="4281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2E40BC74-6C39-46D5-92F7-1F5329001518}" type="slidenum">
              <a:rPr lang="ru-RU" altLang="ru-RU" sz="1400" smtClean="0"/>
              <a:pPr eaLnBrk="1" hangingPunct="1"/>
              <a:t>8</a:t>
            </a:fld>
            <a:endParaRPr lang="ru-RU" altLang="ru-RU" sz="14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5817"/>
            <a:ext cx="12192000" cy="45878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ОСОБЕННОСТИ 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ТГА</a:t>
            </a: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МЭИ</a:t>
            </a: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595218"/>
            <a:ext cx="11915775" cy="2349213"/>
          </a:xfrm>
          <a:solidFill>
            <a:srgbClr val="FFFFCC"/>
          </a:solidFill>
        </p:spPr>
        <p:txBody>
          <a:bodyPr>
            <a:no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800" b="1" dirty="0">
                <a:solidFill>
                  <a:srgbClr val="FF0000"/>
                </a:solidFill>
              </a:rPr>
              <a:t>Проточная часть повышенной эффективности</a:t>
            </a:r>
          </a:p>
          <a:p>
            <a:pPr marL="457200" indent="-457200" eaLnBrk="1" hangingPunct="1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800" b="1" dirty="0" smtClean="0">
                <a:solidFill>
                  <a:srgbClr val="FF0000"/>
                </a:solidFill>
              </a:rPr>
              <a:t>Тип генератора  -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синхронный с возбуждением от ПМ (МЭГ)</a:t>
            </a:r>
          </a:p>
          <a:p>
            <a:pPr marL="457200" indent="-457200" eaLnBrk="1" hangingPunct="1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800" b="1" dirty="0" smtClean="0">
                <a:solidFill>
                  <a:srgbClr val="FF0000"/>
                </a:solidFill>
              </a:rPr>
              <a:t>Типа подшипников –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лепестковые газодинамические (ЛГП) </a:t>
            </a:r>
          </a:p>
          <a:p>
            <a:pPr marL="457200" indent="-457200" eaLnBrk="1" hangingPunct="1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800" b="1" dirty="0" smtClean="0">
                <a:solidFill>
                  <a:srgbClr val="FF0000"/>
                </a:solidFill>
              </a:rPr>
              <a:t>Развитая силовая и информационная электроника</a:t>
            </a:r>
            <a:endParaRPr lang="en-US" altLang="ru-RU" sz="2800" b="1" dirty="0" smtClean="0">
              <a:solidFill>
                <a:srgbClr val="FF0000"/>
              </a:solidFill>
            </a:endParaRPr>
          </a:p>
        </p:txBody>
      </p:sp>
      <p:pic>
        <p:nvPicPr>
          <p:cNvPr id="7" name="Picture 4" descr="kompressor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940475"/>
            <a:ext cx="4134119" cy="29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Разрез 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2044" y="3935976"/>
            <a:ext cx="4169956" cy="292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IMGP08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488" y="3955371"/>
            <a:ext cx="3870171" cy="29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1292" y="3174542"/>
            <a:ext cx="1057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Полностью  отечественные   разработки !</a:t>
            </a:r>
            <a:endParaRPr lang="ru-RU" sz="36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Номер слайда 7"/>
          <p:cNvSpPr txBox="1">
            <a:spLocks/>
          </p:cNvSpPr>
          <p:nvPr/>
        </p:nvSpPr>
        <p:spPr>
          <a:xfrm>
            <a:off x="11417643" y="0"/>
            <a:ext cx="774358" cy="453082"/>
          </a:xfrm>
          <a:prstGeom prst="rect">
            <a:avLst/>
          </a:prstGeom>
          <a:solidFill>
            <a:srgbClr val="FFFFCC"/>
          </a:solidFill>
          <a:ln w="41275">
            <a:noFill/>
          </a:ln>
        </p:spPr>
        <p:txBody>
          <a:bodyPr vert="horz" lIns="36000" tIns="180000" rIns="36000" bIns="18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9D49C-8897-4458-9F88-E551D1E81B51}" type="slidenum"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" y="1"/>
            <a:ext cx="11616744" cy="1011284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9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Проточная  часть.   оптимизация  с  помощью программного </a:t>
            </a:r>
            <a:r>
              <a:rPr lang="en-US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комплекса</a:t>
            </a:r>
            <a:r>
              <a:rPr lang="en-US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3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ANSYS</a:t>
            </a:r>
            <a:endParaRPr lang="ru-RU" alt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417643" y="0"/>
            <a:ext cx="774358" cy="436606"/>
          </a:xfrm>
          <a:solidFill>
            <a:srgbClr val="FFFFCC"/>
          </a:solidFill>
          <a:ln w="41275">
            <a:noFill/>
          </a:ln>
        </p:spPr>
        <p:txBody>
          <a:bodyPr lIns="36000" tIns="180000" rIns="36000" bIns="180000"/>
          <a:lstStyle/>
          <a:p>
            <a:pPr algn="ctr"/>
            <a:fld id="{CDA9D49C-8897-4458-9F88-E551D1E81B51}" type="slidenum">
              <a:rPr lang="ru-RU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ctr"/>
              <a:t>9</a:t>
            </a:fld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" y="1355894"/>
            <a:ext cx="4751754" cy="5502106"/>
            <a:chOff x="1" y="594344"/>
            <a:chExt cx="5239694" cy="60670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8" t="7312" r="77553" b="4952"/>
            <a:stretch/>
          </p:blipFill>
          <p:spPr bwMode="auto">
            <a:xfrm>
              <a:off x="1" y="594344"/>
              <a:ext cx="1492738" cy="606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13" t="10646" r="3207" b="2240"/>
            <a:stretch/>
          </p:blipFill>
          <p:spPr bwMode="auto">
            <a:xfrm>
              <a:off x="1406769" y="594344"/>
              <a:ext cx="3832926" cy="602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4751755" y="1355894"/>
            <a:ext cx="3970216" cy="1569660"/>
          </a:xfrm>
          <a:prstGeom prst="rect">
            <a:avLst/>
          </a:prstGeom>
          <a:solidFill>
            <a:srgbClr val="3B3B3B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</a:rPr>
              <a:t>Водяной  пар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</a:rPr>
              <a:t>100 тыс. об/мин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</a:rPr>
              <a:t>30 кВт</a:t>
            </a:r>
          </a:p>
          <a:p>
            <a:pPr algn="ctr"/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69" y="1058019"/>
            <a:ext cx="3470033" cy="40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721970" y="5151476"/>
            <a:ext cx="3470030" cy="170816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Фреон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65 тыс. об/мин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25 кВт</a:t>
            </a:r>
          </a:p>
          <a:p>
            <a:pPr algn="ctr"/>
            <a:endParaRPr lang="ru-RU" sz="900" b="1" dirty="0">
              <a:solidFill>
                <a:srgbClr val="0000FF"/>
              </a:solidFill>
            </a:endParaRPr>
          </a:p>
          <a:p>
            <a:pPr algn="ctr"/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23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141" r="6516" b="4967"/>
          <a:stretch/>
        </p:blipFill>
        <p:spPr bwMode="auto">
          <a:xfrm>
            <a:off x="4751755" y="2764544"/>
            <a:ext cx="3970214" cy="40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7652</TotalTime>
  <Words>1007</Words>
  <Application>Microsoft Office PowerPoint</Application>
  <PresentationFormat>Произвольный</PresentationFormat>
  <Paragraphs>206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Контур</vt:lpstr>
      <vt:lpstr>Презентация PowerPoint</vt:lpstr>
      <vt:lpstr>Автономные системы генерирования электрической и тепловой – необходимое условие развития регионов  РФ</vt:lpstr>
      <vt:lpstr>Микротурбинные   энергоустановки  в  мире    </vt:lpstr>
      <vt:lpstr>Презентация PowerPoint</vt:lpstr>
      <vt:lpstr>Презентация PowerPoint</vt:lpstr>
      <vt:lpstr>Биомасса, как Источник энергии </vt:lpstr>
      <vt:lpstr>Презентация PowerPoint</vt:lpstr>
      <vt:lpstr>ОСОБЕННОСТИ  ТГА  МЭИ   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Электрическая часть энергоустановок  с   ЭТМ малой мощности</vt:lpstr>
      <vt:lpstr>Презентация PowerPoint</vt:lpstr>
      <vt:lpstr>Стендовые  Испытания  генератора для мини ТЭЦ на органическом цикле ренкина</vt:lpstr>
      <vt:lpstr>Презентация  проекта  министру энергетики РФ  А.В. Новаку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Банакин</dc:creator>
  <cp:lastModifiedBy>Пользователь Windows</cp:lastModifiedBy>
  <cp:revision>389</cp:revision>
  <dcterms:created xsi:type="dcterms:W3CDTF">2017-09-06T07:31:16Z</dcterms:created>
  <dcterms:modified xsi:type="dcterms:W3CDTF">2019-03-19T21:47:13Z</dcterms:modified>
</cp:coreProperties>
</file>