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Стоимость (тыс. руб.) </a:t>
            </a:r>
          </a:p>
          <a:p>
            <a:pPr>
              <a:defRPr sz="1400"/>
            </a:pPr>
            <a:r>
              <a:rPr lang="ru-RU" sz="1400"/>
              <a:t>1 кВтч в расчете на 1 тонну реализованной </a:t>
            </a:r>
          </a:p>
          <a:p>
            <a:pPr>
              <a:defRPr sz="1400"/>
            </a:pPr>
            <a:r>
              <a:rPr lang="ru-RU" sz="1400"/>
              <a:t>с/х продукции (2008-2018)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'1т-руб.'!$B$18:$B$28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'1т-руб.'!$C$18:$C$28</c:f>
              <c:numCache>
                <c:formatCode>#,##0</c:formatCode>
                <c:ptCount val="11"/>
                <c:pt idx="0">
                  <c:v>38929</c:v>
                </c:pt>
                <c:pt idx="1">
                  <c:v>50248</c:v>
                </c:pt>
                <c:pt idx="2">
                  <c:v>39153</c:v>
                </c:pt>
                <c:pt idx="3">
                  <c:v>28051</c:v>
                </c:pt>
                <c:pt idx="4">
                  <c:v>37365</c:v>
                </c:pt>
                <c:pt idx="5">
                  <c:v>33259</c:v>
                </c:pt>
                <c:pt idx="6">
                  <c:v>26135</c:v>
                </c:pt>
                <c:pt idx="7">
                  <c:v>30424</c:v>
                </c:pt>
                <c:pt idx="8">
                  <c:v>37925</c:v>
                </c:pt>
                <c:pt idx="9">
                  <c:v>36474</c:v>
                </c:pt>
                <c:pt idx="10">
                  <c:v>37735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'1т-руб.'!$D$18:$D$28</c:f>
              <c:numCache>
                <c:formatCode>#,##0.00</c:formatCode>
                <c:ptCount val="11"/>
                <c:pt idx="0">
                  <c:v>0.22181407177168691</c:v>
                </c:pt>
                <c:pt idx="1">
                  <c:v>0.2547166056360452</c:v>
                </c:pt>
                <c:pt idx="2">
                  <c:v>0.36653640844890556</c:v>
                </c:pt>
                <c:pt idx="3">
                  <c:v>0.52429503404513211</c:v>
                </c:pt>
                <c:pt idx="4">
                  <c:v>0.38562826174227216</c:v>
                </c:pt>
                <c:pt idx="5">
                  <c:v>0.49424216001683757</c:v>
                </c:pt>
                <c:pt idx="6">
                  <c:v>0.4992921369810599</c:v>
                </c:pt>
                <c:pt idx="7">
                  <c:v>0.53300026295030234</c:v>
                </c:pt>
                <c:pt idx="8">
                  <c:v>0.57450230718523398</c:v>
                </c:pt>
                <c:pt idx="9">
                  <c:v>0.56179744475516802</c:v>
                </c:pt>
                <c:pt idx="10">
                  <c:v>0.53798860474360677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807488"/>
        <c:axId val="171456744"/>
      </c:lineChart>
      <c:catAx>
        <c:axId val="44580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тыс. руб. на 1 тонну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456744"/>
        <c:crosses val="autoZero"/>
        <c:auto val="1"/>
        <c:lblAlgn val="ctr"/>
        <c:lblOffset val="100"/>
        <c:noMultiLvlLbl val="0"/>
      </c:catAx>
      <c:valAx>
        <c:axId val="171456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тонн продукции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8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5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3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84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6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0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8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221F-6A0E-41E0-ADB7-04F8146370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24C6FD-5A66-4775-A526-6111CA756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029" y="1520328"/>
            <a:ext cx="821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Тема: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«Потребность агрохолдингов (агропредприятий)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технологиях генерации электроэнергии»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2993" y="4406747"/>
            <a:ext cx="5619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директор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Акционерное общество «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Озёры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Борисович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сельскохозяйственных наук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1847" y="251781"/>
            <a:ext cx="6520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использования солнечных батарей в мелиорации на полях АО «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Озёры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320" y="1652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1" y="1652530"/>
            <a:ext cx="6301649" cy="3922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7055" y="3789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63" y="2562998"/>
            <a:ext cx="2357609" cy="31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5629" y="4480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затрат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АО «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Озёры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электроэнергию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16" y="1648420"/>
            <a:ext cx="7181563" cy="41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336205"/>
              </p:ext>
            </p:extLst>
          </p:nvPr>
        </p:nvGraphicFramePr>
        <p:xfrm>
          <a:off x="649996" y="1304925"/>
          <a:ext cx="8306718" cy="475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30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52663"/>
              </p:ext>
            </p:extLst>
          </p:nvPr>
        </p:nvGraphicFramePr>
        <p:xfrm>
          <a:off x="1463380" y="1290738"/>
          <a:ext cx="7025277" cy="4751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11"/>
                <a:gridCol w="1003611"/>
                <a:gridCol w="1003611"/>
                <a:gridCol w="1003611"/>
                <a:gridCol w="1003611"/>
                <a:gridCol w="1003611"/>
                <a:gridCol w="1003611"/>
              </a:tblGrid>
              <a:tr h="31083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Общие сводные данные по электропотреблению за 10 лет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1110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год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численность сотрудников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продано, тонн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продажи,    тыс. руб.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тыс. кВтч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тыс. руб.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руб. за 1 кВч</a:t>
                      </a:r>
                      <a:endParaRPr lang="ru-RU" sz="13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ctr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38 929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299 695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2 942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8 635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2,94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293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50 248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400 804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4 393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12 799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2,91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292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39 153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379 236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4 598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14 351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3,12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28 051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280 677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3 717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14 707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3,96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276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37 365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339 467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3 779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14 409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3,81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33 259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337 329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3 609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16 438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4,55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26 135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289 097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2 916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13 049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4,47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30 424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394 215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3 127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16 216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5,19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262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37 925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425 305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3 598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21 788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6,06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36 474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345 461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3 197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20 491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6,41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  <a:tr h="277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37 735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463 399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3 399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20 301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5,97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9" marR="9069" marT="906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2E75B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2E75B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2800" b="1" dirty="0" err="1" smtClean="0">
                <a:solidFill>
                  <a:srgbClr val="2E75B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Озёры</a:t>
            </a:r>
            <a:r>
              <a:rPr lang="ru-RU" sz="2800" b="1" dirty="0" smtClean="0">
                <a:solidFill>
                  <a:srgbClr val="2E75B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691" y="1454227"/>
            <a:ext cx="9114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с/х предприятий и территорий в перспективе 10 лет будет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направлении по переработке с/х продукции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примере АО «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Озеры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хрустящий картофель, 2 Линии производства чипсов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варка и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вакуумирование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овощей: свекла, морковь, картофель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855" y="4131883"/>
            <a:ext cx="62575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Технологии/способы в переработке: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Котловой: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– 120 град. С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Термомасляный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140 – 240 град. С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Газогенерация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-18 град. С (глубокая заморозка)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8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439" y="1630497"/>
            <a:ext cx="8857561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Котловой способ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в котельных установках при нагреве воды до соответствующей барометрическому давлению температуры кипения с одновременной дегазацией воды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Парогенератор, автоклав, пастеризация овощей в вакуумной упако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вке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81" y="3536414"/>
            <a:ext cx="5585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Термомасляный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энергии тепла (нагрева) за счет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термообмена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Отличительная особенность: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качестве теплоносителя специального масла,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которому температура теплоносителя может достигать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+400 °C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5745" y="448091"/>
            <a:ext cx="7337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термомасляного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способа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производстве в АО «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Озёры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30" y="1348964"/>
            <a:ext cx="7337234" cy="47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283" y="1720840"/>
            <a:ext cx="8648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</a:t>
            </a:r>
            <a:r>
              <a:rPr lang="ru-RU" sz="2400" u="sng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термомасляной</a:t>
            </a:r>
            <a:r>
              <a:rPr lang="ru-RU" sz="240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службы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термомасляных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котлов составляет более 30 лет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КПД до 98%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процесс работы (исключает человеческий фактор ошибок)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затраты на монтаж и пуско-наладочные работы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 постоянного контроля обслуживающим персоналом, что позволяет сэкономить на количестве рабочих котельной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Компактные габариты (1 х 2 м)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2872" y="1575412"/>
            <a:ext cx="79211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Газогенерация</a:t>
            </a:r>
            <a:endParaRPr lang="ru-RU" sz="24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Турбогазогенераторы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устройства независимого отопления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ИБП (источник бесперебойного питания)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Применяем: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селекции и размножения растений (картофель)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Постоянные потребители э/э 24ч на складах хранения продукции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9470" y="251781"/>
            <a:ext cx="475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in-vitro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растений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8781" y="1949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2" y="1603116"/>
            <a:ext cx="9043732" cy="45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573" y="1290734"/>
            <a:ext cx="9771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применения </a:t>
            </a:r>
          </a:p>
          <a:p>
            <a:pPr algn="ctr">
              <a:spcAft>
                <a:spcPts val="0"/>
              </a:spcAft>
            </a:pPr>
            <a:r>
              <a:rPr lang="ru-RU" sz="2400" b="1" u="sng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газотурбогенераторов</a:t>
            </a:r>
            <a:r>
              <a:rPr lang="ru-RU" sz="2400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производстве с/х предприятия:</a:t>
            </a:r>
            <a:endParaRPr lang="ru-RU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длительного хранения топлива без снижения его свойств;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Низкое содержание вредных веществ в выхлопах;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цена топлива по сравнению с бензином и дизелем;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работы напрямую от городской газовой магистрали;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Длительный срок службы двигателя;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Стабильные рабочие параметры.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" y="251781"/>
            <a:ext cx="1726033" cy="1038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8467" y="925417"/>
            <a:ext cx="854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Удаленные технологии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Э/э от Солнечных батарей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Применяем: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Системах мелиорации полей</a:t>
            </a:r>
          </a:p>
          <a:p>
            <a:pPr marL="228600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заряжает аккумулятор для э/питания системы управления дождевальной машиной барабанного типа</a:t>
            </a:r>
          </a:p>
          <a:p>
            <a:pPr marL="228600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сочетании с использованием интернет-агрегаций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Погодная станция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система навигации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AutoTrac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(система точного земледелия)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Видеонаблюдение в полевых условиях (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фотоловушки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497</Words>
  <Application>Microsoft Office PowerPoint</Application>
  <PresentationFormat>Широкоэкранный</PresentationFormat>
  <Paragraphs>161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Ochkova</dc:creator>
  <cp:lastModifiedBy>Ochkova</cp:lastModifiedBy>
  <cp:revision>12</cp:revision>
  <cp:lastPrinted>2019-03-20T14:57:33Z</cp:lastPrinted>
  <dcterms:created xsi:type="dcterms:W3CDTF">2019-03-20T13:00:11Z</dcterms:created>
  <dcterms:modified xsi:type="dcterms:W3CDTF">2019-03-20T15:24:17Z</dcterms:modified>
</cp:coreProperties>
</file>