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6" r:id="rId6"/>
    <p:sldId id="261" r:id="rId7"/>
    <p:sldId id="262" r:id="rId8"/>
    <p:sldId id="263" r:id="rId9"/>
    <p:sldId id="279" r:id="rId10"/>
    <p:sldId id="268" r:id="rId11"/>
    <p:sldId id="280" r:id="rId12"/>
    <p:sldId id="282" r:id="rId13"/>
    <p:sldId id="264" r:id="rId14"/>
    <p:sldId id="272" r:id="rId15"/>
    <p:sldId id="284" r:id="rId16"/>
    <p:sldId id="283" r:id="rId17"/>
    <p:sldId id="27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1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3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5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7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20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6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0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8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6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3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28C5-8867-4C3D-97D2-6C4CD9E34149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32F60-182D-47EF-8922-E87CC11A7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afo.e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Эволюция транспортной инфраструктуры в целях охраны климата: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развитие </a:t>
            </a:r>
            <a:r>
              <a:rPr lang="ru-RU" sz="3600" b="1" dirty="0"/>
              <a:t>инновационных технологий автомобильного транспорта в России и </a:t>
            </a:r>
            <a:r>
              <a:rPr lang="ru-RU" sz="3600" b="1" dirty="0" smtClean="0"/>
              <a:t>мире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79332"/>
            <a:ext cx="9144000" cy="127846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b="1" i="1" dirty="0" err="1" smtClean="0"/>
              <a:t>Ратнер</a:t>
            </a:r>
            <a:r>
              <a:rPr lang="ru-RU" b="1" i="1" dirty="0" smtClean="0"/>
              <a:t> Светлана Валерьевна</a:t>
            </a:r>
            <a:r>
              <a:rPr lang="ru-RU" dirty="0" smtClean="0"/>
              <a:t>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д.э.н., к. ф.-м. н., доцент</a:t>
            </a:r>
          </a:p>
          <a:p>
            <a:pPr>
              <a:spcBef>
                <a:spcPts val="0"/>
              </a:spcBef>
            </a:pPr>
            <a:r>
              <a:rPr lang="ru-RU" dirty="0" err="1" smtClean="0"/>
              <a:t>в.н.с</a:t>
            </a:r>
            <a:r>
              <a:rPr lang="ru-RU" dirty="0" smtClean="0"/>
              <a:t>. Лаборатории экономической динамики и управления инновациями Института проблем управления им. В.А. Трапезникова 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1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+mn-lt"/>
              </a:rPr>
              <a:t>Прогнозируемый рост спроса на редкоземельные элементы со стороны электротранспорта 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ru-RU" sz="3200" i="1" dirty="0" smtClean="0">
                <a:latin typeface="+mn-lt"/>
              </a:rPr>
              <a:t>неодим </a:t>
            </a:r>
            <a:r>
              <a:rPr lang="en-US" sz="3200" i="1" dirty="0" smtClean="0">
                <a:latin typeface="+mn-lt"/>
              </a:rPr>
              <a:t>(</a:t>
            </a:r>
            <a:r>
              <a:rPr lang="en-US" sz="3200" b="1" i="1" dirty="0" err="1" smtClean="0">
                <a:latin typeface="+mn-lt"/>
              </a:rPr>
              <a:t>Nd</a:t>
            </a:r>
            <a:r>
              <a:rPr lang="en-US" sz="3200" i="1" dirty="0" smtClean="0">
                <a:latin typeface="+mn-lt"/>
              </a:rPr>
              <a:t>),  </a:t>
            </a:r>
            <a:r>
              <a:rPr lang="ru-RU" sz="3200" i="1" dirty="0" smtClean="0">
                <a:latin typeface="+mn-lt"/>
              </a:rPr>
              <a:t>празеодим </a:t>
            </a:r>
            <a:r>
              <a:rPr lang="en-US" sz="3200" i="1" dirty="0" smtClean="0">
                <a:latin typeface="+mn-lt"/>
              </a:rPr>
              <a:t>(</a:t>
            </a:r>
            <a:r>
              <a:rPr lang="en-US" sz="3200" b="1" i="1" dirty="0" err="1" smtClean="0">
                <a:latin typeface="+mn-lt"/>
              </a:rPr>
              <a:t>Pr</a:t>
            </a:r>
            <a:r>
              <a:rPr lang="en-US" sz="3200" i="1" dirty="0" smtClean="0">
                <a:latin typeface="+mn-lt"/>
              </a:rPr>
              <a:t>)</a:t>
            </a:r>
            <a:r>
              <a:rPr lang="ru-RU" sz="3200" i="1" dirty="0" smtClean="0">
                <a:latin typeface="+mn-lt"/>
              </a:rPr>
              <a:t>, диспрозий </a:t>
            </a:r>
            <a:r>
              <a:rPr lang="en-US" sz="3200" i="1" dirty="0" smtClean="0">
                <a:latin typeface="+mn-lt"/>
              </a:rPr>
              <a:t>(</a:t>
            </a:r>
            <a:r>
              <a:rPr lang="en-US" sz="3200" b="1" i="1" dirty="0" err="1" smtClean="0">
                <a:latin typeface="+mn-lt"/>
              </a:rPr>
              <a:t>Dr</a:t>
            </a:r>
            <a:r>
              <a:rPr lang="en-US" sz="3200" i="1" dirty="0" smtClean="0">
                <a:latin typeface="+mn-lt"/>
              </a:rPr>
              <a:t>)</a:t>
            </a:r>
            <a:endParaRPr lang="ru-RU" sz="3200" i="1" dirty="0"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39125" y="3801533"/>
            <a:ext cx="3800475" cy="3056467"/>
          </a:xfrm>
        </p:spPr>
        <p:txBody>
          <a:bodyPr>
            <a:normAutofit/>
          </a:bodyPr>
          <a:lstStyle/>
          <a:p>
            <a:r>
              <a:rPr lang="ru-RU" sz="1900" i="1" dirty="0" smtClean="0"/>
              <a:t>Из расчета веса постоянного магнита на 1 </a:t>
            </a:r>
            <a:r>
              <a:rPr lang="en-US" sz="1900" i="1" dirty="0" smtClean="0"/>
              <a:t>PHEV</a:t>
            </a:r>
            <a:r>
              <a:rPr lang="ru-RU" sz="1900" i="1" dirty="0" smtClean="0"/>
              <a:t> или </a:t>
            </a:r>
            <a:r>
              <a:rPr lang="en-US" sz="1900" i="1" dirty="0"/>
              <a:t>BEV</a:t>
            </a:r>
            <a:r>
              <a:rPr lang="ru-RU" sz="1900" i="1" dirty="0"/>
              <a:t> </a:t>
            </a:r>
            <a:r>
              <a:rPr lang="ru-RU" sz="1900" i="1" dirty="0" smtClean="0"/>
              <a:t> – 1,5 кг, доля неодима 22,5%, доля празеодима 7,55%, доля диспрозия – 7,5%</a:t>
            </a:r>
          </a:p>
          <a:p>
            <a:r>
              <a:rPr lang="ru-RU" sz="1900" i="1" dirty="0" smtClean="0"/>
              <a:t>В настоящее время кумулятивный спрос на  неодим 20,3 тыс. тонн, празеодим 6,35 тыс. тонн диспрозий 1,27 тыс. тонн</a:t>
            </a:r>
            <a:endParaRPr lang="ru-RU" sz="1900" i="1" dirty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03" y="1893888"/>
            <a:ext cx="7096125" cy="454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+mn-lt"/>
              </a:rPr>
              <a:t>Прогнозируемый глобальный рост спроса на неодим празеодим и диспрозий</a:t>
            </a:r>
            <a:endParaRPr lang="ru-RU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9066" y="1825625"/>
            <a:ext cx="3039534" cy="435133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1600" i="1" dirty="0" smtClean="0"/>
          </a:p>
          <a:p>
            <a:endParaRPr lang="ru-RU" sz="1600" i="1" dirty="0"/>
          </a:p>
          <a:p>
            <a:endParaRPr lang="ru-RU" sz="1600" i="1" dirty="0" smtClean="0"/>
          </a:p>
          <a:p>
            <a:endParaRPr lang="ru-RU" sz="1600" i="1" dirty="0"/>
          </a:p>
          <a:p>
            <a:r>
              <a:rPr lang="ru-RU" sz="1600" i="1" dirty="0" smtClean="0"/>
              <a:t>Прогноз включает рост спроса на РЗЭ со стороны электротранспорта и ветровой энергетики, спрос со стороны остальных секторов предполагается стабильным</a:t>
            </a:r>
            <a:endParaRPr lang="ru-RU" sz="1600" i="1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25" y="1534319"/>
            <a:ext cx="75247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066" y="77260"/>
            <a:ext cx="11057466" cy="120120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+mn-lt"/>
              </a:rPr>
              <a:t>Вопросы ресурсных ограничений для производства постоянных магнитов для электромобилей и ветровых турбин</a:t>
            </a:r>
            <a:endParaRPr lang="ru-RU" sz="3200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933" y="1843351"/>
            <a:ext cx="5780205" cy="35245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328" y="1329268"/>
            <a:ext cx="3810750" cy="25738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6615" y="4123267"/>
            <a:ext cx="3898850" cy="262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Прогноз </a:t>
            </a:r>
            <a:r>
              <a:rPr lang="ru-RU" sz="3200" dirty="0" smtClean="0">
                <a:latin typeface="+mn-lt"/>
              </a:rPr>
              <a:t>роста глобального спроса </a:t>
            </a:r>
            <a:r>
              <a:rPr lang="ru-RU" sz="3200" dirty="0">
                <a:latin typeface="+mn-lt"/>
              </a:rPr>
              <a:t>на электроэнергию 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за счет развития электротранспорта</a:t>
            </a:r>
            <a:endParaRPr lang="ru-RU" sz="3200" dirty="0"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05479"/>
            <a:ext cx="7171267" cy="500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+mn-lt"/>
              </a:rPr>
              <a:t>Прогноз сокращения спроса на нефть за счет снижения спроса на бензин и дизельное топливо (2030 год)</a:t>
            </a:r>
            <a:endParaRPr lang="ru-RU" sz="3600" dirty="0">
              <a:latin typeface="+mn-lt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8187" y="1766939"/>
            <a:ext cx="6045679" cy="440158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76533" y="2015067"/>
            <a:ext cx="4741333" cy="369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Сокращение по сценарию </a:t>
            </a:r>
            <a:r>
              <a:rPr lang="en-US" dirty="0" smtClean="0"/>
              <a:t>New </a:t>
            </a:r>
            <a:r>
              <a:rPr lang="en-US" dirty="0"/>
              <a:t>Policy</a:t>
            </a:r>
            <a:endParaRPr lang="ru-RU" dirty="0"/>
          </a:p>
          <a:p>
            <a:r>
              <a:rPr lang="sv-SE" sz="2400" i="1" dirty="0"/>
              <a:t>5 EJ (120 </a:t>
            </a:r>
            <a:r>
              <a:rPr lang="ru-RU" sz="2400" i="1" dirty="0" smtClean="0"/>
              <a:t>млн. тонн </a:t>
            </a:r>
            <a:r>
              <a:rPr lang="ru-RU" sz="2400" i="1" dirty="0" err="1" smtClean="0"/>
              <a:t>нефт.экв</a:t>
            </a:r>
            <a:r>
              <a:rPr lang="ru-RU" sz="2400" i="1" dirty="0" smtClean="0"/>
              <a:t>.</a:t>
            </a:r>
            <a:r>
              <a:rPr lang="sv-SE" sz="2400" i="1" dirty="0" smtClean="0"/>
              <a:t>, 2</a:t>
            </a:r>
            <a:r>
              <a:rPr lang="ru-RU" sz="2400" i="1" dirty="0" smtClean="0"/>
              <a:t>,</a:t>
            </a:r>
            <a:r>
              <a:rPr lang="sv-SE" sz="2400" i="1" dirty="0" smtClean="0"/>
              <a:t>57 </a:t>
            </a:r>
            <a:r>
              <a:rPr lang="ru-RU" sz="2400" i="1" dirty="0" smtClean="0"/>
              <a:t>млн. баррелей в день</a:t>
            </a:r>
            <a:r>
              <a:rPr lang="sv-SE" sz="2400" i="1" dirty="0" smtClean="0"/>
              <a:t>)</a:t>
            </a:r>
            <a:endParaRPr lang="ru-RU" sz="2400" i="1" dirty="0"/>
          </a:p>
          <a:p>
            <a:pPr marL="0" indent="0">
              <a:buNone/>
            </a:pPr>
            <a:r>
              <a:rPr lang="ru-RU" dirty="0" smtClean="0"/>
              <a:t>Сокращение по сценарию </a:t>
            </a:r>
            <a:r>
              <a:rPr lang="sv-SE" dirty="0" smtClean="0"/>
              <a:t>EV30@30</a:t>
            </a:r>
          </a:p>
          <a:p>
            <a:r>
              <a:rPr lang="sv-SE" sz="2400" i="1" dirty="0" smtClean="0"/>
              <a:t>9</a:t>
            </a:r>
            <a:r>
              <a:rPr lang="ru-RU" sz="2400" i="1" dirty="0" smtClean="0"/>
              <a:t>,</a:t>
            </a:r>
            <a:r>
              <a:rPr lang="sv-SE" sz="2400" i="1" dirty="0" smtClean="0"/>
              <a:t>2 </a:t>
            </a:r>
            <a:r>
              <a:rPr lang="sv-SE" sz="2400" i="1" dirty="0"/>
              <a:t>EJ (220 </a:t>
            </a:r>
            <a:r>
              <a:rPr lang="ru-RU" sz="2400" i="1" dirty="0" smtClean="0"/>
              <a:t>млн. тонн </a:t>
            </a:r>
            <a:r>
              <a:rPr lang="ru-RU" sz="2400" i="1" dirty="0" err="1" smtClean="0"/>
              <a:t>неф.экв</a:t>
            </a:r>
            <a:r>
              <a:rPr lang="ru-RU" sz="2400" i="1" dirty="0" smtClean="0"/>
              <a:t>.</a:t>
            </a:r>
            <a:r>
              <a:rPr lang="sv-SE" sz="2400" i="1" dirty="0" smtClean="0"/>
              <a:t>, 4</a:t>
            </a:r>
            <a:r>
              <a:rPr lang="ru-RU" sz="2400" i="1" dirty="0" smtClean="0"/>
              <a:t>,</a:t>
            </a:r>
            <a:r>
              <a:rPr lang="sv-SE" sz="2400" i="1" dirty="0" smtClean="0"/>
              <a:t>74 </a:t>
            </a:r>
            <a:r>
              <a:rPr lang="ru-RU" sz="2400" i="1" dirty="0" smtClean="0"/>
              <a:t>млн. баррелей в день</a:t>
            </a:r>
            <a:r>
              <a:rPr lang="sv-SE" sz="2400" i="1" dirty="0" smtClean="0"/>
              <a:t>)</a:t>
            </a:r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27769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Подходы к прогнозированию экологических эффектов (воздействию на климат)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9189" y="2302933"/>
            <a:ext cx="7133622" cy="300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454" y="311415"/>
            <a:ext cx="10515600" cy="116178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+mn-lt"/>
              </a:rPr>
              <a:t>Прогноз экологических эффектов (2030 год)</a:t>
            </a:r>
            <a:endParaRPr lang="ru-RU" sz="3600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048933"/>
            <a:ext cx="10515600" cy="3683000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97575" y="1769533"/>
            <a:ext cx="5357813" cy="4420130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18" y="1376362"/>
            <a:ext cx="6181725" cy="4257675"/>
          </a:xfrm>
          <a:prstGeom prst="rect">
            <a:avLst/>
          </a:prstGeom>
        </p:spPr>
      </p:pic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500" y="4506728"/>
            <a:ext cx="3922900" cy="230086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9543" y="1376362"/>
            <a:ext cx="4249191" cy="29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1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Мировой парк электромобилей (</a:t>
            </a:r>
            <a:r>
              <a:rPr lang="en-US" sz="2800" b="1" dirty="0">
                <a:latin typeface="+mn-lt"/>
              </a:rPr>
              <a:t>BEV</a:t>
            </a:r>
            <a:r>
              <a:rPr lang="ru-RU" sz="2800" b="1" dirty="0">
                <a:latin typeface="+mn-lt"/>
              </a:rPr>
              <a:t>+</a:t>
            </a:r>
            <a:r>
              <a:rPr lang="en-US" sz="2800" b="1" dirty="0">
                <a:latin typeface="+mn-lt"/>
              </a:rPr>
              <a:t>PHEV</a:t>
            </a:r>
            <a:r>
              <a:rPr lang="ru-RU" sz="2800" dirty="0">
                <a:latin typeface="+mn-lt"/>
              </a:rPr>
              <a:t>) по оценкам </a:t>
            </a:r>
            <a:r>
              <a:rPr lang="en-US" sz="2800" dirty="0">
                <a:latin typeface="+mn-lt"/>
              </a:rPr>
              <a:t>IEA</a:t>
            </a:r>
            <a:r>
              <a:rPr lang="ru-RU" sz="2800" dirty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на </a:t>
            </a:r>
            <a:r>
              <a:rPr lang="ru-RU" sz="2800" dirty="0">
                <a:latin typeface="+mn-lt"/>
              </a:rPr>
              <a:t>основе данных по годовым продажам (</a:t>
            </a:r>
            <a:r>
              <a:rPr lang="en-US" sz="2800" dirty="0">
                <a:latin typeface="+mn-lt"/>
              </a:rPr>
              <a:t>Global EV Outlook</a:t>
            </a:r>
            <a:r>
              <a:rPr lang="ru-RU" sz="2800" dirty="0">
                <a:latin typeface="+mn-lt"/>
              </a:rPr>
              <a:t>, 2018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29581"/>
            <a:ext cx="81248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latin typeface="+mn-lt"/>
              </a:rPr>
              <a:t>Мировой парк </a:t>
            </a:r>
            <a:r>
              <a:rPr lang="ru-RU" sz="3100" b="1" dirty="0" err="1">
                <a:latin typeface="+mn-lt"/>
              </a:rPr>
              <a:t>электроавтобусов</a:t>
            </a:r>
            <a:r>
              <a:rPr lang="ru-RU" sz="3100" dirty="0">
                <a:latin typeface="+mn-lt"/>
              </a:rPr>
              <a:t> (</a:t>
            </a:r>
            <a:r>
              <a:rPr lang="en-US" sz="3100" dirty="0">
                <a:latin typeface="+mn-lt"/>
              </a:rPr>
              <a:t>BEV</a:t>
            </a:r>
            <a:r>
              <a:rPr lang="ru-RU" sz="3100" dirty="0">
                <a:latin typeface="+mn-lt"/>
              </a:rPr>
              <a:t>+</a:t>
            </a:r>
            <a:r>
              <a:rPr lang="en-US" sz="3100" dirty="0">
                <a:latin typeface="+mn-lt"/>
              </a:rPr>
              <a:t>PHEV</a:t>
            </a:r>
            <a:r>
              <a:rPr lang="ru-RU" sz="3100" dirty="0" smtClean="0">
                <a:latin typeface="+mn-lt"/>
              </a:rPr>
              <a:t>), </a:t>
            </a:r>
            <a:r>
              <a:rPr lang="ru-RU" sz="3100" b="1" dirty="0" smtClean="0">
                <a:latin typeface="+mn-lt"/>
              </a:rPr>
              <a:t>легких </a:t>
            </a:r>
            <a:r>
              <a:rPr lang="ru-RU" sz="3100" b="1" dirty="0" err="1">
                <a:latin typeface="+mn-lt"/>
              </a:rPr>
              <a:t>электрогрузовиков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dirty="0">
                <a:latin typeface="+mn-lt"/>
              </a:rPr>
              <a:t>(</a:t>
            </a:r>
            <a:r>
              <a:rPr lang="en-US" sz="3100" dirty="0">
                <a:latin typeface="+mn-lt"/>
              </a:rPr>
              <a:t>BEV</a:t>
            </a:r>
            <a:r>
              <a:rPr lang="ru-RU" sz="3100" dirty="0" smtClean="0">
                <a:latin typeface="+mn-lt"/>
              </a:rPr>
              <a:t>) и автомобилей </a:t>
            </a:r>
            <a:r>
              <a:rPr lang="ru-RU" sz="3100" dirty="0">
                <a:latin typeface="+mn-lt"/>
              </a:rPr>
              <a:t>на </a:t>
            </a:r>
            <a:r>
              <a:rPr lang="ru-RU" sz="3100" b="1" dirty="0">
                <a:latin typeface="+mn-lt"/>
              </a:rPr>
              <a:t>водородных топливных элементах</a:t>
            </a:r>
            <a:r>
              <a:rPr lang="ru-RU" sz="3100" dirty="0">
                <a:latin typeface="+mn-lt"/>
              </a:rPr>
              <a:t> на начало 2018 </a:t>
            </a:r>
            <a:r>
              <a:rPr lang="ru-RU" sz="3100" dirty="0" smtClean="0">
                <a:latin typeface="+mn-lt"/>
              </a:rPr>
              <a:t>года (по данным </a:t>
            </a:r>
            <a:r>
              <a:rPr lang="en-US" sz="3100" dirty="0" smtClean="0">
                <a:latin typeface="+mn-lt"/>
              </a:rPr>
              <a:t>IEA</a:t>
            </a:r>
            <a:r>
              <a:rPr lang="ru-RU" sz="3600" dirty="0" smtClean="0">
                <a:latin typeface="+mn-lt"/>
              </a:rPr>
              <a:t>)</a:t>
            </a:r>
            <a:endParaRPr lang="ru-RU" sz="3600" dirty="0">
              <a:latin typeface="+mn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79" y="1793345"/>
            <a:ext cx="5454121" cy="36099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93344"/>
            <a:ext cx="58293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Частота использования мер господдержки </a:t>
            </a:r>
            <a:r>
              <a:rPr lang="ru-RU" sz="2800" dirty="0">
                <a:latin typeface="+mn-lt"/>
              </a:rPr>
              <a:t>в странах </a:t>
            </a:r>
            <a:r>
              <a:rPr lang="ru-RU" sz="2800" dirty="0" err="1">
                <a:latin typeface="+mn-lt"/>
              </a:rPr>
              <a:t>ЕС+страны</a:t>
            </a:r>
            <a:r>
              <a:rPr lang="ru-RU" sz="2800" dirty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кандидаты (по данным </a:t>
            </a:r>
            <a:r>
              <a:rPr lang="ru-RU" sz="2800" dirty="0">
                <a:latin typeface="+mn-lt"/>
              </a:rPr>
              <a:t>Европейской обсерватории альтернативного </a:t>
            </a:r>
            <a:r>
              <a:rPr lang="ru-RU" sz="2800" dirty="0" smtClean="0">
                <a:latin typeface="+mn-lt"/>
              </a:rPr>
              <a:t>топлива, </a:t>
            </a:r>
            <a:r>
              <a:rPr lang="ru-RU" sz="2800" dirty="0" smtClean="0">
                <a:latin typeface="+mn-lt"/>
                <a:hlinkClick r:id="rId2"/>
              </a:rPr>
              <a:t>http</a:t>
            </a:r>
            <a:r>
              <a:rPr lang="ru-RU" sz="2800" dirty="0">
                <a:latin typeface="+mn-lt"/>
                <a:hlinkClick r:id="rId2"/>
              </a:rPr>
              <a:t>://</a:t>
            </a:r>
            <a:r>
              <a:rPr lang="ru-RU" sz="2800" dirty="0" smtClean="0">
                <a:latin typeface="+mn-lt"/>
                <a:hlinkClick r:id="rId2"/>
              </a:rPr>
              <a:t>www.eafo.eu</a:t>
            </a:r>
            <a:r>
              <a:rPr lang="ru-RU" sz="2800" dirty="0" smtClean="0">
                <a:latin typeface="+mn-lt"/>
              </a:rPr>
              <a:t>)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601" y="1825625"/>
            <a:ext cx="7155920" cy="410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466" y="229658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Модели влияния мер господдержки </a:t>
            </a:r>
            <a:r>
              <a:rPr lang="ru-RU" sz="2800" dirty="0" smtClean="0">
                <a:latin typeface="+mn-lt"/>
              </a:rPr>
              <a:t>на развитие рынка электромобилей</a:t>
            </a:r>
            <a:endParaRPr lang="ru-RU" sz="2800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6466" y="17959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5200" y="1645577"/>
            <a:ext cx="10066866" cy="1701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+mn-lt"/>
              </a:rPr>
              <a:t>Серия </a:t>
            </a:r>
            <a:r>
              <a:rPr lang="ru-RU" sz="2800" b="1" dirty="0" smtClean="0">
                <a:latin typeface="+mn-lt"/>
              </a:rPr>
              <a:t>тестов на равенство средн</a:t>
            </a:r>
            <a:r>
              <a:rPr lang="ru-RU" sz="2800" dirty="0" smtClean="0">
                <a:latin typeface="+mn-lt"/>
              </a:rPr>
              <a:t>их (тестов Манна-Уитни) позволила выявить статистически значимое влияние следующих факторов: 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latin typeface="+mn-lt"/>
              </a:rPr>
              <a:t>Субсидирование покупки</a:t>
            </a:r>
            <a:r>
              <a:rPr lang="ru-RU" sz="2800" dirty="0" smtClean="0">
                <a:latin typeface="+mn-lt"/>
              </a:rPr>
              <a:t> (</a:t>
            </a:r>
            <a:r>
              <a:rPr lang="ru-RU" sz="2800" i="1" dirty="0" smtClean="0">
                <a:latin typeface="+mn-lt"/>
              </a:rPr>
              <a:t>р</a:t>
            </a:r>
            <a:r>
              <a:rPr lang="ru-RU" sz="2800" dirty="0" smtClean="0">
                <a:latin typeface="+mn-lt"/>
              </a:rPr>
              <a:t>=0,05)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latin typeface="+mn-lt"/>
              </a:rPr>
              <a:t>Налоговые льготы при владении </a:t>
            </a:r>
            <a:r>
              <a:rPr lang="ru-RU" sz="2800" dirty="0" smtClean="0">
                <a:latin typeface="+mn-lt"/>
              </a:rPr>
              <a:t>(</a:t>
            </a:r>
            <a:r>
              <a:rPr lang="ru-RU" sz="2800" i="1" dirty="0" smtClean="0">
                <a:latin typeface="+mn-lt"/>
              </a:rPr>
              <a:t>р</a:t>
            </a:r>
            <a:r>
              <a:rPr lang="ru-RU" sz="2800" dirty="0" smtClean="0">
                <a:latin typeface="+mn-lt"/>
              </a:rPr>
              <a:t>=0,08)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latin typeface="+mn-lt"/>
              </a:rPr>
              <a:t>Инфраструктурные стимулы </a:t>
            </a:r>
            <a:r>
              <a:rPr lang="ru-RU" sz="2800" dirty="0" smtClean="0">
                <a:latin typeface="+mn-lt"/>
              </a:rPr>
              <a:t>(</a:t>
            </a:r>
            <a:r>
              <a:rPr lang="ru-RU" sz="2800" i="1" dirty="0" smtClean="0">
                <a:latin typeface="+mn-lt"/>
              </a:rPr>
              <a:t>р</a:t>
            </a:r>
            <a:r>
              <a:rPr lang="ru-RU" sz="2800" dirty="0" smtClean="0">
                <a:latin typeface="+mn-lt"/>
              </a:rPr>
              <a:t>=0,1)</a:t>
            </a:r>
          </a:p>
          <a:p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5200" y="3497527"/>
            <a:ext cx="11226799" cy="2683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Регрессионные модели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en-US" sz="2600" i="1" dirty="0" smtClean="0"/>
              <a:t>V</a:t>
            </a:r>
            <a:r>
              <a:rPr lang="ru-RU" sz="1700" i="1" dirty="0" smtClean="0"/>
              <a:t>рынка</a:t>
            </a:r>
            <a:r>
              <a:rPr lang="ru-RU" sz="2600" dirty="0" smtClean="0"/>
              <a:t>=0,017*</a:t>
            </a:r>
            <a:r>
              <a:rPr lang="en-US" sz="2600" i="1" dirty="0" smtClean="0"/>
              <a:t>S</a:t>
            </a:r>
            <a:r>
              <a:rPr lang="ru-RU" sz="1900" i="1" dirty="0" smtClean="0"/>
              <a:t>субсидий</a:t>
            </a:r>
            <a:r>
              <a:rPr lang="ru-RU" sz="1900" dirty="0" smtClean="0"/>
              <a:t>  </a:t>
            </a:r>
            <a:r>
              <a:rPr lang="ru-RU" sz="2600" dirty="0" smtClean="0"/>
              <a:t>                                         </a:t>
            </a:r>
            <a:r>
              <a:rPr lang="en-US" sz="2600" i="1" dirty="0" smtClean="0"/>
              <a:t>p</a:t>
            </a:r>
            <a:r>
              <a:rPr lang="en-US" sz="2600" dirty="0" smtClean="0"/>
              <a:t>=0,001</a:t>
            </a:r>
          </a:p>
          <a:p>
            <a:pPr marL="0" indent="0">
              <a:buNone/>
            </a:pPr>
            <a:r>
              <a:rPr lang="en-US" sz="2600" i="1" dirty="0" smtClean="0"/>
              <a:t>V</a:t>
            </a:r>
            <a:r>
              <a:rPr lang="ru-RU" sz="1800" i="1" dirty="0" smtClean="0"/>
              <a:t>рынка</a:t>
            </a:r>
            <a:r>
              <a:rPr lang="ru-RU" sz="2600" i="1" dirty="0" smtClean="0"/>
              <a:t>(</a:t>
            </a:r>
            <a:r>
              <a:rPr lang="en-US" sz="2600" i="1" dirty="0" smtClean="0"/>
              <a:t>t</a:t>
            </a:r>
            <a:r>
              <a:rPr lang="ru-RU" sz="2600" i="1" dirty="0"/>
              <a:t>)</a:t>
            </a:r>
            <a:r>
              <a:rPr lang="ru-RU" sz="2600" dirty="0" smtClean="0"/>
              <a:t>=</a:t>
            </a:r>
            <a:r>
              <a:rPr lang="en-US" sz="2600" dirty="0" smtClean="0"/>
              <a:t>38,</a:t>
            </a:r>
            <a:r>
              <a:rPr lang="ru-RU" sz="2600" dirty="0" smtClean="0"/>
              <a:t>4</a:t>
            </a:r>
            <a:r>
              <a:rPr lang="en-US" sz="2600" dirty="0" smtClean="0"/>
              <a:t>*</a:t>
            </a:r>
            <a:r>
              <a:rPr lang="en-US" sz="2600" i="1" dirty="0" smtClean="0"/>
              <a:t>N</a:t>
            </a:r>
            <a:r>
              <a:rPr lang="ru-RU" sz="1800" i="1" dirty="0" err="1" smtClean="0"/>
              <a:t>быстр.зар</a:t>
            </a:r>
            <a:r>
              <a:rPr lang="ru-RU" sz="2600" i="1" dirty="0" smtClean="0"/>
              <a:t>(</a:t>
            </a:r>
            <a:r>
              <a:rPr lang="en-US" sz="2600" i="1" dirty="0" smtClean="0"/>
              <a:t>t-1</a:t>
            </a:r>
            <a:r>
              <a:rPr lang="ru-RU" sz="2600" i="1" dirty="0" smtClean="0"/>
              <a:t>)</a:t>
            </a:r>
            <a:r>
              <a:rPr lang="en-US" sz="2600" dirty="0" smtClean="0"/>
              <a:t>+30559,82     </a:t>
            </a:r>
            <a:r>
              <a:rPr lang="ru-RU" sz="2600" dirty="0" smtClean="0"/>
              <a:t>      </a:t>
            </a:r>
            <a:r>
              <a:rPr lang="en-US" sz="2600" i="1" dirty="0" smtClean="0"/>
              <a:t>p</a:t>
            </a:r>
            <a:r>
              <a:rPr lang="en-US" sz="2600" dirty="0" smtClean="0"/>
              <a:t>=0,01</a:t>
            </a:r>
          </a:p>
          <a:p>
            <a:pPr marL="0" indent="0">
              <a:buNone/>
            </a:pPr>
            <a:r>
              <a:rPr lang="en-US" sz="2600" i="1" dirty="0" smtClean="0"/>
              <a:t>V</a:t>
            </a:r>
            <a:r>
              <a:rPr lang="ru-RU" sz="2000" i="1" dirty="0" smtClean="0"/>
              <a:t>рынка</a:t>
            </a:r>
            <a:r>
              <a:rPr lang="ru-RU" sz="2600" i="1" dirty="0" smtClean="0"/>
              <a:t>(</a:t>
            </a:r>
            <a:r>
              <a:rPr lang="en-US" sz="2600" i="1" dirty="0" smtClean="0"/>
              <a:t>t</a:t>
            </a:r>
            <a:r>
              <a:rPr lang="ru-RU" sz="2600" i="1" dirty="0" smtClean="0"/>
              <a:t>)</a:t>
            </a:r>
            <a:r>
              <a:rPr lang="ru-RU" sz="2600" dirty="0" smtClean="0"/>
              <a:t>=</a:t>
            </a:r>
            <a:r>
              <a:rPr lang="en-US" sz="2600" dirty="0" smtClean="0"/>
              <a:t>4,8*</a:t>
            </a:r>
            <a:r>
              <a:rPr lang="en-US" sz="2600" i="1" dirty="0" smtClean="0"/>
              <a:t>N</a:t>
            </a:r>
            <a:r>
              <a:rPr lang="ru-RU" sz="2000" i="1" dirty="0" err="1" smtClean="0"/>
              <a:t>медлен.зар</a:t>
            </a:r>
            <a:r>
              <a:rPr lang="ru-RU" sz="2600" i="1" dirty="0" smtClean="0"/>
              <a:t>(</a:t>
            </a:r>
            <a:r>
              <a:rPr lang="en-US" sz="2600" i="1" dirty="0" smtClean="0"/>
              <a:t>t</a:t>
            </a:r>
            <a:r>
              <a:rPr lang="ru-RU" sz="2600" i="1" dirty="0" smtClean="0"/>
              <a:t>-</a:t>
            </a:r>
            <a:r>
              <a:rPr lang="en-US" sz="2600" i="1" dirty="0" smtClean="0"/>
              <a:t>1</a:t>
            </a:r>
            <a:r>
              <a:rPr lang="ru-RU" sz="2600" i="1" dirty="0"/>
              <a:t>)</a:t>
            </a:r>
            <a:r>
              <a:rPr lang="en-US" sz="2600" i="1" dirty="0" smtClean="0"/>
              <a:t> </a:t>
            </a:r>
            <a:r>
              <a:rPr lang="ru-RU" sz="2600" dirty="0" smtClean="0"/>
              <a:t>+30564,59         </a:t>
            </a:r>
            <a:r>
              <a:rPr lang="en-US" sz="2600" i="1" dirty="0" smtClean="0"/>
              <a:t>p</a:t>
            </a:r>
            <a:r>
              <a:rPr lang="en-US" sz="2600" dirty="0" smtClean="0"/>
              <a:t>=0,01</a:t>
            </a:r>
          </a:p>
          <a:p>
            <a:pPr marL="0" indent="0">
              <a:buNone/>
            </a:pPr>
            <a:r>
              <a:rPr lang="en-US" sz="2600" i="1" dirty="0" err="1" smtClean="0"/>
              <a:t>Sh</a:t>
            </a:r>
            <a:r>
              <a:rPr lang="ru-RU" sz="1800" i="1" dirty="0" err="1" smtClean="0"/>
              <a:t>электромоб</a:t>
            </a:r>
            <a:r>
              <a:rPr lang="ru-RU" sz="1800" i="1" dirty="0" smtClean="0"/>
              <a:t>.</a:t>
            </a:r>
            <a:r>
              <a:rPr lang="ru-RU" sz="2600" i="1" dirty="0" smtClean="0"/>
              <a:t>(%</a:t>
            </a:r>
            <a:r>
              <a:rPr lang="ru-RU" sz="2600" dirty="0" smtClean="0"/>
              <a:t>)=0,265*</a:t>
            </a:r>
            <a:r>
              <a:rPr lang="en-US" sz="2600" i="1" dirty="0" err="1" smtClean="0"/>
              <a:t>Sh</a:t>
            </a:r>
            <a:r>
              <a:rPr lang="ru-RU" sz="2000" i="1" dirty="0" smtClean="0"/>
              <a:t>субсидий</a:t>
            </a:r>
            <a:r>
              <a:rPr lang="ru-RU" sz="2600" dirty="0" smtClean="0"/>
              <a:t>(</a:t>
            </a:r>
            <a:r>
              <a:rPr lang="ru-RU" sz="2600" i="1" dirty="0" smtClean="0"/>
              <a:t>%</a:t>
            </a:r>
            <a:r>
              <a:rPr lang="ru-RU" sz="2600" dirty="0" smtClean="0"/>
              <a:t>)                 </a:t>
            </a:r>
            <a:r>
              <a:rPr lang="ru-RU" sz="2600" i="1" dirty="0" smtClean="0"/>
              <a:t>р</a:t>
            </a:r>
            <a:r>
              <a:rPr lang="ru-RU" sz="2600" dirty="0" smtClean="0"/>
              <a:t>=0,005</a:t>
            </a: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8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Программа </a:t>
            </a:r>
            <a:r>
              <a:rPr lang="ru-RU" dirty="0">
                <a:latin typeface="+mn-lt"/>
              </a:rPr>
              <a:t>глобальной кооперации </a:t>
            </a:r>
            <a:r>
              <a:rPr lang="ru-RU" b="1" dirty="0">
                <a:latin typeface="+mn-lt"/>
              </a:rPr>
              <a:t>EV30@30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2017 году 13 странами – членами ассоциации </a:t>
            </a:r>
            <a:r>
              <a:rPr lang="en-US" dirty="0"/>
              <a:t>Electric Vehicle Initiative </a:t>
            </a:r>
            <a:r>
              <a:rPr lang="ru-RU" dirty="0" smtClean="0"/>
              <a:t>(</a:t>
            </a:r>
            <a:r>
              <a:rPr lang="en-US" dirty="0" smtClean="0"/>
              <a:t>EVI</a:t>
            </a:r>
            <a:r>
              <a:rPr lang="ru-RU" dirty="0" smtClean="0"/>
              <a:t>) </a:t>
            </a:r>
            <a:r>
              <a:rPr lang="ru-RU" dirty="0"/>
              <a:t>запущена программа глобальной кооперации EV30@30 в области развития </a:t>
            </a:r>
            <a:r>
              <a:rPr lang="ru-RU" dirty="0" smtClean="0"/>
              <a:t>электромобилей, которая ставит цель достижения доли электрических транспортных средств (</a:t>
            </a:r>
            <a:r>
              <a:rPr lang="ru-RU" i="1" dirty="0" smtClean="0"/>
              <a:t>электромобили, </a:t>
            </a:r>
            <a:r>
              <a:rPr lang="ru-RU" i="1" dirty="0" err="1" smtClean="0"/>
              <a:t>электроавтобусы</a:t>
            </a:r>
            <a:r>
              <a:rPr lang="ru-RU" i="1" dirty="0" smtClean="0"/>
              <a:t>, легкие и тяжелые грузовики, двухколесные и трехколесные транспортные средства</a:t>
            </a:r>
            <a:r>
              <a:rPr lang="ru-RU" dirty="0" smtClean="0"/>
              <a:t>) </a:t>
            </a:r>
            <a:r>
              <a:rPr lang="ru-RU" b="1" dirty="0" smtClean="0"/>
              <a:t>в</a:t>
            </a:r>
            <a:r>
              <a:rPr lang="ru-RU" dirty="0" smtClean="0"/>
              <a:t> </a:t>
            </a:r>
            <a:r>
              <a:rPr lang="ru-RU" b="1" dirty="0" smtClean="0"/>
              <a:t>новых продажах 30</a:t>
            </a:r>
            <a:r>
              <a:rPr lang="ru-RU" b="1" dirty="0"/>
              <a:t>% к 2030 </a:t>
            </a:r>
            <a:r>
              <a:rPr lang="ru-RU" dirty="0"/>
              <a:t>году. </a:t>
            </a:r>
            <a:endParaRPr lang="ru-RU" dirty="0" smtClean="0"/>
          </a:p>
          <a:p>
            <a:r>
              <a:rPr lang="ru-RU" dirty="0" smtClean="0"/>
              <a:t>Ассоциация </a:t>
            </a:r>
            <a:r>
              <a:rPr lang="en-US" dirty="0"/>
              <a:t>EVI</a:t>
            </a:r>
            <a:r>
              <a:rPr lang="ru-RU" dirty="0"/>
              <a:t> создана под эгидой Мирового Энергетического Агентства в 2010 году и включает такие страны как Канада, Китай, Финляндия, Франция, Германия, Индия, Япония, Мексика, Голландия, Норвегия, Швеция, Великобритания и США.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867" y="365126"/>
            <a:ext cx="11201400" cy="10234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+mn-lt"/>
              </a:rPr>
              <a:t>Прогноз</a:t>
            </a:r>
            <a:r>
              <a:rPr lang="ru-RU" sz="2800" dirty="0" smtClean="0">
                <a:latin typeface="+mn-lt"/>
              </a:rPr>
              <a:t> (в двух вариантах) по электромобилям, электро</a:t>
            </a:r>
            <a:r>
              <a:rPr lang="ru-RU" sz="2800" dirty="0">
                <a:latin typeface="+mn-lt"/>
              </a:rPr>
              <a:t>-</a:t>
            </a:r>
            <a:r>
              <a:rPr lang="ru-RU" sz="2800" dirty="0" smtClean="0">
                <a:latin typeface="+mn-lt"/>
              </a:rPr>
              <a:t>автобусам, легким и тяжелым грузовикам (кол-во в эксплуатации) (</a:t>
            </a:r>
            <a:r>
              <a:rPr lang="en-US" sz="2800" dirty="0" err="1" smtClean="0">
                <a:latin typeface="+mn-lt"/>
              </a:rPr>
              <a:t>EVOutlook</a:t>
            </a:r>
            <a:r>
              <a:rPr lang="en-US" sz="2800" dirty="0" smtClean="0">
                <a:latin typeface="+mn-lt"/>
              </a:rPr>
              <a:t>, 2018)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767" y="1871660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28" y="1775353"/>
            <a:ext cx="5509847" cy="43629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67" y="1690686"/>
            <a:ext cx="59944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8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85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+mn-lt"/>
              </a:rPr>
              <a:t>Прогнозируемый рост спроса на </a:t>
            </a:r>
            <a:r>
              <a:rPr lang="ru-RU" sz="3600" b="1" dirty="0" smtClean="0">
                <a:latin typeface="+mn-lt"/>
              </a:rPr>
              <a:t>кобальт и литий 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со стороны электротранспорта</a:t>
            </a:r>
            <a:endParaRPr lang="ru-RU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92999" y="1825624"/>
            <a:ext cx="4148667" cy="4896909"/>
          </a:xfrm>
        </p:spPr>
        <p:txBody>
          <a:bodyPr>
            <a:normAutofit lnSpcReduction="10000"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/>
          </a:p>
          <a:p>
            <a:r>
              <a:rPr lang="ru-RU" sz="1600" i="1" dirty="0" smtClean="0"/>
              <a:t>Прогноз </a:t>
            </a:r>
            <a:r>
              <a:rPr lang="ru-RU" sz="1600" i="1" dirty="0"/>
              <a:t>выполнен в предположениях, что в 2030 году доля катодов </a:t>
            </a:r>
            <a:r>
              <a:rPr lang="en-US" sz="1600" i="1" dirty="0"/>
              <a:t>NMC</a:t>
            </a:r>
            <a:r>
              <a:rPr lang="ru-RU" sz="1600" i="1" dirty="0"/>
              <a:t> 811 (никель марганец оксид кобальта, число – атомная доля каждого металла) составит 50%, </a:t>
            </a:r>
            <a:r>
              <a:rPr lang="en-US" sz="1600" i="1" dirty="0"/>
              <a:t>NMC</a:t>
            </a:r>
            <a:r>
              <a:rPr lang="ru-RU" sz="1600" i="1" dirty="0"/>
              <a:t> 622 - 40% и </a:t>
            </a:r>
            <a:r>
              <a:rPr lang="en-US" sz="1600" i="1" dirty="0"/>
              <a:t>NCA</a:t>
            </a:r>
            <a:r>
              <a:rPr lang="ru-RU" sz="1600" i="1" dirty="0"/>
              <a:t> (никель кобальт оксид алюминия) - 10</a:t>
            </a:r>
            <a:r>
              <a:rPr lang="ru-RU" sz="1600" i="1" dirty="0" smtClean="0"/>
              <a:t>%.</a:t>
            </a:r>
          </a:p>
          <a:p>
            <a:r>
              <a:rPr lang="ru-RU" sz="1600" i="1" dirty="0" smtClean="0"/>
              <a:t>Прогноз общего спроса составлен </a:t>
            </a:r>
            <a:r>
              <a:rPr lang="ru-RU" sz="1600" b="1" i="1" dirty="0" smtClean="0"/>
              <a:t>ТОЛЬКО</a:t>
            </a:r>
            <a:r>
              <a:rPr lang="ru-RU" sz="1600" i="1" dirty="0" smtClean="0"/>
              <a:t> с учетом роста спроса со стороны электротранспорта (возможный рост спроса со стороны других секторов </a:t>
            </a:r>
            <a:r>
              <a:rPr lang="ru-RU" sz="1600" b="1" i="1" dirty="0" smtClean="0"/>
              <a:t>НЕ</a:t>
            </a:r>
            <a:r>
              <a:rPr lang="ru-RU" sz="1600" i="1" dirty="0" smtClean="0"/>
              <a:t> учитывался)</a:t>
            </a:r>
          </a:p>
          <a:p>
            <a:r>
              <a:rPr lang="ru-RU" sz="1600" i="1" dirty="0" smtClean="0"/>
              <a:t>В настоящее время доля электромобилей в кумулятивном спросе на литий составляет 9%, на кобальт – 6%. </a:t>
            </a:r>
            <a:endParaRPr lang="ru-RU" sz="1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67" y="1479020"/>
            <a:ext cx="6739466" cy="44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7067"/>
            <a:ext cx="10515600" cy="108373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+mn-lt"/>
              </a:rPr>
              <a:t>Вопросы ресурсных ограничений производства 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батарей для </a:t>
            </a:r>
            <a:r>
              <a:rPr lang="en-US" sz="3200" dirty="0" smtClean="0">
                <a:latin typeface="+mn-lt"/>
              </a:rPr>
              <a:t>EV</a:t>
            </a:r>
            <a:endParaRPr lang="ru-RU" sz="3200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065" y="1690688"/>
            <a:ext cx="5852668" cy="4168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384" y="1690688"/>
            <a:ext cx="6099833" cy="416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601</Words>
  <Application>Microsoft Office PowerPoint</Application>
  <PresentationFormat>Широкоэкранный</PresentationFormat>
  <Paragraphs>58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Эволюция транспортной инфраструктуры в целях охраны климата:  развитие инновационных технологий автомобильного транспорта в России и мире</vt:lpstr>
      <vt:lpstr>Мировой парк электромобилей (BEV+PHEV) по оценкам IEA  на основе данных по годовым продажам (Global EV Outlook, 2018)</vt:lpstr>
      <vt:lpstr>Мировой парк электроавтобусов (BEV+PHEV), легких электрогрузовиков (BEV) и автомобилей на водородных топливных элементах на начало 2018 года (по данным IEA)</vt:lpstr>
      <vt:lpstr>Частота использования мер господдержки в странах ЕС+страны кандидаты (по данным Европейской обсерватории альтернативного топлива, http://www.eafo.eu)</vt:lpstr>
      <vt:lpstr>Модели влияния мер господдержки на развитие рынка электромобилей</vt:lpstr>
      <vt:lpstr>Программа глобальной кооперации EV30@30</vt:lpstr>
      <vt:lpstr>Прогноз (в двух вариантах) по электромобилям, электро-автобусам, легким и тяжелым грузовикам (кол-во в эксплуатации) (EVOutlook, 2018)</vt:lpstr>
      <vt:lpstr>Прогнозируемый рост спроса на кобальт и литий  со стороны электротранспорта</vt:lpstr>
      <vt:lpstr>Вопросы ресурсных ограничений производства  батарей для EV</vt:lpstr>
      <vt:lpstr>Прогнозируемый рост спроса на редкоземельные элементы со стороны электротранспорта  неодим (Nd),  празеодим (Pr), диспрозий (Dr)</vt:lpstr>
      <vt:lpstr>Прогнозируемый глобальный рост спроса на неодим празеодим и диспрозий</vt:lpstr>
      <vt:lpstr>Вопросы ресурсных ограничений для производства постоянных магнитов для электромобилей и ветровых турбин</vt:lpstr>
      <vt:lpstr>Прогноз роста глобального спроса на электроэнергию  за счет развития электротранспорта</vt:lpstr>
      <vt:lpstr>Прогноз сокращения спроса на нефть за счет снижения спроса на бензин и дизельное топливо (2030 год)</vt:lpstr>
      <vt:lpstr>Подходы к прогнозированию экологических эффектов (воздействию на климат)</vt:lpstr>
      <vt:lpstr>Прогноз экологических эффектов (2030 год)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транспортной инфраструктуры в целях охраны климата:  развитие инновационных технологий автомобильного транспорта в России и мире</dc:title>
  <dc:creator>Пользователь</dc:creator>
  <cp:lastModifiedBy>Пользователь</cp:lastModifiedBy>
  <cp:revision>56</cp:revision>
  <dcterms:created xsi:type="dcterms:W3CDTF">2019-04-05T07:21:43Z</dcterms:created>
  <dcterms:modified xsi:type="dcterms:W3CDTF">2019-04-17T09:48:29Z</dcterms:modified>
</cp:coreProperties>
</file>