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57" r:id="rId4"/>
    <p:sldId id="270" r:id="rId5"/>
    <p:sldId id="272" r:id="rId6"/>
    <p:sldId id="271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8929" autoAdjust="0"/>
  </p:normalViewPr>
  <p:slideViewPr>
    <p:cSldViewPr>
      <p:cViewPr>
        <p:scale>
          <a:sx n="74" d="100"/>
          <a:sy n="74" d="100"/>
        </p:scale>
        <p:origin x="-168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56;\&#1056;&#1086;&#1089;&#1075;&#1080;&#1076;&#1088;&#1086;&#1084;&#1077;&#1090;\2019\&#1088;&#1072;&#1089;&#1095;&#1077;&#1090;%20&#1054;&#1053;&#1059;&#1042;%20&#1076;&#1086;%20205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08294262081198E-2"/>
          <c:y val="3.7306853780374225E-2"/>
          <c:w val="0.66463692088106019"/>
          <c:h val="0.8240617856235711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Лист1!$J$2</c:f>
              <c:strCache>
                <c:ptCount val="1"/>
                <c:pt idx="0">
                  <c:v>Фактические выбросы ПГ (с учетом ЗИЗЛХ)</c:v>
                </c:pt>
              </c:strCache>
            </c:strRef>
          </c:tx>
          <c:spPr>
            <a:ln w="53975">
              <a:solidFill>
                <a:srgbClr val="FF0000"/>
              </a:solidFill>
            </a:ln>
          </c:spPr>
          <c:marker>
            <c:symbol val="none"/>
          </c:marker>
          <c:dPt>
            <c:idx val="27"/>
            <c:marker>
              <c:symbol val="circle"/>
              <c:size val="5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F29-4537-A291-05C79D5E6EB0}"/>
              </c:ext>
            </c:extLst>
          </c:dPt>
          <c:dLbls>
            <c:dLbl>
              <c:idx val="27"/>
              <c:layout>
                <c:manualLayout>
                  <c:x val="-2.9069767441860465E-2"/>
                  <c:y val="-2.893832519442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29-4537-A291-05C79D5E6EB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Лист1!$I$3:$I$63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Лист1!$J$3:$J$63</c:f>
              <c:numCache>
                <c:formatCode>0.0</c:formatCode>
                <c:ptCount val="61"/>
                <c:pt idx="0" formatCode="General">
                  <c:v>100</c:v>
                </c:pt>
                <c:pt idx="1">
                  <c:v>95.482088465911986</c:v>
                </c:pt>
                <c:pt idx="2">
                  <c:v>79.142698701697626</c:v>
                </c:pt>
                <c:pt idx="3">
                  <c:v>74.427900394371804</c:v>
                </c:pt>
                <c:pt idx="4">
                  <c:v>63.210280523107159</c:v>
                </c:pt>
                <c:pt idx="5">
                  <c:v>58.910572646921217</c:v>
                </c:pt>
                <c:pt idx="6">
                  <c:v>55.010232337422458</c:v>
                </c:pt>
                <c:pt idx="7">
                  <c:v>48.795401342802144</c:v>
                </c:pt>
                <c:pt idx="8">
                  <c:v>45.018565398288608</c:v>
                </c:pt>
                <c:pt idx="9">
                  <c:v>45.383884104770381</c:v>
                </c:pt>
                <c:pt idx="10">
                  <c:v>44.592859939392028</c:v>
                </c:pt>
                <c:pt idx="11">
                  <c:v>44.087731742782772</c:v>
                </c:pt>
                <c:pt idx="12">
                  <c:v>42.691884415045855</c:v>
                </c:pt>
                <c:pt idx="13">
                  <c:v>43.277614757772454</c:v>
                </c:pt>
                <c:pt idx="14">
                  <c:v>45.126455941460371</c:v>
                </c:pt>
                <c:pt idx="15">
                  <c:v>45.931937241540588</c:v>
                </c:pt>
                <c:pt idx="16">
                  <c:v>48.119590184525094</c:v>
                </c:pt>
                <c:pt idx="17">
                  <c:v>47.626891532684532</c:v>
                </c:pt>
                <c:pt idx="18">
                  <c:v>46.655190166050652</c:v>
                </c:pt>
                <c:pt idx="19">
                  <c:v>40.746261572371068</c:v>
                </c:pt>
                <c:pt idx="20">
                  <c:v>42.738492577477345</c:v>
                </c:pt>
                <c:pt idx="21">
                  <c:v>46.304595480670365</c:v>
                </c:pt>
                <c:pt idx="22">
                  <c:v>47.492821716074282</c:v>
                </c:pt>
                <c:pt idx="23">
                  <c:v>46.069544939711577</c:v>
                </c:pt>
                <c:pt idx="24">
                  <c:v>47.088305250182145</c:v>
                </c:pt>
                <c:pt idx="25">
                  <c:v>47.942508841233483</c:v>
                </c:pt>
                <c:pt idx="26">
                  <c:v>47.565559286340694</c:v>
                </c:pt>
                <c:pt idx="27">
                  <c:v>50.676753558544974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F29-4537-A291-05C79D5E6EB0}"/>
            </c:ext>
          </c:extLst>
        </c:ser>
        <c:ser>
          <c:idx val="1"/>
          <c:order val="1"/>
          <c:tx>
            <c:strRef>
              <c:f>Лист1!$K$2</c:f>
              <c:strCache>
                <c:ptCount val="1"/>
                <c:pt idx="0">
                  <c:v>Сценарий А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square"/>
            <c:size val="12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Лист1!$I$3:$I$63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Лист1!$K$3:$K$63</c:f>
              <c:numCache>
                <c:formatCode>General</c:formatCode>
                <c:ptCount val="61"/>
                <c:pt idx="35">
                  <c:v>67.5</c:v>
                </c:pt>
                <c:pt idx="40">
                  <c:v>65</c:v>
                </c:pt>
                <c:pt idx="45">
                  <c:v>62.500000000000007</c:v>
                </c:pt>
                <c:pt idx="50">
                  <c:v>60.000000000000007</c:v>
                </c:pt>
                <c:pt idx="55">
                  <c:v>57.500000000000014</c:v>
                </c:pt>
                <c:pt idx="60">
                  <c:v>55.000000000000007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F29-4537-A291-05C79D5E6EB0}"/>
            </c:ext>
          </c:extLst>
        </c:ser>
        <c:ser>
          <c:idx val="2"/>
          <c:order val="2"/>
          <c:tx>
            <c:strRef>
              <c:f>Лист1!$L$2</c:f>
              <c:strCache>
                <c:ptCount val="1"/>
                <c:pt idx="0">
                  <c:v>Сценарий В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15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Лист1!$I$3:$I$63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Лист1!$L$3:$L$63</c:f>
              <c:numCache>
                <c:formatCode>General</c:formatCode>
                <c:ptCount val="61"/>
                <c:pt idx="35" formatCode="0">
                  <c:v>45.902856484189272</c:v>
                </c:pt>
                <c:pt idx="40" formatCode="0">
                  <c:v>41.128959409833598</c:v>
                </c:pt>
                <c:pt idx="45" formatCode="0">
                  <c:v>36.355062335477911</c:v>
                </c:pt>
                <c:pt idx="50" formatCode="0">
                  <c:v>31.58116526112223</c:v>
                </c:pt>
                <c:pt idx="55" formatCode="0">
                  <c:v>26.807268186766546</c:v>
                </c:pt>
                <c:pt idx="60" formatCode="0">
                  <c:v>22.033371112410858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4F29-4537-A291-05C79D5E6EB0}"/>
            </c:ext>
          </c:extLst>
        </c:ser>
        <c:ser>
          <c:idx val="3"/>
          <c:order val="3"/>
          <c:tx>
            <c:strRef>
              <c:f>Лист1!$M$2</c:f>
              <c:strCache>
                <c:ptCount val="1"/>
                <c:pt idx="0">
                  <c:v>Сценарий С</c:v>
                </c:pt>
              </c:strCache>
            </c:strRef>
          </c:tx>
          <c:marker>
            <c:symbol val="triangle"/>
            <c:size val="15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30"/>
              <c:layout>
                <c:manualLayout>
                  <c:x val="-4.8449612403100775E-3"/>
                  <c:y val="3.6172906493036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29-4537-A291-05C79D5E6EB0}"/>
                </c:ext>
              </c:extLst>
            </c:dLbl>
            <c:dLbl>
              <c:idx val="35"/>
              <c:layout>
                <c:manualLayout>
                  <c:x val="-1.6149870801032999E-3"/>
                  <c:y val="2.5321034545125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29-4537-A291-05C79D5E6EB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Лист1!$I$3:$I$63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Лист1!$M$3:$M$63</c:f>
              <c:numCache>
                <c:formatCode>General</c:formatCode>
                <c:ptCount val="61"/>
                <c:pt idx="35" formatCode="0">
                  <c:v>42.23062796545414</c:v>
                </c:pt>
                <c:pt idx="40" formatCode="0">
                  <c:v>33.784502372363306</c:v>
                </c:pt>
                <c:pt idx="45" formatCode="0">
                  <c:v>25.33837677927248</c:v>
                </c:pt>
                <c:pt idx="50" formatCode="0">
                  <c:v>16.892251186181653</c:v>
                </c:pt>
                <c:pt idx="55" formatCode="0">
                  <c:v>8.4461255930908266</c:v>
                </c:pt>
                <c:pt idx="60" formatCode="0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4F29-4537-A291-05C79D5E6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74400"/>
        <c:axId val="43576320"/>
      </c:lineChart>
      <c:catAx>
        <c:axId val="4357440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Годы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57632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43576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% от 1990 года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574400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79490658397852754"/>
          <c:y val="0.16882418244503319"/>
          <c:w val="0.19121244070272256"/>
          <c:h val="0.6269131490094619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1BAB8-8F01-4B2B-9135-18C9FAEC88F6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568AC-9715-4006-A7C3-93AE42B569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64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Во второй половине ХХ века, особенно в последней его четверти, мониторинг состава атмосферного воздуха показал, что происходит обогащение атмосферы так называемыми парниковыми газами – углекислым газом СО2, метаном СH4, закисью азота N2O и некоторыми другими. Балансовые исследования показали, что причина этого – антропогенные выбросы этих веществ в ходе хозяйственной деятельности. Увеличение содержания этих веществ в атмосфере приводит к усилению парникового эффекта и потеплению в приповерхностном слое по отношению к естественному изменению температуры в этом слое. У этого явления есть некоторые последствия, которые считаются нежелательными и даже опасными. Большинство парниковых газов имеет значительное время жизни в атмосфере (значительно больше года), и процессы атмосферного переноса успевают достаточно равномерно распределить выбросы этих веществ в атмосфере.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68AC-9715-4006-A7C3-93AE42B569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96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Можно отметить: - в 90х гг. было не ясно, что такое опасное антропогенное воздействие на климатическую систему</a:t>
            </a:r>
          </a:p>
          <a:p>
            <a:r>
              <a:rPr lang="ru-RU" dirty="0"/>
              <a:t>- В 20 веке в качестве основных эмиттеров рассматривались исключительно развитые страны, в том числе, СССР. Что на самом деле было не совсем так уже на начало 1990х гг.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68AC-9715-4006-A7C3-93AE42B569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747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(официальная позиция РСПП – поддержать ратификацию, но не вводить углеродный сбор</a:t>
            </a:r>
            <a:r>
              <a:rPr lang="ru-RU" dirty="0" smtClean="0"/>
              <a:t>) 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(начинать надо было «вчера»)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68AC-9715-4006-A7C3-93AE42B5696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409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A. Минимальная амбициозность (</a:t>
            </a:r>
            <a:r>
              <a:rPr lang="ru-RU" dirty="0" err="1"/>
              <a:t>business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usual</a:t>
            </a:r>
            <a:r>
              <a:rPr lang="ru-RU" dirty="0"/>
              <a:t>) – дальнейшее внедрение наилучших доступных технологий, продолжение программ по увеличению </a:t>
            </a:r>
            <a:r>
              <a:rPr lang="ru-RU" dirty="0" err="1"/>
              <a:t>энер-гоэффективности</a:t>
            </a:r>
            <a:r>
              <a:rPr lang="ru-RU" dirty="0"/>
              <a:t> во всех отраслях экономики, введение мягких стимулирующих мер регулирования выбросов парниковых газов на проектной основе </a:t>
            </a:r>
            <a:r>
              <a:rPr lang="ru-RU" dirty="0" err="1"/>
              <a:t>доброволь-ного</a:t>
            </a:r>
            <a:r>
              <a:rPr lang="ru-RU" dirty="0"/>
              <a:t> характера. Плюсы – минимальная стоимость; отсутствие дополнительной нагрузки на экономику; получение дополнительного времени для наращивания экономики и на преодоление пика выбросов в будущем. Минусы – медленное развитие/внедрение </a:t>
            </a:r>
            <a:r>
              <a:rPr lang="ru-RU" dirty="0" err="1"/>
              <a:t>низкоуглеродных</a:t>
            </a:r>
            <a:r>
              <a:rPr lang="ru-RU" dirty="0"/>
              <a:t> технологий, использования ВИЭ и т.д. на фоне сокращения использования ископаемого топлива и развития мер углеродно-</a:t>
            </a:r>
            <a:r>
              <a:rPr lang="ru-RU" dirty="0" err="1"/>
              <a:t>го</a:t>
            </a:r>
            <a:r>
              <a:rPr lang="ru-RU" dirty="0"/>
              <a:t> протекционизма в мире, что может оказать негативное воздействие на </a:t>
            </a:r>
            <a:r>
              <a:rPr lang="ru-RU" dirty="0" err="1"/>
              <a:t>эконо-мику</a:t>
            </a:r>
            <a:r>
              <a:rPr lang="ru-RU" dirty="0"/>
              <a:t> России; отсутствие дополнительных средств на реализацию мероприятий по адаптации; по сути, «приравнивание» России к разряду развивающихся стран на международной арене; обвинение России в </a:t>
            </a:r>
            <a:r>
              <a:rPr lang="ru-RU" dirty="0" err="1"/>
              <a:t>неамбициозности</a:t>
            </a:r>
            <a:r>
              <a:rPr lang="ru-RU" dirty="0"/>
              <a:t> целей.</a:t>
            </a:r>
          </a:p>
          <a:p>
            <a:endParaRPr lang="ru-RU" dirty="0"/>
          </a:p>
          <a:p>
            <a:r>
              <a:rPr lang="ru-RU" dirty="0"/>
              <a:t>B. На основе принципа справедливости – постепенное сокращение выбросов в 2,3 раза (и более) за счет активных мер регулирования выбросов парниковых газов, создания экономических стимулов развития </a:t>
            </a:r>
            <a:r>
              <a:rPr lang="ru-RU" dirty="0" err="1"/>
              <a:t>низкоуглеродной</a:t>
            </a:r>
            <a:r>
              <a:rPr lang="ru-RU" dirty="0"/>
              <a:t> экономики. </a:t>
            </a:r>
            <a:r>
              <a:rPr lang="ru-RU" dirty="0" err="1"/>
              <a:t>Меро</a:t>
            </a:r>
            <a:r>
              <a:rPr lang="ru-RU" dirty="0"/>
              <a:t>-приятия по сокращению выбросов проводятся в тех секторах экономики, в кото-</a:t>
            </a:r>
            <a:r>
              <a:rPr lang="ru-RU" dirty="0" err="1"/>
              <a:t>рых</a:t>
            </a:r>
            <a:r>
              <a:rPr lang="ru-RU" dirty="0"/>
              <a:t> значительное снижение выброса может быть достигнуто с наименьшими финансовыми затратами и с сопутствующими выгодами по увеличению </a:t>
            </a:r>
            <a:r>
              <a:rPr lang="ru-RU" dirty="0" err="1"/>
              <a:t>энер-гоэффективности</a:t>
            </a:r>
            <a:r>
              <a:rPr lang="ru-RU" dirty="0"/>
              <a:t>, адаптации к изменению климата, сокращению химического за-</a:t>
            </a:r>
            <a:r>
              <a:rPr lang="ru-RU" dirty="0" err="1"/>
              <a:t>грязнения</a:t>
            </a:r>
            <a:r>
              <a:rPr lang="ru-RU" dirty="0"/>
              <a:t> и др. (Например, сокращение площадей природных пожаров позволит дополнительно компенсировать до 10% общенационального выброса </a:t>
            </a:r>
            <a:r>
              <a:rPr lang="ru-RU" dirty="0" err="1"/>
              <a:t>парнико-вых</a:t>
            </a:r>
            <a:r>
              <a:rPr lang="ru-RU" dirty="0"/>
              <a:t> газов). Средний по стоимости и умеренный по амбициозности сценарий.</a:t>
            </a:r>
            <a:endParaRPr lang="en-GB" dirty="0"/>
          </a:p>
          <a:p>
            <a:r>
              <a:rPr lang="ru-RU" dirty="0"/>
              <a:t>Амбициозный сценарий – достижение климатической «нейтральности» к 2050 году (баланса между ежегодными выбросами и поглощением парниковых газов). Как можно более раннее внедрение активного регулирования выбросов </a:t>
            </a:r>
            <a:r>
              <a:rPr lang="ru-RU" dirty="0" err="1"/>
              <a:t>парнико-вых</a:t>
            </a:r>
            <a:r>
              <a:rPr lang="ru-RU" dirty="0"/>
              <a:t> газов, периодическое снижение позволенных лимитов выбросов по </a:t>
            </a:r>
            <a:r>
              <a:rPr lang="ru-RU" dirty="0" err="1"/>
              <a:t>отдель-ным</a:t>
            </a:r>
            <a:r>
              <a:rPr lang="ru-RU" dirty="0"/>
              <a:t> отраслям и предприятиям, вовлечение в процесс регулирования всех </a:t>
            </a:r>
            <a:r>
              <a:rPr lang="ru-RU" dirty="0" err="1"/>
              <a:t>отрас</a:t>
            </a:r>
            <a:r>
              <a:rPr lang="ru-RU" dirty="0"/>
              <a:t>-лей экономики (в том числе, сельское хозяйство), активное использование меха-</a:t>
            </a:r>
            <a:r>
              <a:rPr lang="ru-RU" dirty="0" err="1"/>
              <a:t>низмов</a:t>
            </a:r>
            <a:r>
              <a:rPr lang="ru-RU" dirty="0"/>
              <a:t> устойчивого развития Парижского соглашения. Плюсы – лидирующая роль России на климатической международной арене; полная и своевременная готовность экономики к </a:t>
            </a:r>
            <a:r>
              <a:rPr lang="ru-RU" dirty="0" err="1"/>
              <a:t>низкоуглеродному</a:t>
            </a:r>
            <a:r>
              <a:rPr lang="ru-RU" dirty="0"/>
              <a:t> развитию мира, усиление ее </a:t>
            </a:r>
            <a:r>
              <a:rPr lang="ru-RU" dirty="0" err="1"/>
              <a:t>дифер</a:t>
            </a:r>
            <a:r>
              <a:rPr lang="ru-RU" dirty="0"/>
              <a:t>-</a:t>
            </a:r>
          </a:p>
          <a:p>
            <a:endParaRPr lang="ru-RU" dirty="0"/>
          </a:p>
          <a:p>
            <a:r>
              <a:rPr lang="ru-RU" dirty="0" err="1"/>
              <a:t>сификации</a:t>
            </a:r>
            <a:r>
              <a:rPr lang="ru-RU" dirty="0"/>
              <a:t>; наращивание промышленности и создание благоприятных условий для экспорта национальных товаров; повышение конкурентоспособности рос-</a:t>
            </a:r>
            <a:r>
              <a:rPr lang="ru-RU" dirty="0" err="1"/>
              <a:t>сийских</a:t>
            </a:r>
            <a:r>
              <a:rPr lang="ru-RU" dirty="0"/>
              <a:t> товаров/продуктов; «захват» места на новых международных рынках в области </a:t>
            </a:r>
            <a:r>
              <a:rPr lang="ru-RU" dirty="0" err="1"/>
              <a:t>низкоуглеродных</a:t>
            </a:r>
            <a:r>
              <a:rPr lang="ru-RU" dirty="0"/>
              <a:t> технологий; развитая система мероприятий по </a:t>
            </a:r>
            <a:r>
              <a:rPr lang="ru-RU" dirty="0" err="1"/>
              <a:t>адапта-ции</a:t>
            </a:r>
            <a:r>
              <a:rPr lang="ru-RU" dirty="0"/>
              <a:t> к изменениям климата. Минусы – максимальная стоимость: по мере </a:t>
            </a:r>
            <a:r>
              <a:rPr lang="ru-RU" dirty="0" err="1"/>
              <a:t>исчер-пания</a:t>
            </a:r>
            <a:r>
              <a:rPr lang="ru-RU" dirty="0"/>
              <a:t> ресурсов наименее затратных мер регулирования выбросов парниковых га-зов на фоне одновременного ужесточения национальных целей, финансовые за-траты на их выполнение будут возрастать; проблема необходимости измене-</a:t>
            </a:r>
            <a:r>
              <a:rPr lang="ru-RU" dirty="0" err="1"/>
              <a:t>ния</a:t>
            </a:r>
            <a:r>
              <a:rPr lang="ru-RU" dirty="0"/>
              <a:t>/создания новых рабочих мест.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 точно определить экономические стоимости возможных ОНУВ до 2050 г. в настоящее время не представляется возможным, учитывая быстрое развитие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низкоугле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-родных технологий и их стоимостей. Наиболее целесообразным представляется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определе-ние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следующего ОНУВ не ранее, чем за 12-15 лет до его выполнения.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Схематично приведенные выше сценарии с примерными целями по сокращению вы-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бросов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парниковых газов (с учетом сектора землепользования, изменения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землепользова-ния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лесного хозяйства - ЗИЗЛХ) приведены на рисунке ниже. Следует также отметить, что сценарии могут скомбинированы.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68AC-9715-4006-A7C3-93AE42B5696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89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568AC-9715-4006-A7C3-93AE42B5696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3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09FC73-1A88-40B1-940A-129C725EF883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B0CB93B-C76D-43B0-BA2B-BDFC39A0CF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facebook.com/1377757209114043/posts/2478874159002337?sfns=mo&amp;_rdc=1&amp;_rd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469" y="2963937"/>
            <a:ext cx="8208911" cy="1470025"/>
          </a:xfrm>
        </p:spPr>
        <p:txBody>
          <a:bodyPr/>
          <a:lstStyle/>
          <a:p>
            <a:r>
              <a:rPr lang="ru-RU" sz="2800" dirty="0"/>
              <a:t>Рамочная конвенция ООН об изменении климата, Киотский протокол и Парижское соглашение: цели и принципы, позиция России в международном контексте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234966" cy="861420"/>
          </a:xfrm>
        </p:spPr>
        <p:txBody>
          <a:bodyPr>
            <a:normAutofit/>
          </a:bodyPr>
          <a:lstStyle/>
          <a:p>
            <a:r>
              <a:rPr lang="ru-RU" dirty="0"/>
              <a:t>Романовская А.А., член-корреспондент РАН, д.б.н.</a:t>
            </a:r>
          </a:p>
          <a:p>
            <a:r>
              <a:rPr lang="ru-RU" dirty="0"/>
              <a:t>директор ИГКЭ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899592" y="332656"/>
            <a:ext cx="6480720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Институт глобального климата и экологии имени академика Ю.А. Израэля </a:t>
            </a:r>
            <a:endParaRPr lang="en-GB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7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6E4933-9FA2-4424-B28C-0994CAB03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88420"/>
            <a:ext cx="7125113" cy="924475"/>
          </a:xfrm>
        </p:spPr>
        <p:txBody>
          <a:bodyPr/>
          <a:lstStyle/>
          <a:p>
            <a:r>
              <a:rPr lang="ru-RU" dirty="0" err="1"/>
              <a:t>ПС_цели</a:t>
            </a:r>
            <a:r>
              <a:rPr lang="ru-RU" dirty="0"/>
              <a:t> и 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7D7CF-53DC-4EE2-951E-2C16CFB1C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58990"/>
            <a:ext cx="8424936" cy="538212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Цели (ст.2)</a:t>
            </a:r>
          </a:p>
          <a:p>
            <a:pPr lvl="1"/>
            <a:r>
              <a:rPr lang="ru-RU" dirty="0"/>
              <a:t>a) </a:t>
            </a:r>
            <a:r>
              <a:rPr lang="ru-RU" b="1" dirty="0"/>
              <a:t>удержания прироста глобальной средней температуры </a:t>
            </a:r>
            <a:r>
              <a:rPr lang="ru-RU" dirty="0"/>
              <a:t>намного ниже 2°С сверх доиндустриальных уровней и приложения усилий в целях ограничения роста температуры до 1,5°С </a:t>
            </a:r>
          </a:p>
          <a:p>
            <a:pPr lvl="1"/>
            <a:r>
              <a:rPr lang="ru-RU" dirty="0"/>
              <a:t>b) </a:t>
            </a:r>
            <a:r>
              <a:rPr lang="ru-RU" b="1" dirty="0"/>
              <a:t>повышения способности адаптироваться </a:t>
            </a:r>
            <a:r>
              <a:rPr lang="ru-RU" dirty="0"/>
              <a:t>к неблагоприятным воздействиям изменения климата … и развитию при низком уровне выбросов парниковых газов таким образом, который не ставит под угрозу производство продовольствия</a:t>
            </a:r>
          </a:p>
          <a:p>
            <a:pPr lvl="1"/>
            <a:r>
              <a:rPr lang="ru-RU" dirty="0"/>
              <a:t>с) приведения </a:t>
            </a:r>
            <a:r>
              <a:rPr lang="ru-RU" b="1" dirty="0"/>
              <a:t>финансовых потоков в соответствие </a:t>
            </a:r>
            <a:r>
              <a:rPr lang="ru-RU" dirty="0"/>
              <a:t>с траекторией в направлении развития, характеризующегося </a:t>
            </a:r>
            <a:r>
              <a:rPr lang="ru-RU" b="1" dirty="0"/>
              <a:t>низким уровнем выбросов</a:t>
            </a:r>
            <a:r>
              <a:rPr lang="ru-RU" dirty="0"/>
              <a:t> </a:t>
            </a:r>
          </a:p>
          <a:p>
            <a:r>
              <a:rPr lang="ru-RU" dirty="0"/>
              <a:t>Ст. 3. Каждая Сторона формулирует определенные на национальном уровне вклады (ОНУВ) – включая </a:t>
            </a:r>
            <a:r>
              <a:rPr lang="ru-RU" dirty="0" err="1"/>
              <a:t>митигацию</a:t>
            </a:r>
            <a:r>
              <a:rPr lang="ru-RU" dirty="0"/>
              <a:t>, адаптацию и финансы</a:t>
            </a:r>
          </a:p>
          <a:p>
            <a:r>
              <a:rPr lang="ru-RU" dirty="0"/>
              <a:t>Ст. 4.1 …достижения сбалансированности между антропогенными выбросами из источников и абсорбцией поглотителями парниковых газов во второй половине этого века на основе справедливости и в контексте устойчивого развития и усилий по искоренению нищеты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AFC49C0-11DC-4612-A0EE-6C49B1DF9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2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6E4933-9FA2-4424-B28C-0994CAB03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ПС_принципы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7D7CF-53DC-4EE2-951E-2C16CFB1C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00809"/>
            <a:ext cx="8712968" cy="460851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Самостоятельное определение ОНУВ</a:t>
            </a:r>
          </a:p>
          <a:p>
            <a:r>
              <a:rPr lang="ru-RU" dirty="0"/>
              <a:t>Каждый следующий ОНУВ должен быть более амбициозным, чем предыдущий</a:t>
            </a:r>
          </a:p>
          <a:p>
            <a:r>
              <a:rPr lang="ru-RU" dirty="0"/>
              <a:t>Адаптация – равноценное значение в ОНУВ и в финансовых потоках</a:t>
            </a:r>
          </a:p>
          <a:p>
            <a:r>
              <a:rPr lang="ru-RU" dirty="0"/>
              <a:t>Для развивающихся стран – впервые отчетность будет соизмерима по частоте, объему и детализации с отчетностью развитых стран (КС 24, Катовице, Польша)</a:t>
            </a:r>
          </a:p>
          <a:p>
            <a:r>
              <a:rPr lang="ru-RU" dirty="0"/>
              <a:t>Механизмы (ст.6 ПС)</a:t>
            </a:r>
          </a:p>
          <a:p>
            <a:pPr lvl="1"/>
            <a:r>
              <a:rPr lang="ru-RU" dirty="0"/>
              <a:t>6.2 </a:t>
            </a:r>
            <a:r>
              <a:rPr lang="ru-RU" dirty="0"/>
              <a:t>рыночные механизмы (торговля квотами) </a:t>
            </a:r>
            <a:endParaRPr lang="en-US" dirty="0" smtClean="0"/>
          </a:p>
          <a:p>
            <a:pPr lvl="1"/>
            <a:r>
              <a:rPr lang="ru-RU" dirty="0" smtClean="0"/>
              <a:t>6.4 </a:t>
            </a:r>
            <a:r>
              <a:rPr lang="ru-RU" dirty="0"/>
              <a:t>рыночные механизмы </a:t>
            </a:r>
            <a:r>
              <a:rPr lang="ru-RU" dirty="0"/>
              <a:t>(проектная деятельность)</a:t>
            </a:r>
            <a:endParaRPr lang="ru-RU" dirty="0"/>
          </a:p>
          <a:p>
            <a:pPr lvl="1"/>
            <a:r>
              <a:rPr lang="ru-RU" dirty="0"/>
              <a:t>6.8 нерыночные </a:t>
            </a:r>
            <a:r>
              <a:rPr lang="ru-RU" dirty="0" smtClean="0"/>
              <a:t>механизмы</a:t>
            </a:r>
            <a:endParaRPr lang="ru-RU" dirty="0"/>
          </a:p>
          <a:p>
            <a:r>
              <a:rPr lang="ru-RU" dirty="0"/>
              <a:t>Ст.14 Процесс глобального подведения итогов (оценка коллективных усилий по достижению целей ПС)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AFC49C0-11DC-4612-A0EE-6C49B1DF9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47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6E4933-9FA2-4424-B28C-0994CAB03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16496"/>
            <a:ext cx="7125113" cy="924475"/>
          </a:xfrm>
        </p:spPr>
        <p:txBody>
          <a:bodyPr/>
          <a:lstStyle/>
          <a:p>
            <a:r>
              <a:rPr lang="ru-RU" dirty="0"/>
              <a:t>Место РФ в ПС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7D7CF-53DC-4EE2-951E-2C16CFB1C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850658"/>
            <a:ext cx="8640959" cy="5976664"/>
          </a:xfrm>
        </p:spPr>
        <p:txBody>
          <a:bodyPr/>
          <a:lstStyle/>
          <a:p>
            <a:r>
              <a:rPr lang="ru-RU" dirty="0"/>
              <a:t>В настоящее время идет подготовка основных документов в области климатической политики (Национальный план адаптации; </a:t>
            </a:r>
            <a:r>
              <a:rPr lang="ru-RU" dirty="0" err="1"/>
              <a:t>Низкоуглеродная</a:t>
            </a:r>
            <a:r>
              <a:rPr lang="ru-RU" dirty="0"/>
              <a:t> стратегия; Закон о регулировании выбросов парниковых газов) – независимо от ратификации/</a:t>
            </a:r>
            <a:r>
              <a:rPr lang="ru-RU" dirty="0" err="1"/>
              <a:t>нератификации</a:t>
            </a:r>
            <a:endParaRPr lang="ru-RU" dirty="0"/>
          </a:p>
          <a:p>
            <a:r>
              <a:rPr lang="ru-RU" dirty="0"/>
              <a:t>Широкое общественное обсуждение ратификации с активным участием угольного лобби:</a:t>
            </a:r>
          </a:p>
          <a:p>
            <a:pPr lvl="1"/>
            <a:r>
              <a:rPr lang="ru-RU" dirty="0"/>
              <a:t>Изменения\потепления климата нет</a:t>
            </a:r>
          </a:p>
          <a:p>
            <a:pPr lvl="1"/>
            <a:r>
              <a:rPr lang="ru-RU" dirty="0"/>
              <a:t>Изменение есть, но не несет антропогенного характера</a:t>
            </a:r>
          </a:p>
          <a:p>
            <a:pPr lvl="1"/>
            <a:r>
              <a:rPr lang="ru-RU" dirty="0"/>
              <a:t>Если и антропогенное, то делать ничего не надо, т.к. Россия – экологический донор, поглощение лесами превышает выбросы ПГ в стране, только методику надо «подкорректировать»</a:t>
            </a:r>
          </a:p>
          <a:p>
            <a:pPr lvl="1"/>
            <a:r>
              <a:rPr lang="ru-RU" dirty="0"/>
              <a:t>Или делать ничего не надо, т.к. серьезных последствий не ожидается</a:t>
            </a:r>
          </a:p>
          <a:p>
            <a:r>
              <a:rPr lang="ru-RU" dirty="0"/>
              <a:t>Соглашение будет действовать независимо от ратификации РФ</a:t>
            </a:r>
          </a:p>
          <a:p>
            <a:r>
              <a:rPr lang="ru-RU" dirty="0"/>
              <a:t>Перевод экономики РФ на </a:t>
            </a:r>
            <a:r>
              <a:rPr lang="ru-RU" dirty="0" err="1"/>
              <a:t>низкоуглеродный</a:t>
            </a:r>
            <a:r>
              <a:rPr lang="ru-RU" dirty="0"/>
              <a:t> путь – объективная необходимость в контексте мировой тенденции </a:t>
            </a:r>
            <a:r>
              <a:rPr lang="ru-RU" dirty="0" smtClean="0"/>
              <a:t>  </a:t>
            </a:r>
            <a:r>
              <a:rPr lang="en-US" dirty="0" smtClean="0"/>
              <a:t>(</a:t>
            </a:r>
            <a:r>
              <a:rPr lang="ru-RU" dirty="0" smtClean="0"/>
              <a:t>«</a:t>
            </a:r>
            <a:r>
              <a:rPr lang="ru-RU" dirty="0"/>
              <a:t>углеродный протекционизм</a:t>
            </a:r>
            <a:r>
              <a:rPr lang="ru-RU" dirty="0" smtClean="0"/>
              <a:t>»</a:t>
            </a:r>
            <a:r>
              <a:rPr lang="en-US" dirty="0"/>
              <a:t>)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AFC49C0-11DC-4612-A0EE-6C49B1DF9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970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6E4933-9FA2-4424-B28C-0994CAB03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Сценарии ОНУВ РФ до 2050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7D7CF-53DC-4EE2-951E-2C16CFB1C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600199"/>
            <a:ext cx="8064896" cy="4878071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A. Минимальная амбициозность </a:t>
            </a:r>
            <a:r>
              <a:rPr lang="ru-RU" dirty="0"/>
              <a:t>(</a:t>
            </a:r>
            <a:r>
              <a:rPr lang="ru-RU" dirty="0" err="1"/>
              <a:t>business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usual</a:t>
            </a:r>
            <a:r>
              <a:rPr lang="ru-RU" dirty="0"/>
              <a:t>) – дальнейшее внедрение наилучших доступных технологий, продолжение программ по увеличению энергоэффективности во всех отраслях экономики, введение мягких стимулирующих мер регулирования выбросов парниковых газов на проектной основе добровольного характера. </a:t>
            </a:r>
          </a:p>
          <a:p>
            <a:r>
              <a:rPr lang="ru-RU" b="1" dirty="0"/>
              <a:t>B. На основе принципа справедливости </a:t>
            </a:r>
            <a:r>
              <a:rPr lang="ru-RU" dirty="0"/>
              <a:t>– постепенное сокращение выбросов до выполнения «принципа справедливости» за счет активных мер регулирования выбросов парниковых газов, создания экономических стимулов развития </a:t>
            </a:r>
            <a:r>
              <a:rPr lang="ru-RU" dirty="0" err="1"/>
              <a:t>низкоуглеродной</a:t>
            </a:r>
            <a:r>
              <a:rPr lang="ru-RU" dirty="0"/>
              <a:t> экономики. Средний по стоимости и умеренный по амбициозности сценарий.</a:t>
            </a:r>
            <a:endParaRPr lang="en-GB" dirty="0"/>
          </a:p>
          <a:p>
            <a:r>
              <a:rPr lang="ru-RU" b="1" dirty="0"/>
              <a:t>С. Амбициозный сценарий </a:t>
            </a:r>
            <a:r>
              <a:rPr lang="ru-RU" dirty="0"/>
              <a:t>– достижение климатической «нейтральности» к 2050 году (баланса между ежегодными выбросами и поглощением парниковых газов). Как можно более раннее внедрение активного регулирования выбросов парниковых газов, активное использование механизмов устойчивого развития Парижского соглашения.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AFC49C0-11DC-4612-A0EE-6C49B1DF9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731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EAA7A7-C38F-4A73-82E6-287CA470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Сценарии ОНУВ РФ до 2050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2C0A4158-CC0F-4824-9A39-B754D5B2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B8CC50D-70D2-46AF-B287-ADFA38612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7361"/>
            <a:ext cx="8134555" cy="505063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754E4355-61D0-4AA5-B7BB-083F588826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2594516"/>
              </p:ext>
            </p:extLst>
          </p:nvPr>
        </p:nvGraphicFramePr>
        <p:xfrm>
          <a:off x="467544" y="1412776"/>
          <a:ext cx="8676456" cy="505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757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904937-525D-4677-8B5F-D4F84E896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490" y="2708920"/>
            <a:ext cx="7125113" cy="924475"/>
          </a:xfrm>
        </p:spPr>
        <p:txBody>
          <a:bodyPr/>
          <a:lstStyle/>
          <a:p>
            <a:pPr algn="ctr"/>
            <a:r>
              <a:rPr lang="ru-RU" dirty="0"/>
              <a:t>Спасибо!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491F8320-3BE8-4105-A08A-B2D631F6C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29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3E9D70C-92C7-4DB4-9794-09AC47448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990134"/>
            <a:ext cx="2477896" cy="265488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99437A-FBB1-4155-950D-AF3CF341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РКИК </a:t>
            </a:r>
            <a:r>
              <a:rPr lang="ru-RU" dirty="0" err="1"/>
              <a:t>ООН_история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A757B94-D875-43B2-9134-E499C6800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62" y="1329678"/>
            <a:ext cx="6552727" cy="5184575"/>
          </a:xfrm>
        </p:spPr>
        <p:txBody>
          <a:bodyPr>
            <a:normAutofit/>
          </a:bodyPr>
          <a:lstStyle/>
          <a:p>
            <a:r>
              <a:rPr lang="ru-RU" dirty="0"/>
              <a:t> в 1970е годы стала очевидна проблема изменения глобального климата и антропогенного влияния на глобальный климат </a:t>
            </a:r>
          </a:p>
          <a:p>
            <a:r>
              <a:rPr lang="ru-RU" dirty="0"/>
              <a:t>в 1972 году Михаил Иванович </a:t>
            </a:r>
            <a:r>
              <a:rPr lang="ru-RU" dirty="0" err="1"/>
              <a:t>Будыко</a:t>
            </a:r>
            <a:r>
              <a:rPr lang="ru-RU" dirty="0"/>
              <a:t> опубликовал прогноз потепления климата вследствие обогащения атмосферы углекислым газом в ходе хозяйственной деятельности </a:t>
            </a:r>
          </a:p>
          <a:p>
            <a:r>
              <a:rPr lang="ru-RU" dirty="0"/>
              <a:t>Для решения были нужны коллективные усилия мирового сообщества: в 1992 г. была заключена Рамочная конвенция ООН об изменении климата (РКИК ООН)</a:t>
            </a:r>
          </a:p>
          <a:p>
            <a:r>
              <a:rPr lang="ru-RU" dirty="0"/>
              <a:t>Россия ратифицировала РКИК ООН в 1994 г.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81A57A9-EC07-4F1A-9BE6-03F6438B5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D5AAD76-07FA-4412-9B8F-190B41FD1833}"/>
              </a:ext>
            </a:extLst>
          </p:cNvPr>
          <p:cNvSpPr/>
          <p:nvPr/>
        </p:nvSpPr>
        <p:spPr>
          <a:xfrm>
            <a:off x="6804248" y="4238059"/>
            <a:ext cx="22322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Будыко</a:t>
            </a:r>
            <a:r>
              <a:rPr lang="ru-RU" dirty="0"/>
              <a:t> М. И. </a:t>
            </a:r>
            <a:r>
              <a:rPr lang="ru-RU" sz="1200" dirty="0"/>
              <a:t>Влияние человека на климат. Л.: Гидрометеорологическое издательство. 1972. — 46 с.</a:t>
            </a:r>
          </a:p>
        </p:txBody>
      </p:sp>
    </p:spTree>
    <p:extLst>
      <p:ext uri="{BB962C8B-B14F-4D97-AF65-F5344CB8AC3E}">
        <p14:creationId xmlns:p14="http://schemas.microsoft.com/office/powerpoint/2010/main" val="196397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7522995" cy="924475"/>
          </a:xfrm>
        </p:spPr>
        <p:txBody>
          <a:bodyPr/>
          <a:lstStyle/>
          <a:p>
            <a:r>
              <a:rPr lang="ru-RU" dirty="0"/>
              <a:t>РКИК </a:t>
            </a:r>
            <a:r>
              <a:rPr lang="ru-RU" dirty="0" err="1"/>
              <a:t>ООН_цель</a:t>
            </a:r>
            <a:r>
              <a:rPr lang="ru-RU" dirty="0"/>
              <a:t> и обязательства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199"/>
            <a:ext cx="8496943" cy="5069160"/>
          </a:xfrm>
        </p:spPr>
        <p:txBody>
          <a:bodyPr>
            <a:normAutofit/>
          </a:bodyPr>
          <a:lstStyle/>
          <a:p>
            <a:pPr lvl="1"/>
            <a:r>
              <a:rPr lang="ru-RU" sz="1800" dirty="0"/>
              <a:t>Ст. 2 «…добиться …</a:t>
            </a:r>
            <a:r>
              <a:rPr lang="ru-RU" sz="1800" b="1" dirty="0"/>
              <a:t>стабилизации концентраций парниковых газов в атмосфере на таком уровне, который не допускал бы опасного антропогенного воздействия на климатическую систему</a:t>
            </a:r>
            <a:r>
              <a:rPr lang="ru-RU" sz="1800" dirty="0"/>
              <a:t>. Такой уровень должен быть достигнут в сроки, достаточные для естественной адаптации экосистем к изменению климата, позволяющие не ставить под угрозу производство продовольствия и обеспечивающие дальнейшее экономическое развитие на устойчивой основе.»</a:t>
            </a:r>
            <a:endParaRPr lang="en-US" sz="1800" dirty="0"/>
          </a:p>
          <a:p>
            <a:pPr lvl="1"/>
            <a:r>
              <a:rPr lang="ru-RU" sz="1800" dirty="0"/>
              <a:t>Количественные обязательства (ст.4.2): Развитые страны и Стороны Приложения </a:t>
            </a:r>
            <a:r>
              <a:rPr lang="en-GB" sz="1800" dirty="0"/>
              <a:t>I …</a:t>
            </a:r>
            <a:r>
              <a:rPr lang="ru-RU" sz="1800" dirty="0"/>
              <a:t>индивидуально или совместно вернуться к концу нынешнего десятилетия к прежним уровням (уровень 1990 г.) антропогенных выбросов двуокиси углерода и других парниковых газов</a:t>
            </a:r>
          </a:p>
          <a:p>
            <a:pPr lvl="1"/>
            <a:r>
              <a:rPr lang="en-GB" sz="1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https://web.facebook.com/1377757209114043/posts/2478874159002337?sfns=mo&amp;_rdc=1&amp;_rdr</a:t>
            </a:r>
            <a:endParaRPr lang="en-US" sz="18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68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3790"/>
            <a:ext cx="7522995" cy="924475"/>
          </a:xfrm>
        </p:spPr>
        <p:txBody>
          <a:bodyPr/>
          <a:lstStyle/>
          <a:p>
            <a:r>
              <a:rPr lang="ru-RU" dirty="0"/>
              <a:t>РКИК </a:t>
            </a:r>
            <a:r>
              <a:rPr lang="ru-RU" dirty="0" err="1"/>
              <a:t>ООН_принципы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496943" cy="506916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ru-RU" sz="1800" dirty="0"/>
              <a:t>Лидирующая роль развитых стран</a:t>
            </a:r>
          </a:p>
          <a:p>
            <a:pPr lvl="1"/>
            <a:r>
              <a:rPr lang="ru-RU" sz="1800" dirty="0"/>
              <a:t>Учитывать потребности и особенности развивающихся стран</a:t>
            </a:r>
          </a:p>
          <a:p>
            <a:pPr lvl="1"/>
            <a:r>
              <a:rPr lang="ru-RU" sz="1800" dirty="0"/>
              <a:t>«</a:t>
            </a:r>
            <a:r>
              <a:rPr lang="en-GB" sz="1800" dirty="0"/>
              <a:t>no regrets</a:t>
            </a:r>
            <a:r>
              <a:rPr lang="ru-RU" sz="1800" dirty="0"/>
              <a:t>»:  «…Там, где существует угроза серьезного или необратимого ущерба, </a:t>
            </a:r>
            <a:r>
              <a:rPr lang="ru-RU" sz="1800" b="1" dirty="0"/>
              <a:t>недостаточная научная определенность не должна использоваться в качестве причины для отсрочки принятия таких мер</a:t>
            </a:r>
            <a:r>
              <a:rPr lang="ru-RU" sz="1800" dirty="0"/>
              <a:t>, учитывая, что политика и меры, направленные на борьбу с изменением климата, должны быть экономически эффективными для обеспечения глобальных благ при наименьших возможных затратах.»</a:t>
            </a:r>
          </a:p>
          <a:p>
            <a:pPr lvl="1"/>
            <a:r>
              <a:rPr lang="ru-RU" sz="1800" dirty="0"/>
              <a:t>Содействие устойчивому развитию</a:t>
            </a:r>
          </a:p>
          <a:p>
            <a:pPr lvl="1"/>
            <a:r>
              <a:rPr lang="ru-RU" sz="1800" dirty="0"/>
              <a:t>Международное сотрудничество «Меры, принятые в целях борьбы с изменением климата, включая односторонние меры, не должны служить средством произвольной или необоснованной дискриминации или скрытого ограничения международной торговли</a:t>
            </a:r>
            <a:r>
              <a:rPr lang="ru-RU" sz="1800" dirty="0" smtClean="0"/>
              <a:t>.»</a:t>
            </a:r>
            <a:endParaRPr lang="en-US" sz="1800" dirty="0" smtClean="0"/>
          </a:p>
          <a:p>
            <a:pPr lvl="1"/>
            <a:r>
              <a:rPr lang="ru-RU" sz="1800" dirty="0"/>
              <a:t>Только антропогенные потоки </a:t>
            </a:r>
            <a:r>
              <a:rPr lang="ru-RU" sz="1800" dirty="0" smtClean="0"/>
              <a:t>«…антропогенные выбросы </a:t>
            </a:r>
            <a:r>
              <a:rPr lang="ru-RU" sz="1800" dirty="0"/>
              <a:t>из источников и </a:t>
            </a:r>
            <a:r>
              <a:rPr lang="ru-RU" sz="1800" dirty="0" smtClean="0"/>
              <a:t>абсорбция поглотителями…» – ст. 4.1</a:t>
            </a: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93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7522995" cy="924475"/>
          </a:xfrm>
        </p:spPr>
        <p:txBody>
          <a:bodyPr/>
          <a:lstStyle/>
          <a:p>
            <a:r>
              <a:rPr lang="ru-RU" dirty="0"/>
              <a:t>РКИК </a:t>
            </a:r>
            <a:r>
              <a:rPr lang="ru-RU" dirty="0" err="1"/>
              <a:t>ООН_направления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199"/>
            <a:ext cx="8496943" cy="5069160"/>
          </a:xfrm>
        </p:spPr>
        <p:txBody>
          <a:bodyPr>
            <a:normAutofit/>
          </a:bodyPr>
          <a:lstStyle/>
          <a:p>
            <a:pPr lvl="1"/>
            <a:r>
              <a:rPr lang="ru-RU" sz="1800" dirty="0"/>
              <a:t>Формирование национальной политики</a:t>
            </a:r>
          </a:p>
          <a:p>
            <a:pPr lvl="1"/>
            <a:r>
              <a:rPr lang="ru-RU" sz="1800" dirty="0"/>
              <a:t> Национальная отчетность</a:t>
            </a:r>
          </a:p>
          <a:p>
            <a:pPr lvl="1"/>
            <a:r>
              <a:rPr lang="ru-RU" sz="1800" dirty="0"/>
              <a:t>Схема финансовой и технологической помощи </a:t>
            </a:r>
            <a:r>
              <a:rPr lang="ru-RU" sz="1800" dirty="0" smtClean="0"/>
              <a:t>развивающимся странам</a:t>
            </a:r>
            <a:endParaRPr lang="ru-RU" sz="1800" dirty="0"/>
          </a:p>
          <a:p>
            <a:pPr lvl="1"/>
            <a:r>
              <a:rPr lang="ru-RU" sz="1800" dirty="0"/>
              <a:t>Исследования и систематические наблюдения </a:t>
            </a:r>
          </a:p>
          <a:p>
            <a:pPr lvl="1"/>
            <a:r>
              <a:rPr lang="ru-RU" sz="1800" dirty="0"/>
              <a:t>Просвещение, подготовка кадров и информирование общественности</a:t>
            </a:r>
          </a:p>
          <a:p>
            <a:pPr lvl="1"/>
            <a:endParaRPr lang="ru-RU" sz="1800" dirty="0"/>
          </a:p>
          <a:p>
            <a:pPr lvl="1"/>
            <a:r>
              <a:rPr lang="ru-RU" sz="1800" dirty="0"/>
              <a:t>Учреждены: Секретариат РКИК, Вспомогательный орган для консультирования по научным и техническим аспектам, Вспомогательный орган по осуществлению</a:t>
            </a:r>
          </a:p>
          <a:p>
            <a:pPr lvl="1"/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231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7522995" cy="924475"/>
          </a:xfrm>
        </p:spPr>
        <p:txBody>
          <a:bodyPr/>
          <a:lstStyle/>
          <a:p>
            <a:r>
              <a:rPr lang="ru-RU" dirty="0" err="1"/>
              <a:t>КП_история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199"/>
            <a:ext cx="8496943" cy="5069160"/>
          </a:xfrm>
        </p:spPr>
        <p:txBody>
          <a:bodyPr>
            <a:normAutofit fontScale="92500"/>
          </a:bodyPr>
          <a:lstStyle/>
          <a:p>
            <a:pPr lvl="1"/>
            <a:r>
              <a:rPr lang="ru-RU" sz="1800" dirty="0"/>
              <a:t>Уже с момента вступления РКИК ООН в силу (1994 г.) было ясно, что принятые обязательства не достаточны, не выполняются</a:t>
            </a:r>
          </a:p>
          <a:p>
            <a:pPr lvl="1"/>
            <a:r>
              <a:rPr lang="ru-RU" sz="1800" dirty="0"/>
              <a:t>Почти сразу начата работа над протоколом под РКИК ООН</a:t>
            </a:r>
          </a:p>
          <a:p>
            <a:pPr lvl="1"/>
            <a:r>
              <a:rPr lang="ru-RU" sz="1800" dirty="0"/>
              <a:t>Принят на 3-ей Конференции Сторон в Киото, Япония.</a:t>
            </a:r>
          </a:p>
          <a:p>
            <a:pPr lvl="1"/>
            <a:r>
              <a:rPr lang="ru-RU" sz="1800" dirty="0"/>
              <a:t>Вступил в силу 16 февраля 2005 г. после ратификации КП Россией (достижение условия вступления в силу о ратификации странами, суммарная квота которых по выбросам парниковых газов превышает 55% от глобального (по состоянию на 1990 год)).</a:t>
            </a:r>
          </a:p>
          <a:p>
            <a:pPr lvl="1"/>
            <a:r>
              <a:rPr lang="ru-RU" sz="1800" dirty="0"/>
              <a:t>Первый период выполнения обязательств 2008-2012</a:t>
            </a:r>
          </a:p>
          <a:p>
            <a:pPr lvl="1"/>
            <a:r>
              <a:rPr lang="ru-RU" sz="1800" dirty="0"/>
              <a:t>Второй период 2013-2020 </a:t>
            </a:r>
          </a:p>
          <a:p>
            <a:pPr lvl="2"/>
            <a:r>
              <a:rPr lang="ru-RU" sz="1600" dirty="0"/>
              <a:t>отказались Россия, Япония, Новая Зеландия, Канада (вышла из КП)</a:t>
            </a:r>
          </a:p>
          <a:p>
            <a:pPr lvl="2"/>
            <a:r>
              <a:rPr lang="ru-RU" sz="1600" dirty="0"/>
              <a:t>покрывает около 13% глобальных выбросов</a:t>
            </a:r>
            <a:endParaRPr lang="en-GB" sz="1600" dirty="0"/>
          </a:p>
          <a:p>
            <a:pPr lvl="2"/>
            <a:r>
              <a:rPr lang="ru-RU" sz="1600" dirty="0" err="1"/>
              <a:t>Дохийская</a:t>
            </a:r>
            <a:r>
              <a:rPr lang="ru-RU" sz="1600" dirty="0"/>
              <a:t> поправка (решение 1/СМР.8) по обязательствам и правилам 2-го периода КП в силу так и не вошла </a:t>
            </a:r>
          </a:p>
          <a:p>
            <a:pPr lvl="1"/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59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7522995" cy="924475"/>
          </a:xfrm>
        </p:spPr>
        <p:txBody>
          <a:bodyPr/>
          <a:lstStyle/>
          <a:p>
            <a:r>
              <a:rPr lang="ru-RU" dirty="0" err="1"/>
              <a:t>КП_цели</a:t>
            </a:r>
            <a:r>
              <a:rPr lang="ru-RU" dirty="0"/>
              <a:t> и обязательства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24536"/>
          </a:xfrm>
        </p:spPr>
        <p:txBody>
          <a:bodyPr>
            <a:normAutofit lnSpcReduction="10000"/>
          </a:bodyPr>
          <a:lstStyle/>
          <a:p>
            <a:pPr lvl="1"/>
            <a:r>
              <a:rPr lang="ru-RU" sz="1800" dirty="0"/>
              <a:t> С 2008 по 2012 год общий объем выбросов ПГ в атмосферу должен быть сокращен на 5,2% по сравнению с уровнем 1990 года. </a:t>
            </a:r>
          </a:p>
          <a:p>
            <a:pPr lvl="1"/>
            <a:r>
              <a:rPr lang="ru-RU" sz="1800" dirty="0"/>
              <a:t>Каждая Сторона Приложения </a:t>
            </a:r>
            <a:r>
              <a:rPr lang="en-GB" sz="1800" dirty="0"/>
              <a:t>I</a:t>
            </a:r>
            <a:r>
              <a:rPr lang="ru-RU" sz="1800" dirty="0"/>
              <a:t> получила определенные квоты на выброс ПГ в атмосферу: Россия – 100% от уровня 1990 г.; ЕС - сократить на 8% (добровольно приняли сокращение на 20%), Япония и Канада - на 6%. Развивающиеся страны обязательств не имеют. </a:t>
            </a:r>
          </a:p>
          <a:p>
            <a:pPr lvl="1"/>
            <a:r>
              <a:rPr lang="ru-RU" sz="1800" dirty="0"/>
              <a:t>США КП не ратифицировали</a:t>
            </a:r>
          </a:p>
          <a:p>
            <a:pPr lvl="1"/>
            <a:r>
              <a:rPr lang="ru-RU" sz="1800" dirty="0"/>
              <a:t>2ой период выполнения – новые обязательства стран </a:t>
            </a:r>
          </a:p>
          <a:p>
            <a:pPr lvl="1"/>
            <a:r>
              <a:rPr lang="ru-RU" sz="1800" dirty="0"/>
              <a:t>Искусственные ограничения на зачет поглощения СО2 в лесах (для РФ – 33 млн. т С в год (1 период) или не более 3,5% от выбросов 1990 г. (32 млн. тонн С в год) – около 22% фактического поглощения) </a:t>
            </a:r>
          </a:p>
          <a:p>
            <a:pPr lvl="1"/>
            <a:r>
              <a:rPr lang="ru-RU" sz="1800" dirty="0"/>
              <a:t>Перенос достигнутых сокращений во 2-ой период с ограничениями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91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7522995" cy="924475"/>
          </a:xfrm>
        </p:spPr>
        <p:txBody>
          <a:bodyPr/>
          <a:lstStyle/>
          <a:p>
            <a:r>
              <a:rPr lang="ru-RU" dirty="0" err="1"/>
              <a:t>КП_принципы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199"/>
            <a:ext cx="8496943" cy="5069160"/>
          </a:xfrm>
        </p:spPr>
        <p:txBody>
          <a:bodyPr>
            <a:normAutofit/>
          </a:bodyPr>
          <a:lstStyle/>
          <a:p>
            <a:pPr lvl="1"/>
            <a:r>
              <a:rPr lang="ru-RU" sz="1800" dirty="0"/>
              <a:t>Первое глобальное соглашение об охране окружающей среды, основанное на рыночном механизме регулирования</a:t>
            </a:r>
          </a:p>
          <a:p>
            <a:pPr lvl="1"/>
            <a:r>
              <a:rPr lang="ru-RU" sz="1800" dirty="0"/>
              <a:t>Механизмы гибкости КП (ст.6):</a:t>
            </a:r>
          </a:p>
          <a:p>
            <a:pPr lvl="2"/>
            <a:r>
              <a:rPr lang="ru-RU" sz="1600" b="1" dirty="0"/>
              <a:t>торговля квотами</a:t>
            </a:r>
            <a:r>
              <a:rPr lang="ru-RU" sz="1600" dirty="0"/>
              <a:t>, при которой государства или отдельные хозяйствующие субъекты на его территории могут продавать или покупать квоты на выбросы парниковых газов на национальном, региональном или международном рынках (</a:t>
            </a:r>
            <a:r>
              <a:rPr lang="ru-RU" sz="1600" i="1" dirty="0">
                <a:solidFill>
                  <a:srgbClr val="0070C0"/>
                </a:solidFill>
              </a:rPr>
              <a:t>РФ не участвовала</a:t>
            </a:r>
            <a:r>
              <a:rPr lang="ru-RU" sz="1600" dirty="0"/>
              <a:t>);</a:t>
            </a:r>
          </a:p>
          <a:p>
            <a:pPr lvl="2"/>
            <a:r>
              <a:rPr lang="ru-RU" sz="1600" b="1" dirty="0"/>
              <a:t>проекты совместного осуществления </a:t>
            </a:r>
            <a:r>
              <a:rPr lang="ru-RU" sz="1600" dirty="0"/>
              <a:t>— проекты по сокращению выбросов парниковых газов, выполняемые на территории одной из стран Приложения I РКИК полностью или частично за счёт инвестиций другой страны Приложения I РКИК </a:t>
            </a:r>
            <a:r>
              <a:rPr lang="ru-RU" sz="1600" dirty="0" smtClean="0"/>
              <a:t>(</a:t>
            </a:r>
            <a:r>
              <a:rPr lang="ru-RU" sz="1600" dirty="0" smtClean="0">
                <a:solidFill>
                  <a:srgbClr val="0070C0"/>
                </a:solidFill>
              </a:rPr>
              <a:t>реализовано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около </a:t>
            </a:r>
            <a:r>
              <a:rPr lang="ru-RU" sz="1600" dirty="0">
                <a:solidFill>
                  <a:srgbClr val="0070C0"/>
                </a:solidFill>
              </a:rPr>
              <a:t>50 проектов в </a:t>
            </a:r>
            <a:r>
              <a:rPr lang="ru-RU" sz="1600">
                <a:solidFill>
                  <a:srgbClr val="0070C0"/>
                </a:solidFill>
              </a:rPr>
              <a:t>РФ </a:t>
            </a:r>
            <a:r>
              <a:rPr lang="ru-RU" sz="1600" smtClean="0">
                <a:solidFill>
                  <a:srgbClr val="0070C0"/>
                </a:solidFill>
              </a:rPr>
              <a:t>– но! </a:t>
            </a:r>
            <a:r>
              <a:rPr lang="ru-RU" sz="1600" dirty="0">
                <a:solidFill>
                  <a:srgbClr val="0070C0"/>
                </a:solidFill>
              </a:rPr>
              <a:t>более 300 заявок</a:t>
            </a:r>
            <a:r>
              <a:rPr lang="ru-RU" sz="1600" dirty="0"/>
              <a:t>);</a:t>
            </a:r>
          </a:p>
          <a:p>
            <a:pPr lvl="2"/>
            <a:r>
              <a:rPr lang="ru-RU" sz="1600" b="1" dirty="0"/>
              <a:t>механизмы чистого развития </a:t>
            </a:r>
            <a:r>
              <a:rPr lang="ru-RU" sz="1600" dirty="0"/>
              <a:t>— проекты по сокращению выбросов парниковых газов, выполняемые на территории одной из стран РКИК (обычно развивающейся), не входящей в Приложение I, полностью или частично за счёт инвестиций страны Приложения I РКИК.</a:t>
            </a:r>
          </a:p>
          <a:p>
            <a:pPr lvl="2"/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69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6E4933-9FA2-4424-B28C-0994CAB03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ПС_история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7D7CF-53DC-4EE2-951E-2C16CFB1C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48681"/>
            <a:ext cx="9073007" cy="6408712"/>
          </a:xfrm>
        </p:spPr>
        <p:txBody>
          <a:bodyPr>
            <a:normAutofit/>
          </a:bodyPr>
          <a:lstStyle/>
          <a:p>
            <a:r>
              <a:rPr lang="ru-RU" dirty="0"/>
              <a:t>К середине нулевых годов стала очевидна необходимость глобального соглашения и изменения климатического режима с покрытием обязательствами всех стран, включая развивающиеся</a:t>
            </a:r>
          </a:p>
          <a:p>
            <a:r>
              <a:rPr lang="ru-RU" dirty="0"/>
              <a:t>Попытка принятия такого соглашения в 2009 г. в Копенгагене провалилась </a:t>
            </a:r>
          </a:p>
          <a:p>
            <a:r>
              <a:rPr lang="ru-RU" dirty="0"/>
              <a:t>РФ одной из первых заявляла о необходимости нового климатического соглашения с участием всех основных эмиттеров</a:t>
            </a:r>
          </a:p>
          <a:p>
            <a:r>
              <a:rPr lang="ru-RU" dirty="0"/>
              <a:t>На 21-ой Конференции Сторон РКИК ООН в 2015 г. Париже, Франция, было принято Парижское соглашение</a:t>
            </a:r>
          </a:p>
          <a:p>
            <a:r>
              <a:rPr lang="ru-RU" dirty="0"/>
              <a:t>Вступило в силу 4 ноября 2016 г. после одновременной ратификации США и Китаем (всего ратифицировали 185 стран)</a:t>
            </a:r>
          </a:p>
          <a:p>
            <a:r>
              <a:rPr lang="ru-RU" dirty="0"/>
              <a:t>РФ ПС подписала, решение о ратификации назначено на 2019 г. (распоряжение Прав-</a:t>
            </a:r>
            <a:r>
              <a:rPr lang="ru-RU" dirty="0" err="1"/>
              <a:t>ва</a:t>
            </a:r>
            <a:r>
              <a:rPr lang="ru-RU" dirty="0"/>
              <a:t> РФ от 3 ноября 2016 г. № 2344-р)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AFC49C0-11DC-4612-A0EE-6C49B1DF9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4136" cy="6620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39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18262</TotalTime>
  <Words>2099</Words>
  <Application>Microsoft Office PowerPoint</Application>
  <PresentationFormat>Экран (4:3)</PresentationFormat>
  <Paragraphs>114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Spring</vt:lpstr>
      <vt:lpstr>Рамочная конвенция ООН об изменении климата, Киотский протокол и Парижское соглашение: цели и принципы, позиция России в международном контексте</vt:lpstr>
      <vt:lpstr>РКИК ООН_история</vt:lpstr>
      <vt:lpstr>РКИК ООН_цель и обязательства</vt:lpstr>
      <vt:lpstr>РКИК ООН_принципы</vt:lpstr>
      <vt:lpstr>РКИК ООН_направления</vt:lpstr>
      <vt:lpstr>КП_история</vt:lpstr>
      <vt:lpstr>КП_цели и обязательства</vt:lpstr>
      <vt:lpstr>КП_принципы</vt:lpstr>
      <vt:lpstr>ПС_история</vt:lpstr>
      <vt:lpstr>ПС_цели и обязательства</vt:lpstr>
      <vt:lpstr>ПС_принципы</vt:lpstr>
      <vt:lpstr>Место РФ в ПС</vt:lpstr>
      <vt:lpstr>Сценарии ОНУВ РФ до 2050</vt:lpstr>
      <vt:lpstr>Сценарии ОНУВ РФ до 2050</vt:lpstr>
      <vt:lpstr>Спасибо!</vt:lpstr>
    </vt:vector>
  </TitlesOfParts>
  <Company>ИГКЭ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aspects for incentivizing land sector accounting rules under the Paris Agreement</dc:title>
  <dc:creator>Анна</dc:creator>
  <cp:lastModifiedBy>Анна</cp:lastModifiedBy>
  <cp:revision>94</cp:revision>
  <dcterms:created xsi:type="dcterms:W3CDTF">2018-08-21T10:26:02Z</dcterms:created>
  <dcterms:modified xsi:type="dcterms:W3CDTF">2019-04-17T15:36:40Z</dcterms:modified>
</cp:coreProperties>
</file>