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4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24384000" cy="13716000"/>
  <p:notesSz cx="6858000" cy="9144000"/>
  <p:defaultTextStyle>
    <a:defPPr>
      <a:defRPr lang="ru-RU"/>
    </a:defPPr>
    <a:lvl1pPr algn="l" defTabSz="825500" rtl="0" fontAlgn="base">
      <a:spcBef>
        <a:spcPct val="0"/>
      </a:spcBef>
      <a:spcAft>
        <a:spcPct val="0"/>
      </a:spcAft>
      <a:defRPr sz="29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1pPr>
    <a:lvl2pPr marL="457200" indent="-228600" algn="l" defTabSz="825500" rtl="0" fontAlgn="base">
      <a:spcBef>
        <a:spcPct val="0"/>
      </a:spcBef>
      <a:spcAft>
        <a:spcPct val="0"/>
      </a:spcAft>
      <a:defRPr sz="29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2pPr>
    <a:lvl3pPr marL="914400" indent="-457200" algn="l" defTabSz="825500" rtl="0" fontAlgn="base">
      <a:spcBef>
        <a:spcPct val="0"/>
      </a:spcBef>
      <a:spcAft>
        <a:spcPct val="0"/>
      </a:spcAft>
      <a:defRPr sz="29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3pPr>
    <a:lvl4pPr marL="1371600" indent="-685800" algn="l" defTabSz="825500" rtl="0" fontAlgn="base">
      <a:spcBef>
        <a:spcPct val="0"/>
      </a:spcBef>
      <a:spcAft>
        <a:spcPct val="0"/>
      </a:spcAft>
      <a:defRPr sz="29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4pPr>
    <a:lvl5pPr marL="1828800" indent="-914400" algn="l" defTabSz="825500" rtl="0" fontAlgn="base">
      <a:spcBef>
        <a:spcPct val="0"/>
      </a:spcBef>
      <a:spcAft>
        <a:spcPct val="0"/>
      </a:spcAft>
      <a:defRPr sz="29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5pPr>
    <a:lvl6pPr marL="2286000" algn="l" defTabSz="914400" rtl="0" eaLnBrk="1" latinLnBrk="0" hangingPunct="1">
      <a:defRPr sz="29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6pPr>
    <a:lvl7pPr marL="2743200" algn="l" defTabSz="914400" rtl="0" eaLnBrk="1" latinLnBrk="0" hangingPunct="1">
      <a:defRPr sz="29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7pPr>
    <a:lvl8pPr marL="3200400" algn="l" defTabSz="914400" rtl="0" eaLnBrk="1" latinLnBrk="0" hangingPunct="1">
      <a:defRPr sz="29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8pPr>
    <a:lvl9pPr marL="3657600" algn="l" defTabSz="914400" rtl="0" eaLnBrk="1" latinLnBrk="0" hangingPunct="1">
      <a:defRPr sz="2900" b="1" kern="1200">
        <a:solidFill>
          <a:srgbClr val="000000"/>
        </a:solidFill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FF3300"/>
    <a:srgbClr val="008000"/>
  </p:clrMru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1" autoAdjust="0"/>
  </p:normalViewPr>
  <p:slideViewPr>
    <p:cSldViewPr snapToGrid="0">
      <p:cViewPr varScale="1">
        <p:scale>
          <a:sx n="60" d="100"/>
          <a:sy n="60" d="100"/>
        </p:scale>
        <p:origin x="-72" y="-258"/>
      </p:cViewPr>
      <p:guideLst>
        <p:guide orient="horz" pos="4321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hape 62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123" name="Shape 63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Helvetica Neu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1pPr>
    <a:lvl2pPr marL="742950" indent="-28575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2pPr>
    <a:lvl3pPr marL="11430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3pPr>
    <a:lvl4pPr marL="16002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4pPr>
    <a:lvl5pPr marL="20574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итул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" descr="Изображение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277938" y="10766425"/>
            <a:ext cx="8007350" cy="21113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6" name="Изображение" descr="Изображение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3647738" y="2954338"/>
            <a:ext cx="10750550" cy="107823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24" name="Информация о мероприятии"/>
          <p:cNvSpPr txBox="1">
            <a:spLocks noGrp="1"/>
          </p:cNvSpPr>
          <p:nvPr>
            <p:ph type="body" sz="quarter" idx="13"/>
          </p:nvPr>
        </p:nvSpPr>
        <p:spPr>
          <a:xfrm>
            <a:off x="1294680" y="6822771"/>
            <a:ext cx="12700001" cy="46166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SzTx/>
              <a:buNone/>
              <a:defRPr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dirty="0" err="1"/>
              <a:t>Информация</a:t>
            </a:r>
            <a:r>
              <a:rPr dirty="0"/>
              <a:t> о </a:t>
            </a:r>
            <a:r>
              <a:rPr dirty="0" err="1"/>
              <a:t>мероприятии</a:t>
            </a:r>
            <a:endParaRPr dirty="0"/>
          </a:p>
        </p:txBody>
      </p:sp>
      <p:sp>
        <p:nvSpPr>
          <p:cNvPr id="25" name="Имя автора"/>
          <p:cNvSpPr txBox="1">
            <a:spLocks noGrp="1"/>
          </p:cNvSpPr>
          <p:nvPr>
            <p:ph type="body" sz="quarter" idx="14"/>
          </p:nvPr>
        </p:nvSpPr>
        <p:spPr>
          <a:xfrm>
            <a:off x="1280256" y="5876710"/>
            <a:ext cx="12700001" cy="46166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SzTx/>
              <a:buNone/>
              <a:defRPr b="1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dirty="0" err="1"/>
              <a:t>Имя</a:t>
            </a:r>
            <a:r>
              <a:rPr dirty="0"/>
              <a:t> </a:t>
            </a:r>
            <a:r>
              <a:rPr dirty="0" err="1"/>
              <a:t>автора</a:t>
            </a:r>
            <a:endParaRPr dirty="0"/>
          </a:p>
        </p:txBody>
      </p:sp>
      <p:sp>
        <p:nvSpPr>
          <p:cNvPr id="26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95400" y="1054100"/>
            <a:ext cx="15240000" cy="4184750"/>
          </a:xfrm>
          <a:prstGeom prst="rect">
            <a:avLst/>
          </a:prstGeom>
        </p:spPr>
        <p:txBody>
          <a:bodyPr anchor="t"/>
          <a:lstStyle/>
          <a:p>
            <a:r>
              <a:t>Текст заголовка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раздела">
    <p:bg>
      <p:bgPr>
        <a:solidFill>
          <a:srgbClr val="CCD5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1."/>
          <p:cNvSpPr txBox="1">
            <a:spLocks noGrp="1"/>
          </p:cNvSpPr>
          <p:nvPr>
            <p:ph type="body" sz="quarter" idx="13"/>
          </p:nvPr>
        </p:nvSpPr>
        <p:spPr>
          <a:xfrm>
            <a:off x="1280255" y="1033809"/>
            <a:ext cx="16002001" cy="1576488"/>
          </a:xfrm>
          <a:prstGeom prst="rect">
            <a:avLst/>
          </a:prstGeom>
        </p:spPr>
        <p:txBody>
          <a:bodyPr/>
          <a:lstStyle>
            <a:lvl1pPr marL="0" marR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80256" y="5151090"/>
            <a:ext cx="16002001" cy="7620001"/>
          </a:xfrm>
          <a:prstGeom prst="rect">
            <a:avLst/>
          </a:prstGeom>
        </p:spPr>
        <p:txBody>
          <a:bodyPr anchor="t"/>
          <a:lstStyle/>
          <a:p>
            <a:r>
              <a:rPr dirty="0" err="1"/>
              <a:t>Текст</a:t>
            </a:r>
            <a:r>
              <a:rPr dirty="0"/>
              <a:t> </a:t>
            </a:r>
            <a:r>
              <a:rPr dirty="0" err="1"/>
              <a:t>заголовка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DD017-FB52-4CB4-A856-B07786CE3F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заголовка"/>
          <p:cNvSpPr txBox="1">
            <a:spLocks noGrp="1"/>
          </p:cNvSpPr>
          <p:nvPr>
            <p:ph type="title"/>
          </p:nvPr>
        </p:nvSpPr>
        <p:spPr bwMode="auto">
          <a:xfrm>
            <a:off x="1690688" y="354013"/>
            <a:ext cx="21002625" cy="2286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Arial" charset="0"/>
              </a:rPr>
              <a:t>Текст заголовка</a:t>
            </a:r>
          </a:p>
        </p:txBody>
      </p:sp>
      <p:sp>
        <p:nvSpPr>
          <p:cNvPr id="1027" name="Уровень текста 1…"/>
          <p:cNvSpPr txBox="1">
            <a:spLocks noGrp="1"/>
          </p:cNvSpPr>
          <p:nvPr>
            <p:ph type="body" idx="1"/>
          </p:nvPr>
        </p:nvSpPr>
        <p:spPr bwMode="auto">
          <a:xfrm>
            <a:off x="1690688" y="3149600"/>
            <a:ext cx="21002625" cy="92964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Helvetica Neue"/>
              </a:rPr>
              <a:t>Уровень текста 1</a:t>
            </a:r>
          </a:p>
          <a:p>
            <a:pPr lvl="1"/>
            <a:r>
              <a:rPr lang="ru-RU" smtClean="0">
                <a:sym typeface="Helvetica Neue"/>
              </a:rPr>
              <a:t>Уровень текста 2</a:t>
            </a:r>
          </a:p>
          <a:p>
            <a:pPr lvl="2"/>
            <a:r>
              <a:rPr lang="ru-RU" smtClean="0">
                <a:sym typeface="Helvetica Neue"/>
              </a:rPr>
              <a:t>Уровень текста 3</a:t>
            </a:r>
          </a:p>
          <a:p>
            <a:pPr lvl="3"/>
            <a:r>
              <a:rPr lang="ru-RU" smtClean="0">
                <a:sym typeface="Helvetica Neue"/>
              </a:rPr>
              <a:t>Уровень текста 4</a:t>
            </a:r>
          </a:p>
          <a:p>
            <a:pPr lvl="4"/>
            <a:r>
              <a:rPr lang="ru-RU" smtClean="0">
                <a:sym typeface="Helvetica Neue"/>
              </a:rPr>
              <a:t>Уровень текста 5</a:t>
            </a:r>
          </a:p>
        </p:txBody>
      </p:sp>
      <p:sp>
        <p:nvSpPr>
          <p:cNvPr id="1028" name="Номер слайда"/>
          <p:cNvSpPr txBox="1">
            <a:spLocks noGrp="1"/>
          </p:cNvSpPr>
          <p:nvPr>
            <p:ph type="sldNum" sz="quarter" idx="2"/>
          </p:nvPr>
        </p:nvSpPr>
        <p:spPr bwMode="auto">
          <a:xfrm>
            <a:off x="11957050" y="13079413"/>
            <a:ext cx="457200" cy="4524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none" lIns="50796" tIns="50796" rIns="50796" bIns="50796" numCol="1" anchor="t" anchorCtr="0" compatLnSpc="1">
            <a:prstTxWarp prst="textNoShape">
              <a:avLst/>
            </a:prstTxWarp>
            <a:spAutoFit/>
          </a:bodyPr>
          <a:lstStyle>
            <a:lvl1pPr algn="ctr" hangingPunct="0">
              <a:defRPr sz="23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EEEAA676-E991-4EDF-A130-EDB75D35509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1" r:id="rId3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l" defTabSz="825500" rtl="0" eaLnBrk="0" fontAlgn="base" hangingPunct="0">
        <a:spcBef>
          <a:spcPct val="0"/>
        </a:spcBef>
        <a:spcAft>
          <a:spcPct val="0"/>
        </a:spcAft>
        <a:defRPr sz="90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1pPr>
      <a:lvl2pPr algn="l" defTabSz="825500" rtl="0" eaLnBrk="0" fontAlgn="base" hangingPunct="0">
        <a:spcBef>
          <a:spcPct val="0"/>
        </a:spcBef>
        <a:spcAft>
          <a:spcPct val="0"/>
        </a:spcAft>
        <a:defRPr sz="90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2pPr>
      <a:lvl3pPr algn="l" defTabSz="825500" rtl="0" eaLnBrk="0" fontAlgn="base" hangingPunct="0">
        <a:spcBef>
          <a:spcPct val="0"/>
        </a:spcBef>
        <a:spcAft>
          <a:spcPct val="0"/>
        </a:spcAft>
        <a:defRPr sz="90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3pPr>
      <a:lvl4pPr algn="l" defTabSz="825500" rtl="0" eaLnBrk="0" fontAlgn="base" hangingPunct="0">
        <a:spcBef>
          <a:spcPct val="0"/>
        </a:spcBef>
        <a:spcAft>
          <a:spcPct val="0"/>
        </a:spcAft>
        <a:defRPr sz="90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4pPr>
      <a:lvl5pPr algn="l" defTabSz="825500" rtl="0" eaLnBrk="0" fontAlgn="base" hangingPunct="0">
        <a:spcBef>
          <a:spcPct val="0"/>
        </a:spcBef>
        <a:spcAft>
          <a:spcPct val="0"/>
        </a:spcAft>
        <a:defRPr sz="9000">
          <a:solidFill>
            <a:srgbClr val="000000"/>
          </a:solidFill>
          <a:latin typeface="+mn-lt"/>
          <a:ea typeface="+mn-ea"/>
          <a:cs typeface="+mn-cs"/>
          <a:sym typeface="Arial" charset="0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algn="l" defTabSz="825500" rtl="0" eaLnBrk="0" fontAlgn="base" hangingPunct="0">
        <a:spcBef>
          <a:spcPct val="0"/>
        </a:spcBef>
        <a:spcAft>
          <a:spcPct val="0"/>
        </a:spcAft>
        <a:buSzPct val="125000"/>
        <a:defRPr sz="2900">
          <a:solidFill>
            <a:srgbClr val="000000"/>
          </a:solidFill>
          <a:latin typeface="+mn-lt"/>
          <a:ea typeface="Helvetica Neue"/>
          <a:cs typeface="Helvetica Neue"/>
          <a:sym typeface="Helvetica Neue"/>
        </a:defRPr>
      </a:lvl1pPr>
      <a:lvl2pPr marL="636588" algn="l" defTabSz="825500" rtl="0" eaLnBrk="0" fontAlgn="base" hangingPunct="0">
        <a:spcBef>
          <a:spcPct val="0"/>
        </a:spcBef>
        <a:spcAft>
          <a:spcPct val="0"/>
        </a:spcAft>
        <a:buSzPct val="125000"/>
        <a:defRPr sz="2900">
          <a:solidFill>
            <a:srgbClr val="000000"/>
          </a:solidFill>
          <a:latin typeface="+mn-lt"/>
          <a:ea typeface="Helvetica Neue"/>
          <a:cs typeface="Helvetica Neue"/>
          <a:sym typeface="Helvetica Neue"/>
        </a:defRPr>
      </a:lvl2pPr>
      <a:lvl3pPr marL="1268413" algn="l" defTabSz="825500" rtl="0" eaLnBrk="0" fontAlgn="base" hangingPunct="0">
        <a:spcBef>
          <a:spcPct val="0"/>
        </a:spcBef>
        <a:spcAft>
          <a:spcPct val="0"/>
        </a:spcAft>
        <a:buSzPct val="125000"/>
        <a:defRPr sz="2900">
          <a:solidFill>
            <a:srgbClr val="000000"/>
          </a:solidFill>
          <a:latin typeface="+mn-lt"/>
          <a:ea typeface="Helvetica Neue"/>
          <a:cs typeface="Helvetica Neue"/>
          <a:sym typeface="Helvetica Neue"/>
        </a:defRPr>
      </a:lvl3pPr>
      <a:lvl4pPr marL="1905000" algn="l" defTabSz="825500" rtl="0" eaLnBrk="0" fontAlgn="base" hangingPunct="0">
        <a:spcBef>
          <a:spcPct val="0"/>
        </a:spcBef>
        <a:spcAft>
          <a:spcPct val="0"/>
        </a:spcAft>
        <a:buSzPct val="125000"/>
        <a:defRPr sz="2900">
          <a:solidFill>
            <a:srgbClr val="000000"/>
          </a:solidFill>
          <a:latin typeface="+mn-lt"/>
          <a:ea typeface="Helvetica Neue"/>
          <a:cs typeface="Helvetica Neue"/>
          <a:sym typeface="Helvetica Neue"/>
        </a:defRPr>
      </a:lvl4pPr>
      <a:lvl5pPr marL="2541588" algn="l" defTabSz="825500" rtl="0" eaLnBrk="0" fontAlgn="base" hangingPunct="0">
        <a:spcBef>
          <a:spcPct val="0"/>
        </a:spcBef>
        <a:spcAft>
          <a:spcPct val="0"/>
        </a:spcAft>
        <a:buSzPct val="125000"/>
        <a:defRPr sz="2900">
          <a:solidFill>
            <a:srgbClr val="000000"/>
          </a:solidFill>
          <a:latin typeface="+mn-lt"/>
          <a:ea typeface="Helvetica Neue"/>
          <a:cs typeface="Helvetica Neue"/>
          <a:sym typeface="Helvetica Neue"/>
        </a:defRPr>
      </a:lvl5pPr>
      <a:lvl6pPr marL="3571875" marR="0" indent="-396875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206875" marR="0" indent="-396875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4841875" marR="0" indent="-396875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476875" marR="0" indent="-396875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LV session of French-Russian Seminar, Paris 2018"/>
          <p:cNvSpPr txBox="1">
            <a:spLocks noGrp="1"/>
          </p:cNvSpPr>
          <p:nvPr>
            <p:ph type="body" idx="13"/>
          </p:nvPr>
        </p:nvSpPr>
        <p:spPr>
          <a:xfrm>
            <a:off x="661988" y="6176963"/>
            <a:ext cx="14043025" cy="4262437"/>
          </a:xfrm>
        </p:spPr>
        <p:txBody>
          <a:bodyPr/>
          <a:lstStyle/>
          <a:p>
            <a:pPr eaLnBrk="1" hangingPunct="1"/>
            <a:r>
              <a:rPr lang="ru-RU" sz="2700" smtClean="0">
                <a:ea typeface="Helvetica Neue"/>
                <a:sym typeface="Arial" charset="0"/>
              </a:rPr>
              <a:t>Заседание Совета по приоритетному направлению СНТР «Переход к экологически чистой и ресурсосберегающей энергетике, повышение </a:t>
            </a:r>
            <a:r>
              <a:rPr lang="en-US" sz="2700" smtClean="0">
                <a:ea typeface="Helvetica Neue"/>
                <a:sym typeface="Arial" charset="0"/>
              </a:rPr>
              <a:t> </a:t>
            </a:r>
            <a:r>
              <a:rPr lang="ru-RU" sz="2700" smtClean="0">
                <a:ea typeface="Helvetica Neue"/>
                <a:sym typeface="Arial" charset="0"/>
              </a:rPr>
              <a:t>эффективности добычи и глубокой переработки углеводородного сырья,  формирование новых источников, способов транспортировки и хранения энергии»</a:t>
            </a:r>
          </a:p>
          <a:p>
            <a:pPr eaLnBrk="1" hangingPunct="1"/>
            <a:endParaRPr lang="ru-RU" sz="2700" smtClean="0">
              <a:ea typeface="Helvetica Neue"/>
              <a:sym typeface="Arial" charset="0"/>
            </a:endParaRPr>
          </a:p>
          <a:p>
            <a:pPr algn="ctr" eaLnBrk="1" hangingPunct="1"/>
            <a:r>
              <a:rPr lang="ru-RU" b="1" smtClean="0">
                <a:ea typeface="Helvetica Neue"/>
                <a:sym typeface="Arial" charset="0"/>
              </a:rPr>
              <a:t>КЛИМАТИЧЕСКАЯ ПОЛИТИКА И ТРАСФОРМАЦИЯ  ТЕХНОЛОГИЧЕСКОЙ СТРУКТУРЫ ЭНЕРГЕТИКИ РОССИИ</a:t>
            </a:r>
          </a:p>
          <a:p>
            <a:pPr algn="ctr" eaLnBrk="1" hangingPunct="1"/>
            <a:r>
              <a:rPr lang="ru-RU" smtClean="0">
                <a:ea typeface="Helvetica Neue"/>
                <a:sym typeface="Arial" charset="0"/>
              </a:rPr>
              <a:t>Москва </a:t>
            </a:r>
          </a:p>
          <a:p>
            <a:pPr algn="ctr" eaLnBrk="1" hangingPunct="1"/>
            <a:r>
              <a:rPr lang="ru-RU" smtClean="0">
                <a:ea typeface="Helvetica Neue"/>
                <a:sym typeface="Arial" charset="0"/>
              </a:rPr>
              <a:t>Российская Академия Наук</a:t>
            </a:r>
          </a:p>
          <a:p>
            <a:pPr algn="ctr" eaLnBrk="1" hangingPunct="1"/>
            <a:r>
              <a:rPr lang="ru-RU" smtClean="0">
                <a:ea typeface="Helvetica Neue"/>
                <a:sym typeface="Arial" charset="0"/>
              </a:rPr>
              <a:t>18 апреля 2019</a:t>
            </a:r>
          </a:p>
        </p:txBody>
      </p:sp>
      <p:sp>
        <p:nvSpPr>
          <p:cNvPr id="66" name="Andrey Kolpakov"/>
          <p:cNvSpPr txBox="1">
            <a:spLocks noGrp="1"/>
          </p:cNvSpPr>
          <p:nvPr>
            <p:ph type="body" idx="14"/>
          </p:nvPr>
        </p:nvSpPr>
        <p:spPr>
          <a:xfrm>
            <a:off x="1136650" y="5275263"/>
            <a:ext cx="12698413" cy="441325"/>
          </a:xfrm>
        </p:spPr>
        <p:txBody>
          <a:bodyPr/>
          <a:lstStyle/>
          <a:p>
            <a:pPr algn="ctr" eaLnBrk="1" hangingPunct="1"/>
            <a:r>
              <a:rPr lang="ru-RU" smtClean="0">
                <a:ea typeface="Helvetica Neue"/>
                <a:sym typeface="Arial" charset="0"/>
              </a:rPr>
              <a:t>Порфирьев Борис Николаевич</a:t>
            </a:r>
          </a:p>
        </p:txBody>
      </p:sp>
      <p:sp>
        <p:nvSpPr>
          <p:cNvPr id="7171" name="Energy sector impacts on the economic to growth in Russia: Oil case"/>
          <p:cNvSpPr txBox="1">
            <a:spLocks noGrp="1"/>
          </p:cNvSpPr>
          <p:nvPr>
            <p:ph type="title"/>
          </p:nvPr>
        </p:nvSpPr>
        <p:spPr>
          <a:xfrm>
            <a:off x="1295400" y="2047875"/>
            <a:ext cx="15446375" cy="3190875"/>
          </a:xfrm>
        </p:spPr>
        <p:txBody>
          <a:bodyPr/>
          <a:lstStyle/>
          <a:p>
            <a:pPr eaLnBrk="1" hangingPunct="1"/>
            <a:r>
              <a:rPr lang="ru-RU" sz="61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КЛИМАТИЧЕСКИЙ ФАКТОР РАЗВИТИЯ РОССИЙСКОЙ ЭКОНОМИКИ </a:t>
            </a:r>
            <a:br>
              <a:rPr lang="ru-RU" sz="61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r>
              <a:rPr lang="ru-RU" sz="61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В СРЕДНЕСРОЧНОЙ ПЕРСПЕКТИВЕ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Grp="1"/>
          </p:cNvSpPr>
          <p:nvPr>
            <p:ph type="title" idx="4294967295"/>
          </p:nvPr>
        </p:nvSpPr>
        <p:spPr>
          <a:xfrm>
            <a:off x="749300" y="1093788"/>
            <a:ext cx="22274213" cy="1495425"/>
          </a:xfrm>
        </p:spPr>
        <p:txBody>
          <a:bodyPr/>
          <a:lstStyle/>
          <a:p>
            <a:pPr algn="ctr"/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ЭФФЕКТИВНОЕ УПРАВЛЕНИЕ КЛИМАТИЧЕСКИМИ РИСКАМИ –</a:t>
            </a:r>
            <a:r>
              <a:rPr lang="en-US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II</a:t>
            </a:r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  <a:r>
              <a:rPr lang="en-US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КОНЦЕПЦИЯ И ПОЛИТИКА </a:t>
            </a:r>
            <a:r>
              <a:rPr lang="en-US" sz="46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MAINSTREAMING</a:t>
            </a:r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НА ПРИМЕРЕ КИТАЯ</a:t>
            </a: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500063" y="3849688"/>
            <a:ext cx="22458362" cy="859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427038" lvl="1" indent="3175" defTabSz="1587500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4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800" b="0">
                <a:solidFill>
                  <a:schemeClr val="tx1"/>
                </a:solidFill>
                <a:latin typeface="Tahoma" pitchFamily="34" charset="0"/>
              </a:rPr>
              <a:t>Снижение угольной генерации, но модернизация и не отказ от нее в долгосрочной (</a:t>
            </a:r>
            <a:r>
              <a:rPr lang="en-US" sz="4800" b="0" i="1">
                <a:solidFill>
                  <a:schemeClr val="tx1"/>
                </a:solidFill>
                <a:latin typeface="Tahoma" pitchFamily="34" charset="0"/>
              </a:rPr>
              <a:t>vs</a:t>
            </a:r>
            <a:r>
              <a:rPr lang="ru-RU" sz="4800" b="0">
                <a:solidFill>
                  <a:schemeClr val="tx1"/>
                </a:solidFill>
                <a:latin typeface="Tahoma" pitchFamily="34" charset="0"/>
              </a:rPr>
              <a:t> Европа, ФРГ – в среднесрочной) перспективе, перенос мощностей в др. страны (вкл. Россию)</a:t>
            </a:r>
          </a:p>
          <a:p>
            <a:pPr marL="427038" lvl="1" indent="3175" defTabSz="1587500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800" b="0">
                <a:solidFill>
                  <a:schemeClr val="tx1"/>
                </a:solidFill>
                <a:latin typeface="Tahoma" pitchFamily="34" charset="0"/>
              </a:rPr>
              <a:t> Бурный рост ВИЭ и (!) активное развитие атомной энергетики</a:t>
            </a:r>
          </a:p>
          <a:p>
            <a:pPr marL="1700213" lvl="2" indent="46038" defTabSz="1587500">
              <a:lnSpc>
                <a:spcPct val="110000"/>
              </a:lnSpc>
              <a:buFont typeface="Wingdings" pitchFamily="2" charset="2"/>
              <a:buNone/>
            </a:pPr>
            <a:r>
              <a:rPr lang="ru-RU" sz="4400" i="1">
                <a:solidFill>
                  <a:schemeClr val="tx1"/>
                </a:solidFill>
                <a:latin typeface="Tahoma" pitchFamily="34" charset="0"/>
              </a:rPr>
              <a:t>Приоритет не климатической, но экологической и экономической, а также (в случае АЭС) и военно-стратегической мотивации так называемого энергетического перехода. Собственно климатический фактор используется и будет востребован как инструмент политико-экономического, торга или прессинга, тогда как сама глобальная климатическая ситуация изменится слабо: Рубикон 2С к концу текущего столетия будет перейден</a:t>
            </a:r>
            <a:r>
              <a:rPr lang="ru-RU" sz="4400">
                <a:solidFill>
                  <a:schemeClr val="tx1"/>
                </a:solidFill>
                <a:latin typeface="Tahoma" pitchFamily="34" charset="0"/>
              </a:rPr>
              <a:t>. </a:t>
            </a:r>
            <a:endParaRPr lang="en-US" sz="4400" i="1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Grp="1"/>
          </p:cNvSpPr>
          <p:nvPr>
            <p:ph type="title" idx="4294967295"/>
          </p:nvPr>
        </p:nvSpPr>
        <p:spPr>
          <a:xfrm>
            <a:off x="585788" y="728663"/>
            <a:ext cx="23331487" cy="2359025"/>
          </a:xfrm>
        </p:spPr>
        <p:txBody>
          <a:bodyPr/>
          <a:lstStyle/>
          <a:p>
            <a:pPr algn="ctr"/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ЭФФЕКТИВНОЕ УПРАВЛЕНИЕ КЛИМАТИЧЕСКИМИ РИСКАМИ В РОССИИ</a:t>
            </a:r>
            <a:r>
              <a:rPr lang="en-US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СТИМУЛИРОВАНИЕ ЭКОНОМИЧЕСКОГО РОСТА НА ОСНОВЕ </a:t>
            </a:r>
            <a:b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МОДЕРНИЗАЦИИ И РЕСУРСОЭФФЕКТИВНОСТИ С ИСПОЛЬЗОВАНИЕМ НДТ</a:t>
            </a: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511175" y="3216275"/>
            <a:ext cx="23394988" cy="1020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430213" indent="-430213" defTabSz="2176463">
              <a:buFontTx/>
              <a:buBlip>
                <a:blip r:embed="rId2"/>
              </a:buBlip>
            </a:pP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 Приоритеты (секторы экономики):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ТЭК, транспорт, строительство, ЖКХ </a:t>
            </a:r>
            <a:r>
              <a:rPr lang="ru-RU" sz="4000" b="0" i="1">
                <a:solidFill>
                  <a:srgbClr val="FF3300"/>
                </a:solidFill>
                <a:latin typeface="Tahoma" pitchFamily="34" charset="0"/>
              </a:rPr>
              <a:t>(ТКО!)</a:t>
            </a:r>
          </a:p>
          <a:p>
            <a:pPr marL="430213" indent="-430213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Технологические меры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(примеры): </a:t>
            </a:r>
          </a:p>
          <a:p>
            <a:pPr marL="1063625" lvl="1" indent="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 i="1" u="sng">
                <a:solidFill>
                  <a:schemeClr val="tx1"/>
                </a:solidFill>
                <a:latin typeface="Tahoma" pitchFamily="34" charset="0"/>
              </a:rPr>
              <a:t>модернизация основных производств на основе НДТ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(рост производительности, качества и конкурентоспособности продукции)  (потребности в инвестициях </a:t>
            </a:r>
            <a:r>
              <a:rPr lang="en-US" sz="4000" b="0" i="1">
                <a:solidFill>
                  <a:schemeClr val="tx1"/>
                </a:solidFill>
                <a:latin typeface="Tahoma" pitchFamily="34" charset="0"/>
              </a:rPr>
              <a:t>~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1 трлн. руб./год (Минпромторг)</a:t>
            </a:r>
            <a:r>
              <a:rPr lang="en-US" sz="4000" b="0" i="1">
                <a:solidFill>
                  <a:schemeClr val="tx1"/>
                </a:solidFill>
                <a:latin typeface="Tahoma" pitchFamily="34" charset="0"/>
              </a:rPr>
              <a:t>)</a:t>
            </a:r>
            <a:endParaRPr lang="ru-RU" sz="4000" b="0" i="1">
              <a:solidFill>
                <a:schemeClr val="tx1"/>
              </a:solidFill>
              <a:latin typeface="Tahoma" pitchFamily="34" charset="0"/>
            </a:endParaRPr>
          </a:p>
          <a:p>
            <a:pPr marL="1063625" lvl="1" indent="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развитие атомной энергетики и атомно-промышленного комплекса</a:t>
            </a:r>
          </a:p>
          <a:p>
            <a:pPr marL="430213" indent="-430213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Институциональные меры: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</a:t>
            </a:r>
          </a:p>
          <a:p>
            <a:pPr marL="1063625" lvl="1" indent="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b="0" i="1" u="sng">
                <a:solidFill>
                  <a:schemeClr val="tx1"/>
                </a:solidFill>
                <a:latin typeface="Tahoma" pitchFamily="34" charset="0"/>
              </a:rPr>
              <a:t>реальный сектор – </a:t>
            </a:r>
            <a:r>
              <a:rPr lang="ru-RU" sz="4000" b="0" i="1" u="sng">
                <a:solidFill>
                  <a:schemeClr val="tx1"/>
                </a:solidFill>
                <a:latin typeface="Tahoma" pitchFamily="34" charset="0"/>
                <a:sym typeface="Symbol" pitchFamily="18" charset="2"/>
              </a:rPr>
              <a:t></a:t>
            </a:r>
            <a:r>
              <a:rPr lang="en-US" sz="4000" b="0" i="1" u="sng">
                <a:solidFill>
                  <a:schemeClr val="tx1"/>
                </a:solidFill>
                <a:latin typeface="Tahoma" pitchFamily="34" charset="0"/>
              </a:rPr>
              <a:t>Y</a:t>
            </a:r>
            <a:r>
              <a:rPr lang="ru-RU" sz="4000" b="0" i="1" u="sng">
                <a:solidFill>
                  <a:schemeClr val="tx1"/>
                </a:solidFill>
                <a:latin typeface="Tahoma" pitchFamily="34" charset="0"/>
              </a:rPr>
              <a:t>/</a:t>
            </a:r>
            <a:r>
              <a:rPr lang="ru-RU" sz="4000" b="0" i="1" u="sng">
                <a:solidFill>
                  <a:schemeClr val="tx1"/>
                </a:solidFill>
                <a:latin typeface="Tahoma" pitchFamily="34" charset="0"/>
                <a:sym typeface="Symbol" pitchFamily="18" charset="2"/>
              </a:rPr>
              <a:t></a:t>
            </a:r>
            <a:r>
              <a:rPr lang="en-US" sz="4000" b="0" i="1" u="sng">
                <a:solidFill>
                  <a:schemeClr val="tx1"/>
                </a:solidFill>
                <a:latin typeface="Tahoma" pitchFamily="34" charset="0"/>
              </a:rPr>
              <a:t>E</a:t>
            </a:r>
            <a:r>
              <a:rPr lang="ru-RU" sz="4000" b="0" i="1" u="sng" baseline="-20000">
                <a:solidFill>
                  <a:schemeClr val="tx1"/>
                </a:solidFill>
                <a:latin typeface="Tahoma" pitchFamily="34" charset="0"/>
              </a:rPr>
              <a:t>С</a:t>
            </a:r>
            <a:r>
              <a:rPr lang="ru-RU" sz="4000" b="0" u="sng" baseline="-2000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4000" b="0" u="sng" baseline="-2000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4000" b="0" i="1" u="sng">
                <a:solidFill>
                  <a:schemeClr val="tx1"/>
                </a:solidFill>
                <a:latin typeface="Tahoma" pitchFamily="34" charset="0"/>
              </a:rPr>
              <a:t>vs </a:t>
            </a:r>
            <a:r>
              <a:rPr lang="ru-RU" sz="4000" b="0" i="1" u="sng">
                <a:solidFill>
                  <a:schemeClr val="tx1"/>
                </a:solidFill>
                <a:latin typeface="Tahoma" pitchFamily="34" charset="0"/>
                <a:sym typeface="Symbol" pitchFamily="18" charset="2"/>
              </a:rPr>
              <a:t></a:t>
            </a:r>
            <a:r>
              <a:rPr lang="en-US" sz="4000" b="0" i="1" u="sng">
                <a:solidFill>
                  <a:schemeClr val="tx1"/>
                </a:solidFill>
                <a:latin typeface="Tahoma" pitchFamily="34" charset="0"/>
              </a:rPr>
              <a:t>E</a:t>
            </a:r>
            <a:r>
              <a:rPr lang="ru-RU" sz="4000" b="0" i="1" u="sng" baseline="-20000">
                <a:solidFill>
                  <a:schemeClr val="tx1"/>
                </a:solidFill>
                <a:latin typeface="Tahoma" pitchFamily="34" charset="0"/>
              </a:rPr>
              <a:t>С</a:t>
            </a:r>
            <a:r>
              <a:rPr lang="en-US" sz="4000" b="0" i="1" u="sng" baseline="-2000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b="0" i="1" u="sng">
                <a:solidFill>
                  <a:schemeClr val="tx1"/>
                </a:solidFill>
                <a:latin typeface="Tahoma" pitchFamily="34" charset="0"/>
              </a:rPr>
              <a:t>/</a:t>
            </a:r>
            <a:r>
              <a:rPr lang="ru-RU" sz="4000" b="0" i="1" u="sng">
                <a:solidFill>
                  <a:schemeClr val="tx1"/>
                </a:solidFill>
                <a:latin typeface="Tahoma" pitchFamily="34" charset="0"/>
                <a:sym typeface="Symbol" pitchFamily="18" charset="2"/>
              </a:rPr>
              <a:t></a:t>
            </a:r>
            <a:r>
              <a:rPr lang="en-US" sz="4000" b="0" i="1" u="sng">
                <a:solidFill>
                  <a:schemeClr val="tx1"/>
                </a:solidFill>
                <a:latin typeface="Tahoma" pitchFamily="34" charset="0"/>
              </a:rPr>
              <a:t>Y</a:t>
            </a:r>
            <a:r>
              <a:rPr lang="en-US" sz="40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(особенно ТЭК и энергоемкие производства) = относительное </a:t>
            </a:r>
            <a:r>
              <a:rPr lang="en-US" sz="4000" b="0" i="1">
                <a:solidFill>
                  <a:schemeClr val="tx1"/>
                </a:solidFill>
                <a:latin typeface="Tahoma" pitchFamily="34" charset="0"/>
              </a:rPr>
              <a:t>vs 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абсолютное сокращение эмиссий  (примеры России 1990-х и Германии 2000-х):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РФ: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 $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1,31 ВВП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/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кг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 C0</a:t>
            </a:r>
            <a:r>
              <a:rPr lang="en-US" sz="4000" b="0" baseline="-20000">
                <a:solidFill>
                  <a:schemeClr val="tx1"/>
                </a:solidFill>
                <a:latin typeface="Tahoma" pitchFamily="34" charset="0"/>
              </a:rPr>
              <a:t>2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(1990) - 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$1,18 (1998) → $2,34 (2014) (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ОЭСР 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~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США = 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$3,1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ВВП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/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кг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 C0</a:t>
            </a:r>
            <a:r>
              <a:rPr lang="en-US" sz="4000" b="0" baseline="-20000">
                <a:solidFill>
                  <a:schemeClr val="tx1"/>
                </a:solidFill>
                <a:latin typeface="Tahoma" pitchFamily="34" charset="0"/>
              </a:rPr>
              <a:t>2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)</a:t>
            </a:r>
            <a:endParaRPr lang="ru-RU" sz="4000" b="0" i="1">
              <a:solidFill>
                <a:schemeClr val="tx1"/>
              </a:solidFill>
              <a:latin typeface="Tahoma" pitchFamily="34" charset="0"/>
            </a:endParaRPr>
          </a:p>
          <a:p>
            <a:pPr marL="1063625" lvl="1" indent="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b="0" i="1" u="sng">
                <a:solidFill>
                  <a:schemeClr val="tx1"/>
                </a:solidFill>
                <a:latin typeface="Tahoma" pitchFamily="34" charset="0"/>
              </a:rPr>
              <a:t>строительство и ЖКХ 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– 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  <a:sym typeface="Symbol" pitchFamily="18" charset="2"/>
              </a:rPr>
              <a:t></a:t>
            </a:r>
            <a:r>
              <a:rPr lang="en-US" sz="4000" b="0" i="1">
                <a:solidFill>
                  <a:schemeClr val="tx1"/>
                </a:solidFill>
                <a:latin typeface="Tahoma" pitchFamily="34" charset="0"/>
              </a:rPr>
              <a:t>E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и 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  <a:sym typeface="Symbol" pitchFamily="18" charset="2"/>
              </a:rPr>
              <a:t></a:t>
            </a:r>
            <a:r>
              <a:rPr lang="en-US" sz="4000" b="0" i="1">
                <a:solidFill>
                  <a:schemeClr val="tx1"/>
                </a:solidFill>
                <a:latin typeface="Tahoma" pitchFamily="34" charset="0"/>
              </a:rPr>
              <a:t>E</a:t>
            </a:r>
            <a:r>
              <a:rPr lang="ru-RU" sz="4000" b="0" i="1" baseline="-20000">
                <a:solidFill>
                  <a:schemeClr val="tx1"/>
                </a:solidFill>
                <a:latin typeface="Tahoma" pitchFamily="34" charset="0"/>
              </a:rPr>
              <a:t>С</a:t>
            </a:r>
            <a:r>
              <a:rPr lang="ru-RU" sz="4000" b="0" baseline="-2000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→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4000" b="0" i="1">
                <a:solidFill>
                  <a:schemeClr val="tx1"/>
                </a:solidFill>
                <a:latin typeface="Tahoma" pitchFamily="34" charset="0"/>
              </a:rPr>
              <a:t>min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 –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«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зеленые стандарты»</a:t>
            </a:r>
          </a:p>
          <a:p>
            <a:pPr marL="430213" indent="-430213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В политико=экономическом, стратегическом плане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= использование категории карбоноэффективности экономики для принципиальной корректировки показателя национального вклада в снижение выбросов ПГ (Китай и Индия)</a:t>
            </a:r>
            <a:endParaRPr lang="en-US" sz="4000" b="0" i="1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Grp="1"/>
          </p:cNvSpPr>
          <p:nvPr>
            <p:ph type="title" idx="4294967295"/>
          </p:nvPr>
        </p:nvSpPr>
        <p:spPr>
          <a:xfrm>
            <a:off x="1846263" y="593725"/>
            <a:ext cx="21599525" cy="1925638"/>
          </a:xfrm>
        </p:spPr>
        <p:txBody>
          <a:bodyPr/>
          <a:lstStyle/>
          <a:p>
            <a:pPr algn="ctr"/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ЭФФЕКТИВНОЕ УПРАВЛЕНИЕ КЛИМАТИЧЕСКИМИ РИСКАМИ</a:t>
            </a:r>
            <a:b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 РОССИИ</a:t>
            </a:r>
            <a:r>
              <a:rPr lang="en-US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АКТИВНАЯ ЭКОЛОГИЧЕСКАЯ ПОЛИТИКА С АКЦЕНТОМ </a:t>
            </a:r>
            <a:b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 МЕРЫ</a:t>
            </a:r>
            <a:r>
              <a:rPr lang="en-US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ОГРАНИЧЕНИЯ ЗАГРЯЗНЕНИЯ ВОЗДУХА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766763" y="3197225"/>
            <a:ext cx="23139400" cy="9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430213" indent="-430213" defTabSz="2176463">
              <a:buFontTx/>
              <a:buBlip>
                <a:blip r:embed="rId2"/>
              </a:buBlip>
            </a:pPr>
            <a:r>
              <a:rPr lang="ru-RU" sz="3200" i="1">
                <a:solidFill>
                  <a:schemeClr val="tx1"/>
                </a:solidFill>
                <a:latin typeface="Tahoma" pitchFamily="34" charset="0"/>
              </a:rPr>
              <a:t>Приоритеты (факторы загрязнения воздуха):</a:t>
            </a:r>
            <a:r>
              <a:rPr lang="ru-RU" sz="32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200" b="0" i="1" u="sng">
                <a:solidFill>
                  <a:schemeClr val="tx1"/>
                </a:solidFill>
                <a:latin typeface="Tahoma" pitchFamily="34" charset="0"/>
              </a:rPr>
              <a:t>сокращение до (нормативного) минимума выбросов особо вредных и опасных для здоровья человека веществ, вкл. содержащие углерод, или супер-загрязнителей (</a:t>
            </a:r>
            <a:r>
              <a:rPr lang="en-US" sz="3200" b="0" i="1" u="sng">
                <a:solidFill>
                  <a:schemeClr val="tx1"/>
                </a:solidFill>
                <a:latin typeface="Tahoma" pitchFamily="34" charset="0"/>
              </a:rPr>
              <a:t>PM, CH</a:t>
            </a:r>
            <a:r>
              <a:rPr lang="en-US" sz="3200" b="0" i="1" u="sng" baseline="-20000">
                <a:solidFill>
                  <a:schemeClr val="tx1"/>
                </a:solidFill>
                <a:latin typeface="Tahoma" pitchFamily="34" charset="0"/>
              </a:rPr>
              <a:t>4</a:t>
            </a:r>
            <a:r>
              <a:rPr lang="en-US" sz="3200" b="0" i="1" u="sng">
                <a:solidFill>
                  <a:schemeClr val="tx1"/>
                </a:solidFill>
                <a:latin typeface="Tahoma" pitchFamily="34" charset="0"/>
              </a:rPr>
              <a:t>, NO</a:t>
            </a:r>
            <a:r>
              <a:rPr lang="en-US" sz="3200" b="0" i="1" u="sng" baseline="-20000">
                <a:solidFill>
                  <a:schemeClr val="tx1"/>
                </a:solidFill>
                <a:latin typeface="Tahoma" pitchFamily="34" charset="0"/>
              </a:rPr>
              <a:t>x</a:t>
            </a:r>
            <a:r>
              <a:rPr lang="en-US" sz="3200" b="0" i="1" u="sng">
                <a:solidFill>
                  <a:schemeClr val="tx1"/>
                </a:solidFill>
                <a:latin typeface="Tahoma" pitchFamily="34" charset="0"/>
              </a:rPr>
              <a:t>, CFC, HFC)</a:t>
            </a:r>
            <a:r>
              <a:rPr lang="ru-RU" sz="3200" b="0" i="1" u="sng">
                <a:solidFill>
                  <a:schemeClr val="tx1"/>
                </a:solidFill>
                <a:latin typeface="Tahoma" pitchFamily="34" charset="0"/>
              </a:rPr>
              <a:t>:</a:t>
            </a:r>
          </a:p>
          <a:p>
            <a:pPr marL="1517650" lvl="1" indent="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Прямые угрозы жизни и здоровью (табл.) </a:t>
            </a:r>
            <a:endParaRPr lang="en-US" sz="3200" b="0">
              <a:solidFill>
                <a:schemeClr val="tx1"/>
              </a:solidFill>
              <a:latin typeface="Tahoma" pitchFamily="34" charset="0"/>
            </a:endParaRPr>
          </a:p>
          <a:p>
            <a:pPr marL="1517650" lvl="1" indent="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Национальные </a:t>
            </a: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vs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международные программы</a:t>
            </a:r>
          </a:p>
          <a:p>
            <a:pPr marL="1517650" lvl="1" indent="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 Более короткий срок реализации = меньше риска, лучше  окупаемость (= запрет </a:t>
            </a:r>
            <a:r>
              <a:rPr lang="en-US" sz="3200" b="0" i="1">
                <a:solidFill>
                  <a:schemeClr val="tx1"/>
                </a:solidFill>
                <a:latin typeface="Tahoma" pitchFamily="34" charset="0"/>
              </a:rPr>
              <a:t>Pb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 в автомобильном топливе</a:t>
            </a: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 – $2,5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трлн.</a:t>
            </a: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/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год)</a:t>
            </a:r>
            <a:endParaRPr lang="en-US" sz="3200" b="0">
              <a:solidFill>
                <a:schemeClr val="tx1"/>
              </a:solidFill>
              <a:latin typeface="Tahoma" pitchFamily="34" charset="0"/>
            </a:endParaRPr>
          </a:p>
          <a:p>
            <a:pPr marL="1517650" lvl="1" indent="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Вклад в парниковый эффект </a:t>
            </a: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~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3</a:t>
            </a: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0%</a:t>
            </a:r>
            <a:r>
              <a:rPr lang="ru-RU" sz="3200" b="0" i="1">
                <a:solidFill>
                  <a:schemeClr val="tx1"/>
                </a:solidFill>
                <a:latin typeface="Tahoma" pitchFamily="34" charset="0"/>
              </a:rPr>
              <a:t> </a:t>
            </a:r>
          </a:p>
          <a:p>
            <a:pPr marL="1517650" lvl="1" indent="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3200" b="0" i="1">
                <a:solidFill>
                  <a:schemeClr val="tx1"/>
                </a:solidFill>
                <a:latin typeface="Tahoma" pitchFamily="34" charset="0"/>
              </a:rPr>
              <a:t>CH</a:t>
            </a:r>
            <a:r>
              <a:rPr lang="en-US" sz="3200" b="0" i="1" baseline="-20000">
                <a:solidFill>
                  <a:schemeClr val="tx1"/>
                </a:solidFill>
                <a:latin typeface="Tahoma" pitchFamily="34" charset="0"/>
              </a:rPr>
              <a:t>4</a:t>
            </a:r>
            <a:r>
              <a:rPr lang="en-US" sz="3200" b="0" i="1">
                <a:solidFill>
                  <a:schemeClr val="tx1"/>
                </a:solidFill>
                <a:latin typeface="Tahoma" pitchFamily="34" charset="0"/>
              </a:rPr>
              <a:t> –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более короткий срок реализации эффекта сокращения выбросов, окупаемость + выигрыш во времени и сбережение средств для смягчения проблемы неопасного для здоровья, но климатически «рискованного» </a:t>
            </a:r>
            <a:r>
              <a:rPr lang="en-US" sz="3200" b="0" i="1">
                <a:solidFill>
                  <a:schemeClr val="tx1"/>
                </a:solidFill>
                <a:latin typeface="Tahoma" pitchFamily="34" charset="0"/>
              </a:rPr>
              <a:t>CO</a:t>
            </a:r>
            <a:r>
              <a:rPr lang="en-US" sz="3200" b="0" i="1" baseline="-20000">
                <a:solidFill>
                  <a:schemeClr val="tx1"/>
                </a:solidFill>
                <a:latin typeface="Tahoma" pitchFamily="34" charset="0"/>
              </a:rPr>
              <a:t>2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 </a:t>
            </a:r>
            <a:endParaRPr lang="en-US" sz="3200" b="0">
              <a:solidFill>
                <a:schemeClr val="tx1"/>
              </a:solidFill>
              <a:latin typeface="Tahoma" pitchFamily="34" charset="0"/>
            </a:endParaRPr>
          </a:p>
          <a:p>
            <a:pPr marL="430213" indent="-430213" defTabSz="2176463">
              <a:buFontTx/>
              <a:buBlip>
                <a:blip r:embed="rId2"/>
              </a:buBlip>
            </a:pPr>
            <a:r>
              <a:rPr lang="ru-RU" sz="3200" i="1">
                <a:solidFill>
                  <a:schemeClr val="tx1"/>
                </a:solidFill>
                <a:latin typeface="Tahoma" pitchFamily="34" charset="0"/>
              </a:rPr>
              <a:t>Технологические меры (НДТ)</a:t>
            </a:r>
            <a:r>
              <a:rPr lang="ru-RU" sz="3200" b="0" i="1">
                <a:solidFill>
                  <a:schemeClr val="tx1"/>
                </a:solidFill>
                <a:latin typeface="Tahoma" pitchFamily="34" charset="0"/>
              </a:rPr>
              <a:t>: </a:t>
            </a:r>
          </a:p>
          <a:p>
            <a:pPr marL="1517650" lvl="1" indent="0" defTabSz="2176463">
              <a:buFontTx/>
              <a:buBlip>
                <a:blip r:embed="rId2"/>
              </a:buBlip>
            </a:pPr>
            <a:r>
              <a:rPr lang="ru-RU" sz="32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ресурсосбережение и минимизация выбросов, </a:t>
            </a:r>
          </a:p>
          <a:p>
            <a:pPr marL="1517650" lvl="1" indent="0" defTabSz="2176463">
              <a:buFontTx/>
              <a:buBlip>
                <a:blip r:embed="rId2"/>
              </a:buBlip>
            </a:pP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 экономика замкнутого цикла (+ до 40% снижения эмиссий </a:t>
            </a: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CO</a:t>
            </a:r>
            <a:r>
              <a:rPr lang="en-US" sz="3200" b="0" baseline="-25000">
                <a:solidFill>
                  <a:schemeClr val="tx1"/>
                </a:solidFill>
                <a:latin typeface="Tahoma" pitchFamily="34" charset="0"/>
              </a:rPr>
              <a:t>2</a:t>
            </a:r>
            <a:r>
              <a:rPr lang="ru-RU" sz="3200" b="0" baseline="-2500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благодаря энергоэффективности)</a:t>
            </a:r>
          </a:p>
          <a:p>
            <a:pPr marL="1517650" lvl="1" indent="0" defTabSz="2176463">
              <a:buFontTx/>
              <a:buBlip>
                <a:blip r:embed="rId2"/>
              </a:buBlip>
            </a:pP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 ВИЭ (не только ВЭС и СЭС!) (распределенная генерация в энергоизолированных районах) </a:t>
            </a:r>
            <a:endParaRPr lang="ru-RU" sz="3200" b="0" i="1">
              <a:solidFill>
                <a:schemeClr val="tx1"/>
              </a:solidFill>
              <a:latin typeface="Tahoma" pitchFamily="34" charset="0"/>
            </a:endParaRPr>
          </a:p>
          <a:p>
            <a:pPr marL="430213" indent="-430213" defTabSz="2176463">
              <a:buFontTx/>
              <a:buBlip>
                <a:blip r:embed="rId2"/>
              </a:buBlip>
            </a:pPr>
            <a:r>
              <a:rPr lang="ru-RU" sz="3200" i="1">
                <a:solidFill>
                  <a:schemeClr val="tx1"/>
                </a:solidFill>
                <a:latin typeface="Tahoma" pitchFamily="34" charset="0"/>
              </a:rPr>
              <a:t>Институциональные меры:</a:t>
            </a:r>
          </a:p>
          <a:p>
            <a:pPr marL="1517650" lvl="1" indent="0" defTabSz="2176463">
              <a:buFontTx/>
              <a:buBlip>
                <a:blip r:embed="rId2"/>
              </a:buBlip>
            </a:pP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 жесткие нормативы выбросов (одновременно стимул для НДТ)</a:t>
            </a:r>
          </a:p>
          <a:p>
            <a:pPr marL="1517650" lvl="1" indent="0" defTabSz="2176463">
              <a:buFontTx/>
              <a:buBlip>
                <a:blip r:embed="rId2"/>
              </a:buBlip>
            </a:pPr>
            <a:r>
              <a:rPr lang="en-US" sz="32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200" b="0">
                <a:solidFill>
                  <a:schemeClr val="tx1"/>
                </a:solidFill>
              </a:rPr>
              <a:t>налоговые льготы и иные экономические стимулы использования НДТ </a:t>
            </a:r>
            <a:r>
              <a:rPr lang="ru-RU" b="0">
                <a:solidFill>
                  <a:schemeClr val="tx1"/>
                </a:solidFill>
              </a:rPr>
              <a:t>≠</a:t>
            </a:r>
            <a:r>
              <a:rPr lang="ru-RU"/>
              <a:t> </a:t>
            </a:r>
            <a:r>
              <a:rPr lang="ru-RU" sz="3200" b="0">
                <a:solidFill>
                  <a:schemeClr val="tx1"/>
                </a:solidFill>
              </a:rPr>
              <a:t>проект МЭР - ФЗ по регулированию выбросов ПГ (угл</a:t>
            </a:r>
            <a:r>
              <a:rPr lang="ru-RU" sz="3200" b="0">
                <a:solidFill>
                  <a:schemeClr val="tx1"/>
                </a:solidFill>
                <a:cs typeface="Times New Roman" pitchFamily="18" charset="0"/>
              </a:rPr>
              <a:t>еродный налог) (бремя до 1 трлн. руб. до 2020)</a:t>
            </a:r>
            <a:endParaRPr lang="en-US" sz="3200" b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Grp="1"/>
          </p:cNvSpPr>
          <p:nvPr>
            <p:ph type="title" idx="4294967295"/>
          </p:nvPr>
        </p:nvSpPr>
        <p:spPr>
          <a:xfrm>
            <a:off x="590550" y="625475"/>
            <a:ext cx="23334663" cy="1784350"/>
          </a:xfrm>
        </p:spPr>
        <p:txBody>
          <a:bodyPr/>
          <a:lstStyle/>
          <a:p>
            <a:pPr algn="ctr"/>
            <a:r>
              <a:rPr lang="ru-RU" sz="6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КЛИМАТИЧЕСКИЙ ФАКТОР </a:t>
            </a:r>
            <a:br>
              <a:rPr lang="ru-RU" sz="6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65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СОЦИАЛЬНО-ЭКОНОМИЧЕСКОГО РАЗВИТИЯ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42925" y="2728913"/>
            <a:ext cx="23236238" cy="1070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427038" lvl="1" indent="3175" defTabSz="2176463">
              <a:buFont typeface="Wingdings" pitchFamily="2" charset="2"/>
              <a:buBlip>
                <a:blip r:embed="rId2"/>
              </a:buBlip>
              <a:tabLst>
                <a:tab pos="2130425" algn="l"/>
              </a:tabLst>
            </a:pPr>
            <a:r>
              <a:rPr lang="ru-RU" sz="3500" b="0">
                <a:solidFill>
                  <a:schemeClr val="tx1"/>
                </a:solidFill>
              </a:rPr>
              <a:t> </a:t>
            </a:r>
            <a:r>
              <a:rPr lang="ru-RU" sz="3800">
                <a:solidFill>
                  <a:schemeClr val="tx1"/>
                </a:solidFill>
                <a:latin typeface="Tahoma" pitchFamily="34" charset="0"/>
              </a:rPr>
              <a:t>Климатические: </a:t>
            </a:r>
          </a:p>
          <a:p>
            <a:pPr marL="2130425" lvl="2" indent="-862013" defTabSz="2176463">
              <a:buFont typeface="Wingdings" pitchFamily="2" charset="2"/>
              <a:buBlip>
                <a:blip r:embed="rId2"/>
              </a:buBlip>
              <a:tabLst>
                <a:tab pos="2130425" algn="l"/>
              </a:tabLst>
            </a:pPr>
            <a:r>
              <a:rPr lang="ru-RU" sz="3800">
                <a:solidFill>
                  <a:schemeClr val="tx1"/>
                </a:solidFill>
                <a:latin typeface="Tahoma" pitchFamily="34" charset="0"/>
              </a:rPr>
              <a:t>условия хозяйствования, </a:t>
            </a:r>
            <a:r>
              <a:rPr lang="ru-RU" sz="3800" b="0">
                <a:solidFill>
                  <a:schemeClr val="tx1"/>
                </a:solidFill>
                <a:latin typeface="Tahoma" pitchFamily="34" charset="0"/>
              </a:rPr>
              <a:t>благоприятствующие или ограничивающие комфортность проживания и эффективность производства</a:t>
            </a:r>
          </a:p>
          <a:p>
            <a:pPr marL="2130425" lvl="2" indent="-862013" defTabSz="2176463">
              <a:buFont typeface="Wingdings" pitchFamily="2" charset="2"/>
              <a:buBlip>
                <a:blip r:embed="rId2"/>
              </a:buBlip>
              <a:tabLst>
                <a:tab pos="2130425" algn="l"/>
              </a:tabLst>
            </a:pPr>
            <a:r>
              <a:rPr lang="ru-RU" sz="3800">
                <a:solidFill>
                  <a:schemeClr val="tx1"/>
                </a:solidFill>
                <a:latin typeface="Tahoma" pitchFamily="34" charset="0"/>
              </a:rPr>
              <a:t>изменения, благоприятные </a:t>
            </a:r>
            <a:r>
              <a:rPr lang="ru-RU" sz="3800" b="0">
                <a:solidFill>
                  <a:schemeClr val="tx1"/>
                </a:solidFill>
                <a:latin typeface="Tahoma" pitchFamily="34" charset="0"/>
              </a:rPr>
              <a:t>для здоровья населения и развития экономики</a:t>
            </a:r>
          </a:p>
          <a:p>
            <a:pPr marL="2130425" lvl="2" indent="-862013" defTabSz="2176463">
              <a:buFont typeface="Wingdings" pitchFamily="2" charset="2"/>
              <a:buBlip>
                <a:blip r:embed="rId2"/>
              </a:buBlip>
              <a:tabLst>
                <a:tab pos="2130425" algn="l"/>
              </a:tabLst>
            </a:pPr>
            <a:r>
              <a:rPr lang="ru-RU" sz="3800">
                <a:solidFill>
                  <a:schemeClr val="tx1"/>
                </a:solidFill>
                <a:latin typeface="Tahoma" pitchFamily="34" charset="0"/>
              </a:rPr>
              <a:t>риски и угрозы</a:t>
            </a:r>
            <a:r>
              <a:rPr lang="ru-RU" sz="3800" b="0">
                <a:solidFill>
                  <a:schemeClr val="tx1"/>
                </a:solidFill>
                <a:latin typeface="Tahoma" pitchFamily="34" charset="0"/>
              </a:rPr>
              <a:t> жизни и здоровью населения, устойчивому функционированию хозяйственных систем (аномалии, ОПЯ и бедствия)</a:t>
            </a:r>
          </a:p>
          <a:p>
            <a:pPr marL="427038" lvl="1" indent="3175" defTabSz="2176463">
              <a:buFont typeface="Wingdings" pitchFamily="2" charset="2"/>
              <a:buBlip>
                <a:blip r:embed="rId2"/>
              </a:buBlip>
              <a:tabLst>
                <a:tab pos="2130425" algn="l"/>
              </a:tabLst>
            </a:pPr>
            <a:r>
              <a:rPr lang="ru-RU" sz="3800">
                <a:solidFill>
                  <a:schemeClr val="tx1"/>
                </a:solidFill>
                <a:latin typeface="Tahoma" pitchFamily="34" charset="0"/>
              </a:rPr>
              <a:t> «Климатически обусловленные» </a:t>
            </a:r>
          </a:p>
          <a:p>
            <a:pPr marL="2130425" lvl="2" indent="-862013" defTabSz="2176463">
              <a:buFont typeface="Wingdings" pitchFamily="2" charset="2"/>
              <a:buBlip>
                <a:blip r:embed="rId2"/>
              </a:buBlip>
              <a:tabLst>
                <a:tab pos="2130425" algn="l"/>
              </a:tabLst>
            </a:pPr>
            <a:r>
              <a:rPr lang="ru-RU" sz="3800">
                <a:solidFill>
                  <a:schemeClr val="tx1"/>
                </a:solidFill>
                <a:latin typeface="Tahoma" pitchFamily="34" charset="0"/>
              </a:rPr>
              <a:t>решения, </a:t>
            </a:r>
            <a:r>
              <a:rPr lang="ru-RU" sz="3800" b="0">
                <a:solidFill>
                  <a:schemeClr val="tx1"/>
                </a:solidFill>
                <a:latin typeface="Tahoma" pitchFamily="34" charset="0"/>
              </a:rPr>
              <a:t>использующие политику мирового сообщества в области изменений климата во благо собственной экономике (Китай, ЕС)</a:t>
            </a:r>
            <a:endParaRPr lang="ru-RU" sz="3800">
              <a:solidFill>
                <a:schemeClr val="tx1"/>
              </a:solidFill>
              <a:latin typeface="Tahoma" pitchFamily="34" charset="0"/>
            </a:endParaRPr>
          </a:p>
          <a:p>
            <a:pPr marL="2130425" lvl="2" indent="-862013" defTabSz="2176463">
              <a:buFont typeface="Wingdings" pitchFamily="2" charset="2"/>
              <a:buBlip>
                <a:blip r:embed="rId2"/>
              </a:buBlip>
              <a:tabLst>
                <a:tab pos="2130425" algn="l"/>
              </a:tabLst>
            </a:pPr>
            <a:r>
              <a:rPr lang="ru-RU" sz="3800">
                <a:solidFill>
                  <a:schemeClr val="tx1"/>
                </a:solidFill>
                <a:latin typeface="Tahoma" pitchFamily="34" charset="0"/>
              </a:rPr>
              <a:t>риски</a:t>
            </a:r>
            <a:r>
              <a:rPr lang="ru-RU" sz="3800" b="0">
                <a:solidFill>
                  <a:schemeClr val="tx1"/>
                </a:solidFill>
                <a:latin typeface="Tahoma" pitchFamily="34" charset="0"/>
              </a:rPr>
              <a:t> - принятие неэффективных решений в отношении изменений климата и их последствий </a:t>
            </a:r>
          </a:p>
          <a:p>
            <a:pPr marL="4237038" lvl="3" indent="-817563" defTabSz="2176463">
              <a:buFont typeface="Wingdings" pitchFamily="2" charset="2"/>
              <a:buBlip>
                <a:blip r:embed="rId2"/>
              </a:buBlip>
              <a:tabLst>
                <a:tab pos="2130425" algn="l"/>
              </a:tabLst>
            </a:pPr>
            <a:r>
              <a:rPr lang="ru-RU" sz="3800" b="0">
                <a:solidFill>
                  <a:schemeClr val="tx1"/>
                </a:solidFill>
                <a:latin typeface="Tahoma" pitchFamily="34" charset="0"/>
              </a:rPr>
              <a:t>Собственная (внутренняя) политика страны в отношении климатических изменений</a:t>
            </a:r>
            <a:r>
              <a:rPr lang="ru-RU" sz="3800" b="0">
                <a:solidFill>
                  <a:schemeClr val="folHlink"/>
                </a:solidFill>
                <a:latin typeface="Tahoma" pitchFamily="34" charset="0"/>
              </a:rPr>
              <a:t> </a:t>
            </a:r>
            <a:r>
              <a:rPr lang="ru-RU" sz="3800" b="0">
                <a:solidFill>
                  <a:schemeClr val="tx1"/>
                </a:solidFill>
                <a:latin typeface="Tahoma" pitchFamily="34" charset="0"/>
              </a:rPr>
              <a:t>и их последствий для экономики</a:t>
            </a:r>
          </a:p>
          <a:p>
            <a:pPr marL="4237038" lvl="3" indent="-817563" defTabSz="2176463">
              <a:buFont typeface="Wingdings" pitchFamily="2" charset="2"/>
              <a:buBlip>
                <a:blip r:embed="rId2"/>
              </a:buBlip>
              <a:tabLst>
                <a:tab pos="2130425" algn="l"/>
              </a:tabLst>
            </a:pPr>
            <a:r>
              <a:rPr lang="ru-RU" sz="3800" b="0">
                <a:solidFill>
                  <a:schemeClr val="tx1"/>
                </a:solidFill>
                <a:latin typeface="Tahoma" pitchFamily="34" charset="0"/>
              </a:rPr>
              <a:t>Внешние факторы, связанные с «климатической» политикой других стран и мирового сообщества (фактически основных центров принятия решений)</a:t>
            </a:r>
          </a:p>
          <a:p>
            <a:pPr marL="427038" lvl="1" indent="3175" defTabSz="2176463">
              <a:buFont typeface="Wingdings" pitchFamily="2" charset="2"/>
              <a:buNone/>
              <a:tabLst>
                <a:tab pos="2130425" algn="l"/>
              </a:tabLst>
            </a:pPr>
            <a:r>
              <a:rPr lang="ru-RU" sz="3800" i="1">
                <a:solidFill>
                  <a:schemeClr val="hlink"/>
                </a:solidFill>
              </a:rPr>
              <a:t>Парижское соглашение (Преамбула): «Стороны могут страдать не только от изменения климата, но также от воздействия мер, принимаемых в целях реагирования на него».</a:t>
            </a:r>
            <a:r>
              <a:rPr lang="ru-RU" sz="4000" b="0">
                <a:solidFill>
                  <a:schemeClr val="hlink"/>
                </a:solidFill>
              </a:rPr>
              <a:t> </a:t>
            </a:r>
            <a:r>
              <a:rPr lang="ru-RU" sz="4200" b="0">
                <a:solidFill>
                  <a:schemeClr val="tx1"/>
                </a:solidFill>
                <a:latin typeface="Tahoma" pitchFamily="34" charset="0"/>
              </a:rPr>
              <a:t>  </a:t>
            </a:r>
            <a:endParaRPr lang="en-US" sz="4200" b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Grp="1"/>
          </p:cNvSpPr>
          <p:nvPr>
            <p:ph type="title" idx="4294967295"/>
          </p:nvPr>
        </p:nvSpPr>
        <p:spPr>
          <a:xfrm>
            <a:off x="1096963" y="569913"/>
            <a:ext cx="22752050" cy="1785937"/>
          </a:xfrm>
        </p:spPr>
        <p:txBody>
          <a:bodyPr/>
          <a:lstStyle/>
          <a:p>
            <a:pPr algn="ctr"/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«КЛИМАТИЧЕСКИЙ МЕЙНСТРИМ»: ПАРАДИГМА НИЗКОУГЛЕРОДНОГО РАЗВИТИЯ И ДОКТРИНА НОВОЙ КЛИМАТИЧЕСКОЙ ЭКОНОМИКИ</a:t>
            </a:r>
          </a:p>
        </p:txBody>
      </p:sp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87350" y="2368550"/>
            <a:ext cx="23428325" cy="1100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en-US" sz="44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>
                <a:solidFill>
                  <a:schemeClr val="tx1"/>
                </a:solidFill>
                <a:latin typeface="Tahoma" pitchFamily="34" charset="0"/>
              </a:rPr>
              <a:t>Исходные положения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: </a:t>
            </a:r>
          </a:p>
          <a:p>
            <a:pPr marL="2995613" lvl="2" indent="-81915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приоритет проблемы климатических изменений</a:t>
            </a:r>
            <a:r>
              <a:rPr lang="ru-RU" sz="4000" b="0">
                <a:solidFill>
                  <a:schemeClr val="folHlink"/>
                </a:solidFill>
                <a:latin typeface="Tahoma" pitchFamily="34" charset="0"/>
              </a:rPr>
              <a:t>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(суть проблемы глобального потепления)</a:t>
            </a:r>
            <a:r>
              <a:rPr lang="ru-RU" sz="4000" b="0">
                <a:solidFill>
                  <a:schemeClr val="folHlink"/>
                </a:solidFill>
                <a:latin typeface="Tahoma" pitchFamily="34" charset="0"/>
              </a:rPr>
              <a:t>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над другими вызовами и угрозами устойчивому развитию и безопасности</a:t>
            </a:r>
          </a:p>
          <a:p>
            <a:pPr marL="2995613" lvl="2" indent="-819150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сугубо антропогенный генезис проблемы климатических изменений</a:t>
            </a: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>
                <a:solidFill>
                  <a:schemeClr val="tx1"/>
                </a:solidFill>
                <a:latin typeface="Tahoma" pitchFamily="34" charset="0"/>
              </a:rPr>
              <a:t>Стратегическое решение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– борьба (война) с изменениями климата</a:t>
            </a: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>
                <a:solidFill>
                  <a:schemeClr val="tx1"/>
                </a:solidFill>
                <a:latin typeface="Tahoma" pitchFamily="34" charset="0"/>
              </a:rPr>
              <a:t>Критерий результативности решения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(победы в войне) - стабилизация климата = непревышение к 2100 г. 1,5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  <a:sym typeface="Symbol" pitchFamily="18" charset="2"/>
              </a:rPr>
              <a:t>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С-го роста глобальной 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T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(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</a:rPr>
              <a:t>IPCC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-2018) </a:t>
            </a: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>
                <a:solidFill>
                  <a:schemeClr val="tx1"/>
                </a:solidFill>
                <a:latin typeface="Tahoma" pitchFamily="34" charset="0"/>
              </a:rPr>
              <a:t>Способ реализации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- переход к «новой климатической экономике»/ на низкоуглеродный путь развития </a:t>
            </a: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>
                <a:solidFill>
                  <a:schemeClr val="tx1"/>
                </a:solidFill>
                <a:latin typeface="Tahoma" pitchFamily="34" charset="0"/>
              </a:rPr>
              <a:t>Критерий результативности реализации</a:t>
            </a: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– темпы и эффективность продвижения стран мира к новой климатической экономике</a:t>
            </a: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>
                <a:solidFill>
                  <a:schemeClr val="tx1"/>
                </a:solidFill>
                <a:latin typeface="Tahoma" pitchFamily="34" charset="0"/>
              </a:rPr>
              <a:t>Ключевой индикатор результативности реализации</a:t>
            </a: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– максимальное снижение техногенных выбросов СО</a:t>
            </a:r>
            <a:r>
              <a:rPr lang="ru-RU" sz="4000" b="0" baseline="-25000">
                <a:solidFill>
                  <a:schemeClr val="tx1"/>
                </a:solidFill>
                <a:latin typeface="Tahoma" pitchFamily="34" charset="0"/>
              </a:rPr>
              <a:t>2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, и сокращение их абсолютных объемов</a:t>
            </a: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 </a:t>
            </a:r>
            <a:r>
              <a:rPr lang="ru-RU" sz="4000">
                <a:solidFill>
                  <a:schemeClr val="tx1"/>
                </a:solidFill>
                <a:latin typeface="Tahoma" pitchFamily="34" charset="0"/>
              </a:rPr>
              <a:t>Экономический механизм реализации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– введение цены на упомянутые выбросы в виде так называемого углеродного налога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Grp="1"/>
          </p:cNvSpPr>
          <p:nvPr>
            <p:ph type="title" idx="4294967295"/>
          </p:nvPr>
        </p:nvSpPr>
        <p:spPr>
          <a:xfrm>
            <a:off x="2974975" y="952500"/>
            <a:ext cx="19967575" cy="2073275"/>
          </a:xfrm>
        </p:spPr>
        <p:txBody>
          <a:bodyPr/>
          <a:lstStyle/>
          <a:p>
            <a:pPr algn="ctr"/>
            <a:r>
              <a:rPr lang="ru-RU" sz="5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ПЕРЕХОД К НИЗКОУГЛЕРОДНОЙ ЭКОНОМИКЕ</a:t>
            </a:r>
            <a:r>
              <a:rPr lang="en-US" sz="5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5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 «СТАБИЛИЗАЦИЯ КЛИМАТА» ДО КОНЦА </a:t>
            </a:r>
            <a:r>
              <a:rPr lang="en-US" sz="5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XXI </a:t>
            </a:r>
            <a:r>
              <a:rPr lang="ru-RU" sz="5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в. - </a:t>
            </a:r>
            <a:r>
              <a:rPr lang="en-US" sz="5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endParaRPr lang="ru-RU" sz="54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477838" y="3113088"/>
            <a:ext cx="2342832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en-US" sz="44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400" b="0">
                <a:solidFill>
                  <a:schemeClr val="tx1"/>
                </a:solidFill>
                <a:latin typeface="Tahoma" pitchFamily="34" charset="0"/>
              </a:rPr>
              <a:t>Недостаточность обязательств Парижского соглашения (зеленая область)</a:t>
            </a: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4400" b="0">
                <a:solidFill>
                  <a:schemeClr val="tx1"/>
                </a:solidFill>
                <a:latin typeface="Tahoma" pitchFamily="34" charset="0"/>
              </a:rPr>
              <a:t> Необходимость адаптации и поглощения ПГ (10 млрд. т/год)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4100" y="4751388"/>
            <a:ext cx="22617113" cy="846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Grp="1"/>
          </p:cNvSpPr>
          <p:nvPr>
            <p:ph type="title" idx="4294967295"/>
          </p:nvPr>
        </p:nvSpPr>
        <p:spPr>
          <a:xfrm>
            <a:off x="1042988" y="520700"/>
            <a:ext cx="22558375" cy="2398713"/>
          </a:xfrm>
        </p:spPr>
        <p:txBody>
          <a:bodyPr/>
          <a:lstStyle/>
          <a:p>
            <a:pPr algn="ctr"/>
            <a:r>
              <a:rPr lang="ru-RU" sz="5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КЛИМАТИЧЕСКИЕ И ЭКОЛОГИЧЕСКИЕ РИСКИ ДЛЯ ЖИЗНИ И ЗДОРОВЬЯ НАСЕЛЕНИЯ, И УСТОЙЧИВОГО РОСТА ЭКОНОМИКИ</a:t>
            </a:r>
            <a:endParaRPr lang="ru-RU" sz="5400" smtClean="0">
              <a:solidFill>
                <a:schemeClr val="tx1"/>
              </a:solidFill>
            </a:endParaRPr>
          </a:p>
        </p:txBody>
      </p:sp>
      <p:graphicFrame>
        <p:nvGraphicFramePr>
          <p:cNvPr id="11320" name="Group 56"/>
          <p:cNvGraphicFramePr>
            <a:graphicFrameLocks noGrp="1"/>
          </p:cNvGraphicFramePr>
          <p:nvPr/>
        </p:nvGraphicFramePr>
        <p:xfrm>
          <a:off x="771525" y="2808288"/>
          <a:ext cx="23109238" cy="10607675"/>
        </p:xfrm>
        <a:graphic>
          <a:graphicData uri="http://schemas.openxmlformats.org/drawingml/2006/table">
            <a:tbl>
              <a:tblPr/>
              <a:tblGrid>
                <a:gridCol w="2559050"/>
                <a:gridCol w="5483225"/>
                <a:gridCol w="4981575"/>
                <a:gridCol w="5162550"/>
                <a:gridCol w="4922838"/>
              </a:tblGrid>
              <a:tr h="150018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Регионы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Количество погибших (умерших)   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(тыс., в среднем в год)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Экономический ущерб                           (полный, % ВВП)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3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Бедствия (ЧС) гидрометео- и климатического характера             (1998-2017 гг.)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Загрязнение атмосферы вредными веществами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(2010 г., округлено)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Бедствия (ЧС) гидрометео- и климатического характера           (1998-2017 гг.)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Загрязнение атмосферы вредными веществами    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(2010 г., округлено)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Мир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2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7</a:t>
                      </a: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,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6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6000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0,4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5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США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0,3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150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0,5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1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Индия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2,5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1100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0,8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11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Китай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1,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7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1000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0,5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8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Европа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3,</a:t>
                      </a: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8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400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0,5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4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Россия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2,7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100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0,5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  <a:sym typeface="Helvetica Neue"/>
                        </a:rPr>
                        <a:t>6</a:t>
                      </a:r>
                    </a:p>
                  </a:txBody>
                  <a:tcPr marL="217693" marR="217693" marT="108846" marB="10884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Grp="1"/>
          </p:cNvSpPr>
          <p:nvPr>
            <p:ph type="title" idx="4294967295"/>
          </p:nvPr>
        </p:nvSpPr>
        <p:spPr>
          <a:xfrm>
            <a:off x="1911350" y="728663"/>
            <a:ext cx="22085300" cy="1677987"/>
          </a:xfrm>
        </p:spPr>
        <p:txBody>
          <a:bodyPr/>
          <a:lstStyle/>
          <a:p>
            <a:pPr algn="ctr"/>
            <a:r>
              <a:rPr lang="ru-RU" sz="5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ПРИОРИТЕТЫ ГЛОБАЛЬНЫХ РИСКОВ В ОЦЕНКАХ ЭКСПЕРТОВ ВСЕМИРНОГО ЭКОНОМИЧЕСКОГО ФОРУМА-2019</a:t>
            </a:r>
            <a:endParaRPr lang="ru-RU" sz="5400" smtClean="0">
              <a:solidFill>
                <a:schemeClr val="tx1"/>
              </a:solidFill>
            </a:endParaRPr>
          </a:p>
        </p:txBody>
      </p:sp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950" y="3106738"/>
            <a:ext cx="22518688" cy="10231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2291" name="Oval 4"/>
          <p:cNvSpPr>
            <a:spLocks noChangeArrowheads="1"/>
          </p:cNvSpPr>
          <p:nvPr/>
        </p:nvSpPr>
        <p:spPr bwMode="auto">
          <a:xfrm>
            <a:off x="17379950" y="5564188"/>
            <a:ext cx="4411663" cy="719137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lIns="91434" tIns="45716" rIns="91434" bIns="45716" anchor="ctr">
            <a:spAutoFit/>
          </a:bodyPr>
          <a:lstStyle/>
          <a:p>
            <a:endParaRPr lang="ru-RU"/>
          </a:p>
        </p:txBody>
      </p:sp>
      <p:sp>
        <p:nvSpPr>
          <p:cNvPr id="12292" name="Oval 5"/>
          <p:cNvSpPr>
            <a:spLocks noChangeArrowheads="1"/>
          </p:cNvSpPr>
          <p:nvPr/>
        </p:nvSpPr>
        <p:spPr bwMode="auto">
          <a:xfrm>
            <a:off x="17500600" y="5275263"/>
            <a:ext cx="184150" cy="715962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91434" tIns="45716" rIns="91434" bIns="45716" anchor="ctr">
            <a:spAutoFit/>
          </a:bodyPr>
          <a:lstStyle/>
          <a:p>
            <a:endParaRPr lang="ru-RU"/>
          </a:p>
        </p:txBody>
      </p:sp>
      <p:sp>
        <p:nvSpPr>
          <p:cNvPr id="12293" name="Oval 6"/>
          <p:cNvSpPr>
            <a:spLocks noChangeArrowheads="1"/>
          </p:cNvSpPr>
          <p:nvPr/>
        </p:nvSpPr>
        <p:spPr bwMode="auto">
          <a:xfrm>
            <a:off x="18027650" y="4987925"/>
            <a:ext cx="184150" cy="715963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91434" tIns="45716" rIns="91434" bIns="45716" anchor="ctr">
            <a:spAutoFit/>
          </a:bodyPr>
          <a:lstStyle/>
          <a:p>
            <a:endParaRPr lang="ru-RU"/>
          </a:p>
        </p:txBody>
      </p:sp>
      <p:sp>
        <p:nvSpPr>
          <p:cNvPr id="12294" name="Oval 7"/>
          <p:cNvSpPr>
            <a:spLocks noChangeArrowheads="1"/>
          </p:cNvSpPr>
          <p:nvPr/>
        </p:nvSpPr>
        <p:spPr bwMode="auto">
          <a:xfrm>
            <a:off x="18399125" y="1603375"/>
            <a:ext cx="184150" cy="715963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91434" tIns="45716" rIns="91434" bIns="45716" anchor="ctr">
            <a:spAutoFit/>
          </a:bodyPr>
          <a:lstStyle/>
          <a:p>
            <a:endParaRPr lang="ru-RU"/>
          </a:p>
        </p:txBody>
      </p:sp>
      <p:sp>
        <p:nvSpPr>
          <p:cNvPr id="12295" name="Oval 8"/>
          <p:cNvSpPr>
            <a:spLocks noChangeArrowheads="1"/>
          </p:cNvSpPr>
          <p:nvPr/>
        </p:nvSpPr>
        <p:spPr bwMode="auto">
          <a:xfrm>
            <a:off x="20151725" y="5059363"/>
            <a:ext cx="184150" cy="715962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91434" tIns="45716" rIns="91434" bIns="45716" anchor="ctr">
            <a:spAutoFit/>
          </a:bodyPr>
          <a:lstStyle/>
          <a:p>
            <a:endParaRPr lang="ru-RU"/>
          </a:p>
        </p:txBody>
      </p:sp>
      <p:sp>
        <p:nvSpPr>
          <p:cNvPr id="12296" name="Oval 9"/>
          <p:cNvSpPr>
            <a:spLocks noChangeArrowheads="1"/>
          </p:cNvSpPr>
          <p:nvPr/>
        </p:nvSpPr>
        <p:spPr bwMode="auto">
          <a:xfrm>
            <a:off x="15644813" y="4916488"/>
            <a:ext cx="6915150" cy="715962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lIns="91434" tIns="45716" rIns="91434" bIns="45716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Grp="1"/>
          </p:cNvSpPr>
          <p:nvPr>
            <p:ph type="title" idx="4294967295"/>
          </p:nvPr>
        </p:nvSpPr>
        <p:spPr>
          <a:xfrm>
            <a:off x="1054100" y="668338"/>
            <a:ext cx="23044150" cy="2498725"/>
          </a:xfrm>
        </p:spPr>
        <p:txBody>
          <a:bodyPr/>
          <a:lstStyle/>
          <a:p>
            <a:pPr algn="ctr"/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 ЭФФЕКТИВНОСТИ МОДЕЛИ НИЗКОУГЛЕРОДНОЙ ЭКОНОМИКИ</a:t>
            </a:r>
            <a:r>
              <a:rPr lang="en-US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(ДОКЛАД </a:t>
            </a:r>
            <a:r>
              <a:rPr lang="en-US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IPCC-2018 </a:t>
            </a:r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+) КАК СТРАТЕГИИ УПРАВЛЕНИЯ </a:t>
            </a:r>
            <a:b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КЛИМАТИЧЕСКИМИ РИСКАМИ - </a:t>
            </a:r>
            <a:r>
              <a:rPr lang="en-US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</a:t>
            </a:r>
            <a:endParaRPr lang="ru-RU" sz="48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655638" y="3028950"/>
            <a:ext cx="23728362" cy="1019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814388" indent="-814388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300">
                <a:solidFill>
                  <a:schemeClr val="tx1"/>
                </a:solidFill>
                <a:latin typeface="Tahoma" pitchFamily="34" charset="0"/>
              </a:rPr>
              <a:t>Абсолютизация проблемы выбросов СО</a:t>
            </a:r>
            <a:r>
              <a:rPr lang="ru-RU" sz="3300" baseline="-20000">
                <a:solidFill>
                  <a:schemeClr val="tx1"/>
                </a:solidFill>
                <a:latin typeface="Tahoma" pitchFamily="34" charset="0"/>
              </a:rPr>
              <a:t>2</a:t>
            </a:r>
            <a:r>
              <a:rPr lang="ru-RU" sz="3300">
                <a:solidFill>
                  <a:schemeClr val="tx1"/>
                </a:solidFill>
                <a:latin typeface="Tahoma" pitchFamily="34" charset="0"/>
              </a:rPr>
              <a:t> и ее решения как панацеи «стабилизации» климата = игнорирование или недооценка других, в т.ч. более приоритетных ЦУР</a:t>
            </a:r>
            <a:r>
              <a:rPr lang="en-US" sz="33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</a:p>
          <a:p>
            <a:pPr marL="814388" indent="-814388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Приоритеты:</a:t>
            </a: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300" b="0" i="1" u="sng">
                <a:solidFill>
                  <a:schemeClr val="tx1"/>
                </a:solidFill>
                <a:latin typeface="Tahoma" pitchFamily="34" charset="0"/>
              </a:rPr>
              <a:t>Макроэкономические и структурно-инвестиционные</a:t>
            </a:r>
            <a:r>
              <a:rPr lang="ru-RU" sz="3300" b="0" u="sng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– </a:t>
            </a:r>
          </a:p>
          <a:p>
            <a:pPr marL="2130425" lvl="2" indent="-633413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>
                <a:solidFill>
                  <a:schemeClr val="tx1"/>
                </a:solidFill>
                <a:latin typeface="Tahoma" pitchFamily="34" charset="0"/>
              </a:rPr>
              <a:t>встраивание политики социально-экономического развития в политику борьбы с климатическими изменениями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</a:t>
            </a:r>
            <a:r>
              <a:rPr lang="ru-RU" sz="3300" b="0">
                <a:solidFill>
                  <a:schemeClr val="folHlink"/>
                </a:solidFill>
                <a:latin typeface="Tahoma" pitchFamily="34" charset="0"/>
              </a:rPr>
              <a:t> </a:t>
            </a:r>
            <a:r>
              <a:rPr lang="ru-RU" sz="3300" b="0" i="1">
                <a:solidFill>
                  <a:schemeClr val="tx1"/>
                </a:solidFill>
                <a:latin typeface="Tahoma" pitchFamily="34" charset="0"/>
              </a:rPr>
              <a:t>утрата главной цели развития – обеспечение безопасности и рост качества и уровня жизни людей</a:t>
            </a:r>
            <a:r>
              <a:rPr lang="ru-RU" sz="3300" b="0">
                <a:solidFill>
                  <a:schemeClr val="folHlink"/>
                </a:solidFill>
                <a:latin typeface="Tahoma" pitchFamily="34" charset="0"/>
              </a:rPr>
              <a:t> </a:t>
            </a:r>
            <a:endParaRPr lang="ru-RU" sz="3300" b="0">
              <a:solidFill>
                <a:schemeClr val="tx1"/>
              </a:solidFill>
              <a:latin typeface="Tahoma" pitchFamily="34" charset="0"/>
            </a:endParaRPr>
          </a:p>
          <a:p>
            <a:pPr marL="2130425" lvl="2" indent="-633413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300">
                <a:solidFill>
                  <a:schemeClr val="tx1"/>
                </a:solidFill>
                <a:latin typeface="Tahoma" pitchFamily="34" charset="0"/>
              </a:rPr>
              <a:t>радикальная по времени реструктуризация экономики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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риски для ТЭК, др. экспортных отраслей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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 b="0" i="1">
                <a:solidFill>
                  <a:schemeClr val="tx1"/>
                </a:solidFill>
                <a:latin typeface="Tahoma" pitchFamily="34" charset="0"/>
              </a:rPr>
              <a:t>риски торможения темпов экономического роста и снижения конкурентоспособности в кратко- и среднесрочной перспективе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300" b="0" i="1" u="sng">
                <a:solidFill>
                  <a:schemeClr val="tx1"/>
                </a:solidFill>
                <a:latin typeface="Tahoma" pitchFamily="34" charset="0"/>
              </a:rPr>
              <a:t>Технологические</a:t>
            </a:r>
            <a:r>
              <a:rPr lang="ru-RU" sz="33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– </a:t>
            </a:r>
            <a:r>
              <a:rPr lang="ru-RU" sz="3300">
                <a:solidFill>
                  <a:schemeClr val="tx1"/>
                </a:solidFill>
                <a:latin typeface="Tahoma" pitchFamily="34" charset="0"/>
              </a:rPr>
              <a:t>обеспечение нулевых нетто-выбросов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</a:t>
            </a:r>
            <a:r>
              <a:rPr lang="ru-RU" sz="3300" b="0">
                <a:solidFill>
                  <a:schemeClr val="folHlink"/>
                </a:solidFill>
                <a:latin typeface="Tahoma" pitchFamily="34" charset="0"/>
              </a:rPr>
              <a:t> </a:t>
            </a:r>
            <a:r>
              <a:rPr lang="ru-RU" sz="3300" b="0" i="1">
                <a:solidFill>
                  <a:schemeClr val="tx1"/>
                </a:solidFill>
                <a:latin typeface="Tahoma" pitchFamily="34" charset="0"/>
              </a:rPr>
              <a:t>серьезная</a:t>
            </a:r>
            <a:r>
              <a:rPr lang="ru-RU" sz="3300" b="0" i="1">
                <a:solidFill>
                  <a:schemeClr val="folHlink"/>
                </a:solidFill>
                <a:latin typeface="Tahoma" pitchFamily="34" charset="0"/>
              </a:rPr>
              <a:t> </a:t>
            </a:r>
            <a:r>
              <a:rPr lang="ru-RU" sz="3300" b="0" i="1">
                <a:solidFill>
                  <a:schemeClr val="tx1"/>
                </a:solidFill>
                <a:latin typeface="Tahoma" pitchFamily="34" charset="0"/>
              </a:rPr>
              <a:t>недооценка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 b="0" i="1">
                <a:solidFill>
                  <a:schemeClr val="tx1"/>
                </a:solidFill>
                <a:latin typeface="Tahoma" pitchFamily="34" charset="0"/>
              </a:rPr>
              <a:t>значимости и эффективности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 b="0" i="1">
                <a:solidFill>
                  <a:schemeClr val="tx1"/>
                </a:solidFill>
                <a:latin typeface="Tahoma" pitchFamily="34" charset="0"/>
              </a:rPr>
              <a:t>адаптации (неприемлемо для таких регионов как Арктика)</a:t>
            </a:r>
            <a:endParaRPr lang="ru-RU" sz="3300" b="0">
              <a:solidFill>
                <a:schemeClr val="tx1"/>
              </a:solidFill>
              <a:latin typeface="Tahoma" pitchFamily="34" charset="0"/>
            </a:endParaRP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300" b="0" i="1" u="sng">
                <a:solidFill>
                  <a:schemeClr val="tx1"/>
                </a:solidFill>
                <a:latin typeface="Tahoma" pitchFamily="34" charset="0"/>
              </a:rPr>
              <a:t>Институциональные</a:t>
            </a:r>
            <a:r>
              <a:rPr lang="ru-RU" sz="3300" b="0" u="sng">
                <a:solidFill>
                  <a:schemeClr val="tx1"/>
                </a:solidFill>
                <a:latin typeface="Tahoma" pitchFamily="34" charset="0"/>
              </a:rPr>
              <a:t> (вкл. экономические) – введение цены на углерод и углеродного налога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(«кнут»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</a:rPr>
              <a:t>vs 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«пряник» (налоговые скидки и каникулы, субсидии и т.д.; государственное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</a:rPr>
              <a:t>vs 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рыночное регулирование)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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: </a:t>
            </a:r>
            <a:endParaRPr lang="ru-RU" sz="3300" b="0" i="1">
              <a:solidFill>
                <a:schemeClr val="tx1"/>
              </a:solidFill>
              <a:latin typeface="Tahoma" pitchFamily="34" charset="0"/>
            </a:endParaRPr>
          </a:p>
          <a:p>
            <a:pPr marL="2130425" lvl="2" indent="-633413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300" i="1">
                <a:solidFill>
                  <a:schemeClr val="tx1"/>
                </a:solidFill>
                <a:latin typeface="Tahoma" pitchFamily="34" charset="0"/>
              </a:rPr>
              <a:t>перекладывание цены углерода на цену продукции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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(а) удорожание продукции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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 b="0" u="sng">
                <a:solidFill>
                  <a:schemeClr val="tx1"/>
                </a:solidFill>
                <a:latin typeface="Tahoma" pitchFamily="34" charset="0"/>
              </a:rPr>
              <a:t>инфляция доходов покупателей; 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(б) субсидии государства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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 b="0" u="sng">
                <a:solidFill>
                  <a:schemeClr val="tx1"/>
                </a:solidFill>
                <a:latin typeface="Tahoma" pitchFamily="34" charset="0"/>
              </a:rPr>
              <a:t>бюджетные ограничения</a:t>
            </a:r>
            <a:endParaRPr lang="en-US" sz="3300" b="0" i="1" u="sng">
              <a:solidFill>
                <a:schemeClr val="tx1"/>
              </a:solidFill>
              <a:latin typeface="Tahoma" pitchFamily="34" charset="0"/>
            </a:endParaRPr>
          </a:p>
          <a:p>
            <a:pPr marL="2130425" lvl="2" indent="-633413" defTabSz="2176463">
              <a:lnSpc>
                <a:spcPct val="110000"/>
              </a:lnSpc>
              <a:buFont typeface="Wingdings" pitchFamily="2" charset="2"/>
              <a:buBlip>
                <a:blip r:embed="rId2"/>
              </a:buBlip>
            </a:pPr>
            <a:r>
              <a:rPr lang="ru-RU" sz="3300" i="1">
                <a:solidFill>
                  <a:schemeClr val="tx1"/>
                </a:solidFill>
                <a:latin typeface="Tahoma" pitchFamily="34" charset="0"/>
              </a:rPr>
              <a:t>ограничение мотивации производителя (бизнеса)</a:t>
            </a:r>
            <a:r>
              <a:rPr lang="ru-RU" sz="33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33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</a:t>
            </a:r>
            <a:r>
              <a:rPr lang="ru-RU" sz="33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300" i="1">
                <a:solidFill>
                  <a:schemeClr val="tx1"/>
                </a:solidFill>
                <a:latin typeface="Tahoma" pitchFamily="34" charset="0"/>
              </a:rPr>
              <a:t>торможение </a:t>
            </a:r>
          </a:p>
          <a:p>
            <a:pPr marL="2130425" lvl="2" indent="-633413" defTabSz="2176463">
              <a:lnSpc>
                <a:spcPct val="110000"/>
              </a:lnSpc>
              <a:buFont typeface="Wingdings" pitchFamily="2" charset="2"/>
              <a:buNone/>
            </a:pPr>
            <a:r>
              <a:rPr lang="ru-RU" sz="3300" i="1">
                <a:solidFill>
                  <a:schemeClr val="tx1"/>
                </a:solidFill>
                <a:latin typeface="Tahoma" pitchFamily="34" charset="0"/>
              </a:rPr>
              <a:t>темпов экономического роста в кратко- и среднесрочной перспективе</a:t>
            </a:r>
            <a:r>
              <a:rPr lang="ru-RU" sz="3300" b="0" u="sng">
                <a:solidFill>
                  <a:schemeClr val="tx1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Grp="1"/>
          </p:cNvSpPr>
          <p:nvPr>
            <p:ph type="title" idx="4294967295"/>
          </p:nvPr>
        </p:nvSpPr>
        <p:spPr>
          <a:xfrm>
            <a:off x="2493963" y="952500"/>
            <a:ext cx="21890037" cy="2255838"/>
          </a:xfrm>
        </p:spPr>
        <p:txBody>
          <a:bodyPr/>
          <a:lstStyle/>
          <a:p>
            <a:pPr algn="ctr"/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ОЦЕНКА ЭФФЕКТИВНОСТИ МОДЕЛИ НИЗКОУГЛЕРОДНОЙ ЭКОНОМИКИ</a:t>
            </a:r>
            <a:r>
              <a:rPr lang="en-US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(ДОКЛАД </a:t>
            </a:r>
            <a:r>
              <a:rPr lang="en-US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IPCC-2018 </a:t>
            </a:r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+) КАК СТРАТЕГИИ УПРАВЛЕНИЯ КЛИМАТИЧЕСКИМИ РИСКАМИ - </a:t>
            </a:r>
            <a:r>
              <a:rPr lang="en-US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</a:t>
            </a:r>
            <a:endParaRPr lang="ru-RU" sz="4800" b="1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65188" y="7767638"/>
            <a:ext cx="22848887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defTabSz="2176463">
              <a:buFontTx/>
              <a:buChar char="•"/>
            </a:pPr>
            <a:endParaRPr lang="ru-RU" sz="40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69925" y="8104188"/>
            <a:ext cx="2323623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427038" lvl="1" indent="3175" defTabSz="2176463"/>
            <a:r>
              <a:rPr lang="en-US" sz="3500" b="0">
                <a:solidFill>
                  <a:schemeClr val="tx1"/>
                </a:solidFill>
                <a:latin typeface="Tahoma" pitchFamily="34" charset="0"/>
              </a:rPr>
              <a:t>  </a:t>
            </a:r>
          </a:p>
          <a:p>
            <a:pPr marL="2995613" lvl="2" indent="-819150" defTabSz="2176463">
              <a:buFontTx/>
              <a:buAutoNum type="alphaLcParenBoth"/>
            </a:pPr>
            <a:endParaRPr lang="ru-RU" sz="3500" b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-46038"/>
            <a:ext cx="184150" cy="53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4" tIns="45716" rIns="91434" bIns="45716">
            <a:spAutoFit/>
          </a:bodyPr>
          <a:lstStyle/>
          <a:p>
            <a:endParaRPr lang="ru-RU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-46038"/>
            <a:ext cx="184150" cy="53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4" tIns="45716" rIns="91434" bIns="45716">
            <a:spAutoFit/>
          </a:bodyPr>
          <a:lstStyle/>
          <a:p>
            <a:endParaRPr lang="ru-RU"/>
          </a:p>
        </p:txBody>
      </p:sp>
      <p:pic>
        <p:nvPicPr>
          <p:cNvPr id="14342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100" y="4879975"/>
            <a:ext cx="21888450" cy="831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817688" y="3176588"/>
            <a:ext cx="20753387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2995613" lvl="2" indent="-819150" algn="ctr" defTabSz="2176463"/>
            <a:r>
              <a:rPr lang="ru-RU" sz="4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Цена реализации сценария </a:t>
            </a:r>
            <a:r>
              <a:rPr lang="en-US" sz="4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IPCC-2018 </a:t>
            </a:r>
            <a:r>
              <a:rPr lang="ru-RU" sz="4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для экономики России</a:t>
            </a:r>
            <a:r>
              <a:rPr lang="ru-RU" sz="4400" b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3200" b="0">
                <a:solidFill>
                  <a:schemeClr val="tx1"/>
                </a:solidFill>
                <a:latin typeface="Tahoma" pitchFamily="34" charset="0"/>
              </a:rPr>
              <a:t>(расчеты ИНП РАН)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Grp="1"/>
          </p:cNvSpPr>
          <p:nvPr>
            <p:ph type="title" idx="4294967295"/>
          </p:nvPr>
        </p:nvSpPr>
        <p:spPr>
          <a:xfrm>
            <a:off x="930275" y="1385888"/>
            <a:ext cx="23167975" cy="1925637"/>
          </a:xfrm>
        </p:spPr>
        <p:txBody>
          <a:bodyPr/>
          <a:lstStyle/>
          <a:p>
            <a:pPr algn="ctr"/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ЭФФЕКТИВНОЕ УПРАВЛЕНИЕ КЛИМАТИЧЕСКИМИ РИСКАМИ –</a:t>
            </a:r>
            <a:r>
              <a:rPr lang="en-US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</a:t>
            </a:r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: КОНЦЕПЦИЯ И ПОЛИТИКА </a:t>
            </a:r>
            <a:r>
              <a:rPr lang="en-US" sz="4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MAINSTREAMING</a:t>
            </a:r>
            <a:r>
              <a:rPr lang="ru-RU" sz="4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 КОНТЕКСТЕ УСТОЙЧИВОГО РАЗВИТИЯ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271463" y="3879850"/>
            <a:ext cx="23866475" cy="906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7693" tIns="108846" rIns="217693" bIns="108846" anchor="ctr">
            <a:spAutoFit/>
          </a:bodyPr>
          <a:lstStyle/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3"/>
              </a:buBlip>
            </a:pPr>
            <a:r>
              <a:rPr lang="en-US" sz="44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Климатические риски – только часть всех рисков для населения и экономики, что доказывают принятые мировым сообществом 17 целей устойчивого развития (ЦУР)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  <a:sym typeface="Wingdings" pitchFamily="2" charset="2"/>
              </a:rPr>
              <a:t> </a:t>
            </a:r>
            <a:endParaRPr lang="ru-RU" sz="4000" b="0" i="1">
              <a:solidFill>
                <a:schemeClr val="tx1"/>
              </a:solidFill>
              <a:latin typeface="Tahoma" pitchFamily="34" charset="0"/>
            </a:endParaRPr>
          </a:p>
          <a:p>
            <a:pPr marL="427038" lvl="1" indent="3175" defTabSz="2176463">
              <a:lnSpc>
                <a:spcPct val="110000"/>
              </a:lnSpc>
              <a:buFont typeface="Wingdings" pitchFamily="2" charset="2"/>
              <a:buBlip>
                <a:blip r:embed="rId3"/>
              </a:buBlip>
            </a:pPr>
            <a:r>
              <a:rPr lang="en-US" sz="40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Эффективное управление = комплексное решение в рамках стратегии устойчивого развития, предусматривающее: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</a:rPr>
              <a:t> </a:t>
            </a:r>
          </a:p>
          <a:p>
            <a:pPr marL="1928813" lvl="2" indent="-636588" defTabSz="2176463">
              <a:lnSpc>
                <a:spcPct val="110000"/>
              </a:lnSpc>
              <a:buFont typeface="Wingdings" pitchFamily="2" charset="2"/>
              <a:buBlip>
                <a:blip r:embed="rId3"/>
              </a:buBlip>
            </a:pP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реализацию целостной климатической политики, не ограничивающейся снижением выбросов парниковых газов 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(Климатическая доктрина РФ и Парижское соглашение</a:t>
            </a: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: 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адаптация + поглощение накопленных ПГ + снижение техногенных выбросов ПГ)</a:t>
            </a:r>
          </a:p>
          <a:p>
            <a:pPr marL="1928813" lvl="2" indent="-636588" defTabSz="2176463">
              <a:lnSpc>
                <a:spcPct val="110000"/>
              </a:lnSpc>
              <a:buFont typeface="Wingdings" pitchFamily="2" charset="2"/>
              <a:buBlip>
                <a:blip r:embed="rId3"/>
              </a:buBlip>
            </a:pPr>
            <a:r>
              <a:rPr lang="ru-RU" sz="4000" i="1">
                <a:solidFill>
                  <a:schemeClr val="tx1"/>
                </a:solidFill>
                <a:latin typeface="Tahoma" pitchFamily="34" charset="0"/>
              </a:rPr>
              <a:t>встраивание (интеграцию) решения климатических проблем (климатической политики) в политику социально-экономического развития</a:t>
            </a:r>
            <a:r>
              <a:rPr lang="ru-RU" sz="400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ru-RU" sz="4000" i="1">
                <a:solidFill>
                  <a:schemeClr val="tx1"/>
                </a:solidFill>
              </a:rPr>
              <a:t>(</a:t>
            </a:r>
            <a:r>
              <a:rPr lang="en-US" sz="4000" i="1">
                <a:solidFill>
                  <a:schemeClr val="tx1"/>
                </a:solidFill>
              </a:rPr>
              <a:t>mainstreaming)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4000" b="0" i="1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≠ </a:t>
            </a:r>
            <a:r>
              <a:rPr lang="ru-RU" sz="4000" b="0" i="1">
                <a:solidFill>
                  <a:schemeClr val="tx1"/>
                </a:solidFill>
                <a:latin typeface="Tahoma" pitchFamily="34" charset="0"/>
                <a:cs typeface="Times New Roman" pitchFamily="18" charset="0"/>
              </a:rPr>
              <a:t>нынешней модели встраивания политики социально-экономического развития в решение климатических проблем </a:t>
            </a:r>
            <a:r>
              <a:rPr lang="en-US" sz="4000" b="0">
                <a:solidFill>
                  <a:schemeClr val="tx1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</a:t>
            </a:r>
            <a:r>
              <a:rPr lang="ru-RU" sz="4000" b="0">
                <a:solidFill>
                  <a:schemeClr val="tx1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4000" i="1">
                <a:solidFill>
                  <a:schemeClr val="tx1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приоритет решению климатических проблем через экологически устойчивое экономическое развитие</a:t>
            </a:r>
            <a:r>
              <a:rPr lang="ru-RU" sz="4400" b="0">
                <a:solidFill>
                  <a:schemeClr val="tx1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ru-RU" sz="3800" b="0">
                <a:solidFill>
                  <a:schemeClr val="tx1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1070</Words>
  <Application>Microsoft Office PowerPoint</Application>
  <PresentationFormat>Произвольный</PresentationFormat>
  <Paragraphs>120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3" baseType="lpstr">
      <vt:lpstr>Helvetica Neue</vt:lpstr>
      <vt:lpstr>Arial</vt:lpstr>
      <vt:lpstr>Helvetica Neue Light</vt:lpstr>
      <vt:lpstr>Tahoma</vt:lpstr>
      <vt:lpstr>Wingdings</vt:lpstr>
      <vt:lpstr>Symbol</vt:lpstr>
      <vt:lpstr>Calibri</vt:lpstr>
      <vt:lpstr>Times New Roman</vt:lpstr>
      <vt:lpstr>White</vt:lpstr>
      <vt:lpstr>White</vt:lpstr>
      <vt:lpstr>White</vt:lpstr>
      <vt:lpstr>КЛИМАТИЧЕСКИЙ ФАКТОР РАЗВИТИЯ РОССИЙСКОЙ ЭКОНОМИКИ  В СРЕДНЕСРОЧНОЙ ПЕРСПЕКТИВЕ</vt:lpstr>
      <vt:lpstr>КЛИМАТИЧЕСКИЙ ФАКТОР  СОЦИАЛЬНО-ЭКОНОМИЧЕСКОГО РАЗВИТИЯ</vt:lpstr>
      <vt:lpstr>«КЛИМАТИЧЕСКИЙ МЕЙНСТРИМ»: ПАРАДИГМА НИЗКОУГЛЕРОДНОГО РАЗВИТИЯ И ДОКТРИНА НОВОЙ КЛИМАТИЧЕСКОЙ ЭКОНОМИКИ</vt:lpstr>
      <vt:lpstr>ПЕРЕХОД К НИЗКОУГЛЕРОДНОЙ ЭКОНОМИКЕ И «СТАБИЛИЗАЦИЯ КЛИМАТА» ДО КОНЦА XXI в. - I</vt:lpstr>
      <vt:lpstr>КЛИМАТИЧЕСКИЕ И ЭКОЛОГИЧЕСКИЕ РИСКИ ДЛЯ ЖИЗНИ И ЗДОРОВЬЯ НАСЕЛЕНИЯ, И УСТОЙЧИВОГО РОСТА ЭКОНОМИКИ</vt:lpstr>
      <vt:lpstr>ПРИОРИТЕТЫ ГЛОБАЛЬНЫХ РИСКОВ В ОЦЕНКАХ ЭКСПЕРТОВ ВСЕМИРНОГО ЭКОНОМИЧЕСКОГО ФОРУМА-2019</vt:lpstr>
      <vt:lpstr>ОЦЕНКА ЭФФЕКТИВНОСТИ МОДЕЛИ НИЗКОУГЛЕРОДНОЙ ЭКОНОМИКИ (ДОКЛАД IPCC-2018 +) КАК СТРАТЕГИИ УПРАВЛЕНИЯ  КЛИМАТИЧЕСКИМИ РИСКАМИ - I</vt:lpstr>
      <vt:lpstr>ОЦЕНКА ЭФФЕКТИВНОСТИ МОДЕЛИ НИЗКОУГЛЕРОДНОЙ ЭКОНОМИКИ (ДОКЛАД IPCC-2018 +) КАК СТРАТЕГИИ УПРАВЛЕНИЯ КЛИМАТИЧЕСКИМИ РИСКАМИ - II</vt:lpstr>
      <vt:lpstr>ЭФФЕКТИВНОЕ УПРАВЛЕНИЕ КЛИМАТИЧЕСКИМИ РИСКАМИ – I: КОНЦЕПЦИЯ И ПОЛИТИКА MAINSTREAMING  В КОНТЕКСТЕ УСТОЙЧИВОГО РАЗВИТИЯ</vt:lpstr>
      <vt:lpstr>ЭФФЕКТИВНОЕ УПРАВЛЕНИЕ КЛИМАТИЧЕСКИМИ РИСКАМИ – II:  КОНЦЕПЦИЯ И ПОЛИТИКА MAINSTREAMING НА ПРИМЕРЕ КИТАЯ</vt:lpstr>
      <vt:lpstr>ЭФФЕКТИВНОЕ УПРАВЛЕНИЕ КЛИМАТИЧЕСКИМИ РИСКАМИ В РОССИИ: СТИМУЛИРОВАНИЕ ЭКОНОМИЧЕСКОГО РОСТА НА ОСНОВЕ  МОДЕРНИЗАЦИИ И РЕСУРСОЭФФЕКТИВНОСТИ С ИСПОЛЬЗОВАНИЕМ НДТ</vt:lpstr>
      <vt:lpstr>ЭФФЕКТИВНОЕ УПРАВЛЕНИЕ КЛИМАТИЧЕСКИМИ РИСКАМИ В РОССИИ: АКТИВНАЯ ЭКОЛОГИЧЕСКАЯ ПОЛИТИКА С АКЦЕНТОМ  НА МЕРЫ ОГРАНИЧЕНИЯ ЗАГРЯЗНЕНИЯ ВОЗДУХА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sector impacts on the economic to growth in Russia: Oil case</dc:title>
  <cp:lastModifiedBy>User</cp:lastModifiedBy>
  <cp:revision>19</cp:revision>
  <dcterms:modified xsi:type="dcterms:W3CDTF">2019-04-17T21:15:44Z</dcterms:modified>
</cp:coreProperties>
</file>