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1" r:id="rId5"/>
    <p:sldId id="263" r:id="rId6"/>
    <p:sldId id="262" r:id="rId7"/>
    <p:sldId id="266" r:id="rId8"/>
    <p:sldId id="264" r:id="rId9"/>
    <p:sldId id="26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92661337937672"/>
          <c:y val="0.12177720057530021"/>
          <c:w val="0.28741457412341415"/>
          <c:h val="0.7335371720280903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   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AE0-4767-B9DE-D65102C755C0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E0-4767-B9DE-D65102C755C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AE0-4767-B9DE-D65102C755C0}"/>
              </c:ext>
            </c:extLst>
          </c:dPt>
          <c:dPt>
            <c:idx val="4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AE0-4767-B9DE-D65102C755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Биотопливо и отходы </c:v>
                </c:pt>
                <c:pt idx="1">
                  <c:v>Солнечная энергия</c:v>
                </c:pt>
                <c:pt idx="2">
                  <c:v>Энергия ветра</c:v>
                </c:pt>
                <c:pt idx="3">
                  <c:v>Геотермальная энергия</c:v>
                </c:pt>
                <c:pt idx="4">
                  <c:v>Малые и микро-ГЭС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0.44</c:v>
                </c:pt>
                <c:pt idx="1">
                  <c:v>0.11</c:v>
                </c:pt>
                <c:pt idx="2">
                  <c:v>0.21</c:v>
                </c:pt>
                <c:pt idx="3">
                  <c:v>0.18</c:v>
                </c:pt>
                <c:pt idx="4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E0-4767-B9DE-D65102C755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378825992686644"/>
          <c:y val="0.12275072324072631"/>
          <c:w val="0.29621174007313356"/>
          <c:h val="0.677834150131681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3D5CEB-AD73-4842-B7FF-8840190F4BFF}" type="doc">
      <dgm:prSet loTypeId="urn:microsoft.com/office/officeart/2005/8/layout/default" loCatId="list" qsTypeId="urn:microsoft.com/office/officeart/2005/8/quickstyle/3d4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974146A6-152D-4EA5-A8FD-F688F9067405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Солнечная энергия</a:t>
          </a:r>
          <a:endParaRPr lang="ru-RU" sz="2000" b="1" dirty="0">
            <a:solidFill>
              <a:schemeClr val="tx1"/>
            </a:solidFill>
          </a:endParaRPr>
        </a:p>
      </dgm:t>
    </dgm:pt>
    <dgm:pt modelId="{0CD2D5DA-574E-484F-810C-BBA7517DCE3E}" type="parTrans" cxnId="{DE97D7B5-793E-4321-8597-C44A695326DC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56B37811-FC7B-4DE3-8172-C682D8339277}" type="sibTrans" cxnId="{DE97D7B5-793E-4321-8597-C44A695326DC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EB471828-BE77-4B65-8987-D5D3ECBA72D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Энергия ветра</a:t>
          </a:r>
          <a:endParaRPr lang="ru-RU" sz="2000" b="1" dirty="0">
            <a:solidFill>
              <a:schemeClr val="tx1"/>
            </a:solidFill>
          </a:endParaRPr>
        </a:p>
      </dgm:t>
    </dgm:pt>
    <dgm:pt modelId="{515D0181-2993-436F-AEB3-73E9B62C3D94}" type="parTrans" cxnId="{892ED0A6-6444-4CB2-B152-6FB6015AC49D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95CE1CA8-A2F9-4BD8-B686-9605EB240C11}" type="sibTrans" cxnId="{892ED0A6-6444-4CB2-B152-6FB6015AC49D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4A22EE86-026B-44DD-AFB6-5E7E906037B0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Геотермальная </a:t>
          </a:r>
          <a:br>
            <a:rPr lang="ru-RU" sz="2000" b="1" dirty="0" smtClean="0">
              <a:solidFill>
                <a:schemeClr val="tx1"/>
              </a:solidFill>
            </a:rPr>
          </a:br>
          <a:r>
            <a:rPr lang="ru-RU" sz="2000" b="1" dirty="0" smtClean="0">
              <a:solidFill>
                <a:schemeClr val="tx1"/>
              </a:solidFill>
            </a:rPr>
            <a:t>энергия</a:t>
          </a:r>
          <a:endParaRPr lang="ru-RU" sz="2000" b="1" dirty="0">
            <a:solidFill>
              <a:schemeClr val="tx1"/>
            </a:solidFill>
          </a:endParaRPr>
        </a:p>
      </dgm:t>
    </dgm:pt>
    <dgm:pt modelId="{B6D1858B-397F-4E6B-9583-E5594BBAB2E9}" type="parTrans" cxnId="{F9350B18-90F5-4E46-B385-97775CB80009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B4108F48-40B8-45E2-AE9F-D3B09ECB5CFE}" type="sibTrans" cxnId="{F9350B18-90F5-4E46-B385-97775CB80009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672003C5-EADA-4ED0-8BDC-2D5C2E0634DC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Отходы сельскохозяйственного производства</a:t>
          </a:r>
          <a:endParaRPr lang="ru-RU" sz="2000" b="1" dirty="0">
            <a:solidFill>
              <a:schemeClr val="tx1"/>
            </a:solidFill>
          </a:endParaRPr>
        </a:p>
      </dgm:t>
    </dgm:pt>
    <dgm:pt modelId="{739060E8-8F67-4399-8B22-B7B25E83D615}" type="parTrans" cxnId="{D025D6ED-75DE-44BF-81EB-D3333EAAFA54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50E6E2D0-8547-494D-B038-98D1045E9432}" type="sibTrans" cxnId="{D025D6ED-75DE-44BF-81EB-D3333EAAFA54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582BD98B-C61D-42DE-909E-9852E7C4E144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Биоэнергетика</a:t>
          </a:r>
          <a:endParaRPr lang="ru-RU" sz="2000" b="1" dirty="0">
            <a:solidFill>
              <a:schemeClr val="tx1"/>
            </a:solidFill>
          </a:endParaRPr>
        </a:p>
      </dgm:t>
    </dgm:pt>
    <dgm:pt modelId="{457B759F-6C5F-44E0-8E93-85CC4C342B78}" type="parTrans" cxnId="{5EE3253C-6EB9-43BD-8962-E6C7C9CA5D8D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70C36264-BD7D-44B4-BFE5-2B6C9CCBEC8D}" type="sibTrans" cxnId="{5EE3253C-6EB9-43BD-8962-E6C7C9CA5D8D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9B0A56EF-1EC4-40F3-8467-5B39AAF02A29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Малая </a:t>
          </a:r>
          <a:br>
            <a:rPr lang="ru-RU" sz="2000" b="1" dirty="0" smtClean="0">
              <a:solidFill>
                <a:schemeClr val="tx1"/>
              </a:solidFill>
            </a:rPr>
          </a:br>
          <a:r>
            <a:rPr lang="ru-RU" sz="2000" b="1" dirty="0" smtClean="0">
              <a:solidFill>
                <a:schemeClr val="tx1"/>
              </a:solidFill>
            </a:rPr>
            <a:t>гидроэнергетика</a:t>
          </a:r>
          <a:endParaRPr lang="ru-RU" sz="2000" b="1" dirty="0">
            <a:solidFill>
              <a:schemeClr val="tx1"/>
            </a:solidFill>
          </a:endParaRPr>
        </a:p>
      </dgm:t>
    </dgm:pt>
    <dgm:pt modelId="{2EB7BF0E-6556-4E00-915F-A334B96034CC}" type="parTrans" cxnId="{FEDCAAA2-5ACB-4E3D-A1DD-5B373E8E7B84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D71A6BB5-A00B-4E2A-9AAD-7B726CB735A8}" type="sibTrans" cxnId="{FEDCAAA2-5ACB-4E3D-A1DD-5B373E8E7B84}">
      <dgm:prSet/>
      <dgm:spPr/>
      <dgm:t>
        <a:bodyPr/>
        <a:lstStyle/>
        <a:p>
          <a:endParaRPr lang="ru-RU" sz="2000" b="1">
            <a:solidFill>
              <a:schemeClr val="tx1"/>
            </a:solidFill>
          </a:endParaRPr>
        </a:p>
      </dgm:t>
    </dgm:pt>
    <dgm:pt modelId="{E82367C8-0E6F-434E-BF40-C929B3DDF5F5}" type="pres">
      <dgm:prSet presAssocID="{163D5CEB-AD73-4842-B7FF-8840190F4BFF}" presName="diagram" presStyleCnt="0">
        <dgm:presLayoutVars>
          <dgm:dir/>
          <dgm:resizeHandles val="exact"/>
        </dgm:presLayoutVars>
      </dgm:prSet>
      <dgm:spPr/>
    </dgm:pt>
    <dgm:pt modelId="{ADCE499F-1DC4-49EF-816B-AE0EFAE46A5E}" type="pres">
      <dgm:prSet presAssocID="{974146A6-152D-4EA5-A8FD-F688F9067405}" presName="node" presStyleLbl="node1" presStyleIdx="0" presStyleCnt="6" custScaleX="106669">
        <dgm:presLayoutVars>
          <dgm:bulletEnabled val="1"/>
        </dgm:presLayoutVars>
      </dgm:prSet>
      <dgm:spPr/>
    </dgm:pt>
    <dgm:pt modelId="{03B71980-4C87-45EF-916B-CFCD45C91EEA}" type="pres">
      <dgm:prSet presAssocID="{56B37811-FC7B-4DE3-8172-C682D8339277}" presName="sibTrans" presStyleCnt="0"/>
      <dgm:spPr/>
    </dgm:pt>
    <dgm:pt modelId="{9EFE413A-2C6E-4947-8B83-A1CB5EA925C2}" type="pres">
      <dgm:prSet presAssocID="{EB471828-BE77-4B65-8987-D5D3ECBA72DA}" presName="node" presStyleLbl="node1" presStyleIdx="1" presStyleCnt="6" custScaleX="106669">
        <dgm:presLayoutVars>
          <dgm:bulletEnabled val="1"/>
        </dgm:presLayoutVars>
      </dgm:prSet>
      <dgm:spPr/>
    </dgm:pt>
    <dgm:pt modelId="{6F96A7AB-A16F-45F9-A00A-3182051C9A39}" type="pres">
      <dgm:prSet presAssocID="{95CE1CA8-A2F9-4BD8-B686-9605EB240C11}" presName="sibTrans" presStyleCnt="0"/>
      <dgm:spPr/>
    </dgm:pt>
    <dgm:pt modelId="{A4EEADF0-BE7E-48A2-B3DB-19CB7892E3FB}" type="pres">
      <dgm:prSet presAssocID="{672003C5-EADA-4ED0-8BDC-2D5C2E0634DC}" presName="node" presStyleLbl="node1" presStyleIdx="2" presStyleCnt="6" custScaleX="106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28704D-5C81-485B-A822-27C2388251C8}" type="pres">
      <dgm:prSet presAssocID="{50E6E2D0-8547-494D-B038-98D1045E9432}" presName="sibTrans" presStyleCnt="0"/>
      <dgm:spPr/>
    </dgm:pt>
    <dgm:pt modelId="{952EC315-C5CC-43DB-AC20-0C0B0CF597AA}" type="pres">
      <dgm:prSet presAssocID="{4A22EE86-026B-44DD-AFB6-5E7E906037B0}" presName="node" presStyleLbl="node1" presStyleIdx="3" presStyleCnt="6" custScaleX="106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2EEEA3-FF92-4664-A6B9-9DF41141F701}" type="pres">
      <dgm:prSet presAssocID="{B4108F48-40B8-45E2-AE9F-D3B09ECB5CFE}" presName="sibTrans" presStyleCnt="0"/>
      <dgm:spPr/>
    </dgm:pt>
    <dgm:pt modelId="{DDCEF60E-4731-405D-8659-E593A1F2F62A}" type="pres">
      <dgm:prSet presAssocID="{582BD98B-C61D-42DE-909E-9852E7C4E144}" presName="node" presStyleLbl="node1" presStyleIdx="4" presStyleCnt="6" custScaleX="106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3EC426-A244-40B0-87BB-0FA302DD2C04}" type="pres">
      <dgm:prSet presAssocID="{70C36264-BD7D-44B4-BFE5-2B6C9CCBEC8D}" presName="sibTrans" presStyleCnt="0"/>
      <dgm:spPr/>
    </dgm:pt>
    <dgm:pt modelId="{C7598171-D4CC-46DA-B1D6-7F0E4296DEC8}" type="pres">
      <dgm:prSet presAssocID="{9B0A56EF-1EC4-40F3-8467-5B39AAF02A29}" presName="node" presStyleLbl="node1" presStyleIdx="5" presStyleCnt="6" custScaleX="1066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C1EBEE-28BF-47C8-9C69-1BCF43EFCFD3}" type="presOf" srcId="{163D5CEB-AD73-4842-B7FF-8840190F4BFF}" destId="{E82367C8-0E6F-434E-BF40-C929B3DDF5F5}" srcOrd="0" destOrd="0" presId="urn:microsoft.com/office/officeart/2005/8/layout/default"/>
    <dgm:cxn modelId="{AF4C317D-F0D6-423E-B497-21408E7C7B4A}" type="presOf" srcId="{672003C5-EADA-4ED0-8BDC-2D5C2E0634DC}" destId="{A4EEADF0-BE7E-48A2-B3DB-19CB7892E3FB}" srcOrd="0" destOrd="0" presId="urn:microsoft.com/office/officeart/2005/8/layout/default"/>
    <dgm:cxn modelId="{DE97D7B5-793E-4321-8597-C44A695326DC}" srcId="{163D5CEB-AD73-4842-B7FF-8840190F4BFF}" destId="{974146A6-152D-4EA5-A8FD-F688F9067405}" srcOrd="0" destOrd="0" parTransId="{0CD2D5DA-574E-484F-810C-BBA7517DCE3E}" sibTransId="{56B37811-FC7B-4DE3-8172-C682D8339277}"/>
    <dgm:cxn modelId="{0FC56B56-3F64-4AFB-8C92-65F915DAB6A8}" type="presOf" srcId="{582BD98B-C61D-42DE-909E-9852E7C4E144}" destId="{DDCEF60E-4731-405D-8659-E593A1F2F62A}" srcOrd="0" destOrd="0" presId="urn:microsoft.com/office/officeart/2005/8/layout/default"/>
    <dgm:cxn modelId="{EAD0DA09-7C89-4ED8-8C9E-2B1674EAF8F3}" type="presOf" srcId="{974146A6-152D-4EA5-A8FD-F688F9067405}" destId="{ADCE499F-1DC4-49EF-816B-AE0EFAE46A5E}" srcOrd="0" destOrd="0" presId="urn:microsoft.com/office/officeart/2005/8/layout/default"/>
    <dgm:cxn modelId="{4C2DCC59-6B0C-4A24-A49B-873D8D18A3D0}" type="presOf" srcId="{EB471828-BE77-4B65-8987-D5D3ECBA72DA}" destId="{9EFE413A-2C6E-4947-8B83-A1CB5EA925C2}" srcOrd="0" destOrd="0" presId="urn:microsoft.com/office/officeart/2005/8/layout/default"/>
    <dgm:cxn modelId="{F9350B18-90F5-4E46-B385-97775CB80009}" srcId="{163D5CEB-AD73-4842-B7FF-8840190F4BFF}" destId="{4A22EE86-026B-44DD-AFB6-5E7E906037B0}" srcOrd="3" destOrd="0" parTransId="{B6D1858B-397F-4E6B-9583-E5594BBAB2E9}" sibTransId="{B4108F48-40B8-45E2-AE9F-D3B09ECB5CFE}"/>
    <dgm:cxn modelId="{D025D6ED-75DE-44BF-81EB-D3333EAAFA54}" srcId="{163D5CEB-AD73-4842-B7FF-8840190F4BFF}" destId="{672003C5-EADA-4ED0-8BDC-2D5C2E0634DC}" srcOrd="2" destOrd="0" parTransId="{739060E8-8F67-4399-8B22-B7B25E83D615}" sibTransId="{50E6E2D0-8547-494D-B038-98D1045E9432}"/>
    <dgm:cxn modelId="{892ED0A6-6444-4CB2-B152-6FB6015AC49D}" srcId="{163D5CEB-AD73-4842-B7FF-8840190F4BFF}" destId="{EB471828-BE77-4B65-8987-D5D3ECBA72DA}" srcOrd="1" destOrd="0" parTransId="{515D0181-2993-436F-AEB3-73E9B62C3D94}" sibTransId="{95CE1CA8-A2F9-4BD8-B686-9605EB240C11}"/>
    <dgm:cxn modelId="{FEDCAAA2-5ACB-4E3D-A1DD-5B373E8E7B84}" srcId="{163D5CEB-AD73-4842-B7FF-8840190F4BFF}" destId="{9B0A56EF-1EC4-40F3-8467-5B39AAF02A29}" srcOrd="5" destOrd="0" parTransId="{2EB7BF0E-6556-4E00-915F-A334B96034CC}" sibTransId="{D71A6BB5-A00B-4E2A-9AAD-7B726CB735A8}"/>
    <dgm:cxn modelId="{88E0671D-AE49-4217-8133-B3E1A97A5B5A}" type="presOf" srcId="{9B0A56EF-1EC4-40F3-8467-5B39AAF02A29}" destId="{C7598171-D4CC-46DA-B1D6-7F0E4296DEC8}" srcOrd="0" destOrd="0" presId="urn:microsoft.com/office/officeart/2005/8/layout/default"/>
    <dgm:cxn modelId="{5EE3253C-6EB9-43BD-8962-E6C7C9CA5D8D}" srcId="{163D5CEB-AD73-4842-B7FF-8840190F4BFF}" destId="{582BD98B-C61D-42DE-909E-9852E7C4E144}" srcOrd="4" destOrd="0" parTransId="{457B759F-6C5F-44E0-8E93-85CC4C342B78}" sibTransId="{70C36264-BD7D-44B4-BFE5-2B6C9CCBEC8D}"/>
    <dgm:cxn modelId="{E8A3A1DF-8EBC-4845-85EE-B508C0B86A91}" type="presOf" srcId="{4A22EE86-026B-44DD-AFB6-5E7E906037B0}" destId="{952EC315-C5CC-43DB-AC20-0C0B0CF597AA}" srcOrd="0" destOrd="0" presId="urn:microsoft.com/office/officeart/2005/8/layout/default"/>
    <dgm:cxn modelId="{FB4CD2A8-14FD-4AC1-928F-3365989073A4}" type="presParOf" srcId="{E82367C8-0E6F-434E-BF40-C929B3DDF5F5}" destId="{ADCE499F-1DC4-49EF-816B-AE0EFAE46A5E}" srcOrd="0" destOrd="0" presId="urn:microsoft.com/office/officeart/2005/8/layout/default"/>
    <dgm:cxn modelId="{C4ABD188-006C-4439-9A74-68D243DFC3AD}" type="presParOf" srcId="{E82367C8-0E6F-434E-BF40-C929B3DDF5F5}" destId="{03B71980-4C87-45EF-916B-CFCD45C91EEA}" srcOrd="1" destOrd="0" presId="urn:microsoft.com/office/officeart/2005/8/layout/default"/>
    <dgm:cxn modelId="{D33EAE2D-8D38-44FA-8EA7-D3592938645B}" type="presParOf" srcId="{E82367C8-0E6F-434E-BF40-C929B3DDF5F5}" destId="{9EFE413A-2C6E-4947-8B83-A1CB5EA925C2}" srcOrd="2" destOrd="0" presId="urn:microsoft.com/office/officeart/2005/8/layout/default"/>
    <dgm:cxn modelId="{D7465839-4819-473D-A41C-1C4A2BC07E70}" type="presParOf" srcId="{E82367C8-0E6F-434E-BF40-C929B3DDF5F5}" destId="{6F96A7AB-A16F-45F9-A00A-3182051C9A39}" srcOrd="3" destOrd="0" presId="urn:microsoft.com/office/officeart/2005/8/layout/default"/>
    <dgm:cxn modelId="{E6AB183D-C200-484B-83F1-46F51CF53E10}" type="presParOf" srcId="{E82367C8-0E6F-434E-BF40-C929B3DDF5F5}" destId="{A4EEADF0-BE7E-48A2-B3DB-19CB7892E3FB}" srcOrd="4" destOrd="0" presId="urn:microsoft.com/office/officeart/2005/8/layout/default"/>
    <dgm:cxn modelId="{63511105-0C26-4A4F-8A3F-128E930A5D3A}" type="presParOf" srcId="{E82367C8-0E6F-434E-BF40-C929B3DDF5F5}" destId="{7328704D-5C81-485B-A822-27C2388251C8}" srcOrd="5" destOrd="0" presId="urn:microsoft.com/office/officeart/2005/8/layout/default"/>
    <dgm:cxn modelId="{895652CC-265F-4A10-9696-E6DFC9AECC9D}" type="presParOf" srcId="{E82367C8-0E6F-434E-BF40-C929B3DDF5F5}" destId="{952EC315-C5CC-43DB-AC20-0C0B0CF597AA}" srcOrd="6" destOrd="0" presId="urn:microsoft.com/office/officeart/2005/8/layout/default"/>
    <dgm:cxn modelId="{6AE549F8-ED02-4938-B881-1A49E42B3BDA}" type="presParOf" srcId="{E82367C8-0E6F-434E-BF40-C929B3DDF5F5}" destId="{1A2EEEA3-FF92-4664-A6B9-9DF41141F701}" srcOrd="7" destOrd="0" presId="urn:microsoft.com/office/officeart/2005/8/layout/default"/>
    <dgm:cxn modelId="{9DC21C63-28F4-4704-AB41-888D3A6D1BA1}" type="presParOf" srcId="{E82367C8-0E6F-434E-BF40-C929B3DDF5F5}" destId="{DDCEF60E-4731-405D-8659-E593A1F2F62A}" srcOrd="8" destOrd="0" presId="urn:microsoft.com/office/officeart/2005/8/layout/default"/>
    <dgm:cxn modelId="{DFCA92D0-4B2A-4F03-B7EF-5E632FD158D6}" type="presParOf" srcId="{E82367C8-0E6F-434E-BF40-C929B3DDF5F5}" destId="{4C3EC426-A244-40B0-87BB-0FA302DD2C04}" srcOrd="9" destOrd="0" presId="urn:microsoft.com/office/officeart/2005/8/layout/default"/>
    <dgm:cxn modelId="{91F00053-11E6-4DE2-A5EA-59749417698F}" type="presParOf" srcId="{E82367C8-0E6F-434E-BF40-C929B3DDF5F5}" destId="{C7598171-D4CC-46DA-B1D6-7F0E4296DEC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E499F-1DC4-49EF-816B-AE0EFAE46A5E}">
      <dsp:nvSpPr>
        <dsp:cNvPr id="0" name=""/>
        <dsp:cNvSpPr/>
      </dsp:nvSpPr>
      <dsp:spPr>
        <a:xfrm>
          <a:off x="894131" y="597"/>
          <a:ext cx="2983404" cy="1678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Солнечная энергия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894131" y="597"/>
        <a:ext cx="2983404" cy="1678128"/>
      </dsp:txXfrm>
    </dsp:sp>
    <dsp:sp modelId="{9EFE413A-2C6E-4947-8B83-A1CB5EA925C2}">
      <dsp:nvSpPr>
        <dsp:cNvPr id="0" name=""/>
        <dsp:cNvSpPr/>
      </dsp:nvSpPr>
      <dsp:spPr>
        <a:xfrm>
          <a:off x="4157224" y="597"/>
          <a:ext cx="2983404" cy="1678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Энергия ветра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157224" y="597"/>
        <a:ext cx="2983404" cy="1678128"/>
      </dsp:txXfrm>
    </dsp:sp>
    <dsp:sp modelId="{A4EEADF0-BE7E-48A2-B3DB-19CB7892E3FB}">
      <dsp:nvSpPr>
        <dsp:cNvPr id="0" name=""/>
        <dsp:cNvSpPr/>
      </dsp:nvSpPr>
      <dsp:spPr>
        <a:xfrm>
          <a:off x="7420317" y="597"/>
          <a:ext cx="2983404" cy="1678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Отходы сельскохозяйственного производства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7420317" y="597"/>
        <a:ext cx="2983404" cy="1678128"/>
      </dsp:txXfrm>
    </dsp:sp>
    <dsp:sp modelId="{952EC315-C5CC-43DB-AC20-0C0B0CF597AA}">
      <dsp:nvSpPr>
        <dsp:cNvPr id="0" name=""/>
        <dsp:cNvSpPr/>
      </dsp:nvSpPr>
      <dsp:spPr>
        <a:xfrm>
          <a:off x="894131" y="1958414"/>
          <a:ext cx="2983404" cy="1678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Геотермальная </a:t>
          </a:r>
          <a:br>
            <a:rPr lang="ru-RU" sz="2000" b="1" kern="1200" dirty="0" smtClean="0">
              <a:solidFill>
                <a:schemeClr val="tx1"/>
              </a:solidFill>
            </a:rPr>
          </a:br>
          <a:r>
            <a:rPr lang="ru-RU" sz="2000" b="1" kern="1200" dirty="0" smtClean="0">
              <a:solidFill>
                <a:schemeClr val="tx1"/>
              </a:solidFill>
            </a:rPr>
            <a:t>энергия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894131" y="1958414"/>
        <a:ext cx="2983404" cy="1678128"/>
      </dsp:txXfrm>
    </dsp:sp>
    <dsp:sp modelId="{DDCEF60E-4731-405D-8659-E593A1F2F62A}">
      <dsp:nvSpPr>
        <dsp:cNvPr id="0" name=""/>
        <dsp:cNvSpPr/>
      </dsp:nvSpPr>
      <dsp:spPr>
        <a:xfrm>
          <a:off x="4157224" y="1958414"/>
          <a:ext cx="2983404" cy="1678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Биоэнергетика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157224" y="1958414"/>
        <a:ext cx="2983404" cy="1678128"/>
      </dsp:txXfrm>
    </dsp:sp>
    <dsp:sp modelId="{C7598171-D4CC-46DA-B1D6-7F0E4296DEC8}">
      <dsp:nvSpPr>
        <dsp:cNvPr id="0" name=""/>
        <dsp:cNvSpPr/>
      </dsp:nvSpPr>
      <dsp:spPr>
        <a:xfrm>
          <a:off x="7420317" y="1958414"/>
          <a:ext cx="2983404" cy="16781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Малая </a:t>
          </a:r>
          <a:br>
            <a:rPr lang="ru-RU" sz="2000" b="1" kern="1200" dirty="0" smtClean="0">
              <a:solidFill>
                <a:schemeClr val="tx1"/>
              </a:solidFill>
            </a:rPr>
          </a:br>
          <a:r>
            <a:rPr lang="ru-RU" sz="2000" b="1" kern="1200" dirty="0" smtClean="0">
              <a:solidFill>
                <a:schemeClr val="tx1"/>
              </a:solidFill>
            </a:rPr>
            <a:t>гидроэнергетика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7420317" y="1958414"/>
        <a:ext cx="2983404" cy="1678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4851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309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022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Рисунок 20">
            <a:extLst>
              <a:ext uri="{FF2B5EF4-FFF2-40B4-BE49-F238E27FC236}">
                <a16:creationId xmlns:a16="http://schemas.microsoft.com/office/drawing/2014/main" id="{9A70B137-2503-4803-9F56-620A586FA4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38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125" y="0"/>
            <a:ext cx="12858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62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431800" y="871671"/>
            <a:ext cx="28412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98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D31C544-1372-4B34-8149-B6058B8CC577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B2598CA-3443-4098-80E7-1F16DC9A13CC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BE421EAA-68E8-4AED-BA2F-01A6AC6685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834640"/>
            <a:ext cx="4459766" cy="2720356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38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Спасибо за внимание!</a:t>
            </a:r>
          </a:p>
        </p:txBody>
      </p:sp>
      <p:sp>
        <p:nvSpPr>
          <p:cNvPr id="7" name="Текст 5">
            <a:extLst>
              <a:ext uri="{FF2B5EF4-FFF2-40B4-BE49-F238E27FC236}">
                <a16:creationId xmlns:a16="http://schemas.microsoft.com/office/drawing/2014/main" id="{D907C852-B0E0-4C2E-88CE-B54360596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34849" y="3859066"/>
            <a:ext cx="3521514" cy="288000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8" name="Текст 6">
            <a:extLst>
              <a:ext uri="{FF2B5EF4-FFF2-40B4-BE49-F238E27FC236}">
                <a16:creationId xmlns:a16="http://schemas.microsoft.com/office/drawing/2014/main" id="{D84C0BEF-F601-4B10-8AEE-4859FE996B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34849" y="4220189"/>
            <a:ext cx="3521514" cy="288000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Номер телефона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id="{83A6EF9B-EF2F-4949-9CC4-C16BF8DC85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34849" y="4581312"/>
            <a:ext cx="3521514" cy="288000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Электронная почта или контакт в социальной сети</a:t>
            </a:r>
          </a:p>
        </p:txBody>
      </p:sp>
      <p:sp>
        <p:nvSpPr>
          <p:cNvPr id="10" name="Текст 8">
            <a:extLst>
              <a:ext uri="{FF2B5EF4-FFF2-40B4-BE49-F238E27FC236}">
                <a16:creationId xmlns:a16="http://schemas.microsoft.com/office/drawing/2014/main" id="{BE8CA170-9CA9-448E-B07A-E01AB84F7F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4849" y="4942435"/>
            <a:ext cx="3521514" cy="288000"/>
          </a:xfrm>
        </p:spPr>
        <p:txBody>
          <a:bodyPr rtlCol="0"/>
          <a:lstStyle>
            <a:lvl1pPr marL="0" indent="0">
              <a:buNone/>
              <a:defRPr sz="1400"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Веб-сайт компании</a:t>
            </a:r>
          </a:p>
        </p:txBody>
      </p:sp>
    </p:spTree>
    <p:extLst>
      <p:ext uri="{BB962C8B-B14F-4D97-AF65-F5344CB8AC3E}">
        <p14:creationId xmlns:p14="http://schemas.microsoft.com/office/powerpoint/2010/main" val="375503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-разделитель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7CE129D0-CB7B-444C-AF89-B1CB663E36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18374"/>
            <a:ext cx="8687356" cy="6439627"/>
          </a:xfrm>
          <a:custGeom>
            <a:avLst/>
            <a:gdLst>
              <a:gd name="connsiteX0" fmla="*/ 0 w 8687356"/>
              <a:gd name="connsiteY0" fmla="*/ 5592682 h 6439627"/>
              <a:gd name="connsiteX1" fmla="*/ 186296 w 8687356"/>
              <a:gd name="connsiteY1" fmla="*/ 5593149 h 6439627"/>
              <a:gd name="connsiteX2" fmla="*/ 1348900 w 8687356"/>
              <a:gd name="connsiteY2" fmla="*/ 5596063 h 6439627"/>
              <a:gd name="connsiteX3" fmla="*/ 1800991 w 8687356"/>
              <a:gd name="connsiteY3" fmla="*/ 5851702 h 6439627"/>
              <a:gd name="connsiteX4" fmla="*/ 2106366 w 8687356"/>
              <a:gd name="connsiteY4" fmla="*/ 6380627 h 6439627"/>
              <a:gd name="connsiteX5" fmla="*/ 2140430 w 8687356"/>
              <a:gd name="connsiteY5" fmla="*/ 6439627 h 6439627"/>
              <a:gd name="connsiteX6" fmla="*/ 0 w 8687356"/>
              <a:gd name="connsiteY6" fmla="*/ 6439627 h 6439627"/>
              <a:gd name="connsiteX7" fmla="*/ 693821 w 8687356"/>
              <a:gd name="connsiteY7" fmla="*/ 3646328 h 6439627"/>
              <a:gd name="connsiteX8" fmla="*/ 1586357 w 8687356"/>
              <a:gd name="connsiteY8" fmla="*/ 3648566 h 6439627"/>
              <a:gd name="connsiteX9" fmla="*/ 1724950 w 8687356"/>
              <a:gd name="connsiteY9" fmla="*/ 3726935 h 6439627"/>
              <a:gd name="connsiteX10" fmla="*/ 2172189 w 8687356"/>
              <a:gd name="connsiteY10" fmla="*/ 4501577 h 6439627"/>
              <a:gd name="connsiteX11" fmla="*/ 2171729 w 8687356"/>
              <a:gd name="connsiteY11" fmla="*/ 4662459 h 6439627"/>
              <a:gd name="connsiteX12" fmla="*/ 1726432 w 8687356"/>
              <a:gd name="connsiteY12" fmla="*/ 5434863 h 6439627"/>
              <a:gd name="connsiteX13" fmla="*/ 1589746 w 8687356"/>
              <a:gd name="connsiteY13" fmla="*/ 5513779 h 6439627"/>
              <a:gd name="connsiteX14" fmla="*/ 698177 w 8687356"/>
              <a:gd name="connsiteY14" fmla="*/ 5513215 h 6439627"/>
              <a:gd name="connsiteX15" fmla="*/ 558617 w 8687356"/>
              <a:gd name="connsiteY15" fmla="*/ 5433172 h 6439627"/>
              <a:gd name="connsiteX16" fmla="*/ 111378 w 8687356"/>
              <a:gd name="connsiteY16" fmla="*/ 4658531 h 6439627"/>
              <a:gd name="connsiteX17" fmla="*/ 112805 w 8687356"/>
              <a:gd name="connsiteY17" fmla="*/ 4499321 h 6439627"/>
              <a:gd name="connsiteX18" fmla="*/ 557135 w 8687356"/>
              <a:gd name="connsiteY18" fmla="*/ 3725244 h 6439627"/>
              <a:gd name="connsiteX19" fmla="*/ 693821 w 8687356"/>
              <a:gd name="connsiteY19" fmla="*/ 3646328 h 6439627"/>
              <a:gd name="connsiteX20" fmla="*/ 1975378 w 8687356"/>
              <a:gd name="connsiteY20" fmla="*/ 3263784 h 6439627"/>
              <a:gd name="connsiteX21" fmla="*/ 2292917 w 8687356"/>
              <a:gd name="connsiteY21" fmla="*/ 3264581 h 6439627"/>
              <a:gd name="connsiteX22" fmla="*/ 2342225 w 8687356"/>
              <a:gd name="connsiteY22" fmla="*/ 3292462 h 6439627"/>
              <a:gd name="connsiteX23" fmla="*/ 2501341 w 8687356"/>
              <a:gd name="connsiteY23" fmla="*/ 3568059 h 6439627"/>
              <a:gd name="connsiteX24" fmla="*/ 2501177 w 8687356"/>
              <a:gd name="connsiteY24" fmla="*/ 3625297 h 6439627"/>
              <a:gd name="connsiteX25" fmla="*/ 2342753 w 8687356"/>
              <a:gd name="connsiteY25" fmla="*/ 3900096 h 6439627"/>
              <a:gd name="connsiteX26" fmla="*/ 2294123 w 8687356"/>
              <a:gd name="connsiteY26" fmla="*/ 3928173 h 6439627"/>
              <a:gd name="connsiteX27" fmla="*/ 1976927 w 8687356"/>
              <a:gd name="connsiteY27" fmla="*/ 3927972 h 6439627"/>
              <a:gd name="connsiteX28" fmla="*/ 1927275 w 8687356"/>
              <a:gd name="connsiteY28" fmla="*/ 3899495 h 6439627"/>
              <a:gd name="connsiteX29" fmla="*/ 1768160 w 8687356"/>
              <a:gd name="connsiteY29" fmla="*/ 3623899 h 6439627"/>
              <a:gd name="connsiteX30" fmla="*/ 1768668 w 8687356"/>
              <a:gd name="connsiteY30" fmla="*/ 3567256 h 6439627"/>
              <a:gd name="connsiteX31" fmla="*/ 1926748 w 8687356"/>
              <a:gd name="connsiteY31" fmla="*/ 3291861 h 6439627"/>
              <a:gd name="connsiteX32" fmla="*/ 1975378 w 8687356"/>
              <a:gd name="connsiteY32" fmla="*/ 3263784 h 6439627"/>
              <a:gd name="connsiteX33" fmla="*/ 2130702 w 8687356"/>
              <a:gd name="connsiteY33" fmla="*/ 2828022 h 6439627"/>
              <a:gd name="connsiteX34" fmla="*/ 2298374 w 8687356"/>
              <a:gd name="connsiteY34" fmla="*/ 2828442 h 6439627"/>
              <a:gd name="connsiteX35" fmla="*/ 2324410 w 8687356"/>
              <a:gd name="connsiteY35" fmla="*/ 2843165 h 6439627"/>
              <a:gd name="connsiteX36" fmla="*/ 2408429 w 8687356"/>
              <a:gd name="connsiteY36" fmla="*/ 2988689 h 6439627"/>
              <a:gd name="connsiteX37" fmla="*/ 2408342 w 8687356"/>
              <a:gd name="connsiteY37" fmla="*/ 3018913 h 6439627"/>
              <a:gd name="connsiteX38" fmla="*/ 2324689 w 8687356"/>
              <a:gd name="connsiteY38" fmla="*/ 3164017 h 6439627"/>
              <a:gd name="connsiteX39" fmla="*/ 2299011 w 8687356"/>
              <a:gd name="connsiteY39" fmla="*/ 3178842 h 6439627"/>
              <a:gd name="connsiteX40" fmla="*/ 2131520 w 8687356"/>
              <a:gd name="connsiteY40" fmla="*/ 3178736 h 6439627"/>
              <a:gd name="connsiteX41" fmla="*/ 2105302 w 8687356"/>
              <a:gd name="connsiteY41" fmla="*/ 3163699 h 6439627"/>
              <a:gd name="connsiteX42" fmla="*/ 2021284 w 8687356"/>
              <a:gd name="connsiteY42" fmla="*/ 3018175 h 6439627"/>
              <a:gd name="connsiteX43" fmla="*/ 2021552 w 8687356"/>
              <a:gd name="connsiteY43" fmla="*/ 2988265 h 6439627"/>
              <a:gd name="connsiteX44" fmla="*/ 2105024 w 8687356"/>
              <a:gd name="connsiteY44" fmla="*/ 2842847 h 6439627"/>
              <a:gd name="connsiteX45" fmla="*/ 2130702 w 8687356"/>
              <a:gd name="connsiteY45" fmla="*/ 2828022 h 6439627"/>
              <a:gd name="connsiteX46" fmla="*/ 3794942 w 8687356"/>
              <a:gd name="connsiteY46" fmla="*/ 2543905 h 6439627"/>
              <a:gd name="connsiteX47" fmla="*/ 6706383 w 8687356"/>
              <a:gd name="connsiteY47" fmla="*/ 2551204 h 6439627"/>
              <a:gd name="connsiteX48" fmla="*/ 7158474 w 8687356"/>
              <a:gd name="connsiteY48" fmla="*/ 2806842 h 6439627"/>
              <a:gd name="connsiteX49" fmla="*/ 8617364 w 8687356"/>
              <a:gd name="connsiteY49" fmla="*/ 5333715 h 6439627"/>
              <a:gd name="connsiteX50" fmla="*/ 8615859 w 8687356"/>
              <a:gd name="connsiteY50" fmla="*/ 5858514 h 6439627"/>
              <a:gd name="connsiteX51" fmla="*/ 8311811 w 8687356"/>
              <a:gd name="connsiteY51" fmla="*/ 6385912 h 6439627"/>
              <a:gd name="connsiteX52" fmla="*/ 8280844 w 8687356"/>
              <a:gd name="connsiteY52" fmla="*/ 6439627 h 6439627"/>
              <a:gd name="connsiteX53" fmla="*/ 2237916 w 8687356"/>
              <a:gd name="connsiteY53" fmla="*/ 6439627 h 6439627"/>
              <a:gd name="connsiteX54" fmla="*/ 2151815 w 8687356"/>
              <a:gd name="connsiteY54" fmla="*/ 6290497 h 6439627"/>
              <a:gd name="connsiteX55" fmla="*/ 1895013 w 8687356"/>
              <a:gd name="connsiteY55" fmla="*/ 5845703 h 6439627"/>
              <a:gd name="connsiteX56" fmla="*/ 1899669 w 8687356"/>
              <a:gd name="connsiteY56" fmla="*/ 5326361 h 6439627"/>
              <a:gd name="connsiteX57" fmla="*/ 3349069 w 8687356"/>
              <a:gd name="connsiteY57" fmla="*/ 2801330 h 6439627"/>
              <a:gd name="connsiteX58" fmla="*/ 3794942 w 8687356"/>
              <a:gd name="connsiteY58" fmla="*/ 2543905 h 6439627"/>
              <a:gd name="connsiteX59" fmla="*/ 634940 w 8687356"/>
              <a:gd name="connsiteY59" fmla="*/ 2395105 h 6439627"/>
              <a:gd name="connsiteX60" fmla="*/ 1188015 w 8687356"/>
              <a:gd name="connsiteY60" fmla="*/ 2396492 h 6439627"/>
              <a:gd name="connsiteX61" fmla="*/ 1273897 w 8687356"/>
              <a:gd name="connsiteY61" fmla="*/ 2445054 h 6439627"/>
              <a:gd name="connsiteX62" fmla="*/ 1551037 w 8687356"/>
              <a:gd name="connsiteY62" fmla="*/ 2925075 h 6439627"/>
              <a:gd name="connsiteX63" fmla="*/ 1550752 w 8687356"/>
              <a:gd name="connsiteY63" fmla="*/ 3024769 h 6439627"/>
              <a:gd name="connsiteX64" fmla="*/ 1274816 w 8687356"/>
              <a:gd name="connsiteY64" fmla="*/ 3503403 h 6439627"/>
              <a:gd name="connsiteX65" fmla="*/ 1190116 w 8687356"/>
              <a:gd name="connsiteY65" fmla="*/ 3552304 h 6439627"/>
              <a:gd name="connsiteX66" fmla="*/ 637639 w 8687356"/>
              <a:gd name="connsiteY66" fmla="*/ 3551955 h 6439627"/>
              <a:gd name="connsiteX67" fmla="*/ 551158 w 8687356"/>
              <a:gd name="connsiteY67" fmla="*/ 3502355 h 6439627"/>
              <a:gd name="connsiteX68" fmla="*/ 274018 w 8687356"/>
              <a:gd name="connsiteY68" fmla="*/ 3022335 h 6439627"/>
              <a:gd name="connsiteX69" fmla="*/ 274903 w 8687356"/>
              <a:gd name="connsiteY69" fmla="*/ 2923678 h 6439627"/>
              <a:gd name="connsiteX70" fmla="*/ 550240 w 8687356"/>
              <a:gd name="connsiteY70" fmla="*/ 2444007 h 6439627"/>
              <a:gd name="connsiteX71" fmla="*/ 634940 w 8687356"/>
              <a:gd name="connsiteY71" fmla="*/ 2395105 h 6439627"/>
              <a:gd name="connsiteX72" fmla="*/ 2521339 w 8687356"/>
              <a:gd name="connsiteY72" fmla="*/ 1975621 h 6439627"/>
              <a:gd name="connsiteX73" fmla="*/ 2985874 w 8687356"/>
              <a:gd name="connsiteY73" fmla="*/ 1976785 h 6439627"/>
              <a:gd name="connsiteX74" fmla="*/ 3058007 w 8687356"/>
              <a:gd name="connsiteY74" fmla="*/ 2017574 h 6439627"/>
              <a:gd name="connsiteX75" fmla="*/ 3290779 w 8687356"/>
              <a:gd name="connsiteY75" fmla="*/ 2420748 h 6439627"/>
              <a:gd name="connsiteX76" fmla="*/ 3290540 w 8687356"/>
              <a:gd name="connsiteY76" fmla="*/ 2504482 h 6439627"/>
              <a:gd name="connsiteX77" fmla="*/ 3058778 w 8687356"/>
              <a:gd name="connsiteY77" fmla="*/ 2906492 h 6439627"/>
              <a:gd name="connsiteX78" fmla="*/ 2987637 w 8687356"/>
              <a:gd name="connsiteY78" fmla="*/ 2947565 h 6439627"/>
              <a:gd name="connsiteX79" fmla="*/ 2523606 w 8687356"/>
              <a:gd name="connsiteY79" fmla="*/ 2947271 h 6439627"/>
              <a:gd name="connsiteX80" fmla="*/ 2450970 w 8687356"/>
              <a:gd name="connsiteY80" fmla="*/ 2905612 h 6439627"/>
              <a:gd name="connsiteX81" fmla="*/ 2218197 w 8687356"/>
              <a:gd name="connsiteY81" fmla="*/ 2502438 h 6439627"/>
              <a:gd name="connsiteX82" fmla="*/ 2218941 w 8687356"/>
              <a:gd name="connsiteY82" fmla="*/ 2419574 h 6439627"/>
              <a:gd name="connsiteX83" fmla="*/ 2450199 w 8687356"/>
              <a:gd name="connsiteY83" fmla="*/ 2016694 h 6439627"/>
              <a:gd name="connsiteX84" fmla="*/ 2521339 w 8687356"/>
              <a:gd name="connsiteY84" fmla="*/ 1975621 h 6439627"/>
              <a:gd name="connsiteX85" fmla="*/ 3564142 w 8687356"/>
              <a:gd name="connsiteY85" fmla="*/ 34 h 6439627"/>
              <a:gd name="connsiteX86" fmla="*/ 4738405 w 8687356"/>
              <a:gd name="connsiteY86" fmla="*/ 2977 h 6439627"/>
              <a:gd name="connsiteX87" fmla="*/ 4920745 w 8687356"/>
              <a:gd name="connsiteY87" fmla="*/ 106084 h 6439627"/>
              <a:gd name="connsiteX88" fmla="*/ 5509155 w 8687356"/>
              <a:gd name="connsiteY88" fmla="*/ 1125240 h 6439627"/>
              <a:gd name="connsiteX89" fmla="*/ 5508549 w 8687356"/>
              <a:gd name="connsiteY89" fmla="*/ 1336906 h 6439627"/>
              <a:gd name="connsiteX90" fmla="*/ 4922696 w 8687356"/>
              <a:gd name="connsiteY90" fmla="*/ 2353119 h 6439627"/>
              <a:gd name="connsiteX91" fmla="*/ 4742864 w 8687356"/>
              <a:gd name="connsiteY91" fmla="*/ 2456945 h 6439627"/>
              <a:gd name="connsiteX92" fmla="*/ 3569871 w 8687356"/>
              <a:gd name="connsiteY92" fmla="*/ 2456203 h 6439627"/>
              <a:gd name="connsiteX93" fmla="*/ 3386259 w 8687356"/>
              <a:gd name="connsiteY93" fmla="*/ 2350896 h 6439627"/>
              <a:gd name="connsiteX94" fmla="*/ 2797848 w 8687356"/>
              <a:gd name="connsiteY94" fmla="*/ 1331739 h 6439627"/>
              <a:gd name="connsiteX95" fmla="*/ 2799727 w 8687356"/>
              <a:gd name="connsiteY95" fmla="*/ 1122274 h 6439627"/>
              <a:gd name="connsiteX96" fmla="*/ 3384310 w 8687356"/>
              <a:gd name="connsiteY96" fmla="*/ 103860 h 6439627"/>
              <a:gd name="connsiteX97" fmla="*/ 3564142 w 8687356"/>
              <a:gd name="connsiteY97" fmla="*/ 34 h 643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8687356" h="6439627">
                <a:moveTo>
                  <a:pt x="0" y="5592682"/>
                </a:moveTo>
                <a:lnTo>
                  <a:pt x="186296" y="5593149"/>
                </a:lnTo>
                <a:cubicBezTo>
                  <a:pt x="510155" y="5593961"/>
                  <a:pt x="893987" y="5594923"/>
                  <a:pt x="1348900" y="5596063"/>
                </a:cubicBezTo>
                <a:cubicBezTo>
                  <a:pt x="1534387" y="5590847"/>
                  <a:pt x="1709614" y="5693431"/>
                  <a:pt x="1800991" y="5851702"/>
                </a:cubicBezTo>
                <a:cubicBezTo>
                  <a:pt x="1800991" y="5851702"/>
                  <a:pt x="1800991" y="5851702"/>
                  <a:pt x="2106366" y="6380627"/>
                </a:cubicBezTo>
                <a:lnTo>
                  <a:pt x="2140430" y="6439627"/>
                </a:lnTo>
                <a:lnTo>
                  <a:pt x="0" y="6439627"/>
                </a:lnTo>
                <a:close/>
                <a:moveTo>
                  <a:pt x="693821" y="3646328"/>
                </a:moveTo>
                <a:cubicBezTo>
                  <a:pt x="693821" y="3646328"/>
                  <a:pt x="693821" y="3646328"/>
                  <a:pt x="1586357" y="3648566"/>
                </a:cubicBezTo>
                <a:cubicBezTo>
                  <a:pt x="1643220" y="3646968"/>
                  <a:pt x="1696937" y="3678416"/>
                  <a:pt x="1724950" y="3726935"/>
                </a:cubicBezTo>
                <a:cubicBezTo>
                  <a:pt x="1724950" y="3726935"/>
                  <a:pt x="1724950" y="3726935"/>
                  <a:pt x="2172189" y="4501577"/>
                </a:cubicBezTo>
                <a:cubicBezTo>
                  <a:pt x="2201168" y="4551769"/>
                  <a:pt x="2200578" y="4612341"/>
                  <a:pt x="2171729" y="4662459"/>
                </a:cubicBezTo>
                <a:cubicBezTo>
                  <a:pt x="2171729" y="4662459"/>
                  <a:pt x="2171729" y="4662459"/>
                  <a:pt x="1726432" y="5434863"/>
                </a:cubicBezTo>
                <a:cubicBezTo>
                  <a:pt x="1699249" y="5484020"/>
                  <a:pt x="1645909" y="5514815"/>
                  <a:pt x="1589746" y="5513779"/>
                </a:cubicBezTo>
                <a:cubicBezTo>
                  <a:pt x="1589746" y="5513779"/>
                  <a:pt x="1589746" y="5513779"/>
                  <a:pt x="698177" y="5513215"/>
                </a:cubicBezTo>
                <a:cubicBezTo>
                  <a:pt x="640348" y="5513140"/>
                  <a:pt x="587596" y="5483366"/>
                  <a:pt x="558617" y="5433172"/>
                </a:cubicBezTo>
                <a:cubicBezTo>
                  <a:pt x="558617" y="5433172"/>
                  <a:pt x="558617" y="5433172"/>
                  <a:pt x="111378" y="4658531"/>
                </a:cubicBezTo>
                <a:cubicBezTo>
                  <a:pt x="83365" y="4610012"/>
                  <a:pt x="82990" y="4547767"/>
                  <a:pt x="112805" y="4499321"/>
                </a:cubicBezTo>
                <a:cubicBezTo>
                  <a:pt x="112805" y="4499321"/>
                  <a:pt x="112805" y="4499321"/>
                  <a:pt x="557135" y="3725244"/>
                </a:cubicBezTo>
                <a:cubicBezTo>
                  <a:pt x="584319" y="3676088"/>
                  <a:pt x="637659" y="3645292"/>
                  <a:pt x="693821" y="3646328"/>
                </a:cubicBezTo>
                <a:close/>
                <a:moveTo>
                  <a:pt x="1975378" y="3263784"/>
                </a:moveTo>
                <a:cubicBezTo>
                  <a:pt x="1975378" y="3263784"/>
                  <a:pt x="1975378" y="3263784"/>
                  <a:pt x="2292917" y="3264581"/>
                </a:cubicBezTo>
                <a:cubicBezTo>
                  <a:pt x="2313148" y="3264012"/>
                  <a:pt x="2332259" y="3275200"/>
                  <a:pt x="2342225" y="3292462"/>
                </a:cubicBezTo>
                <a:cubicBezTo>
                  <a:pt x="2342225" y="3292462"/>
                  <a:pt x="2342225" y="3292462"/>
                  <a:pt x="2501341" y="3568059"/>
                </a:cubicBezTo>
                <a:cubicBezTo>
                  <a:pt x="2511651" y="3585916"/>
                  <a:pt x="2511441" y="3607466"/>
                  <a:pt x="2501177" y="3625297"/>
                </a:cubicBezTo>
                <a:cubicBezTo>
                  <a:pt x="2501177" y="3625297"/>
                  <a:pt x="2501177" y="3625297"/>
                  <a:pt x="2342753" y="3900096"/>
                </a:cubicBezTo>
                <a:cubicBezTo>
                  <a:pt x="2333082" y="3917585"/>
                  <a:pt x="2314104" y="3928542"/>
                  <a:pt x="2294123" y="3928173"/>
                </a:cubicBezTo>
                <a:cubicBezTo>
                  <a:pt x="2294123" y="3928173"/>
                  <a:pt x="2294123" y="3928173"/>
                  <a:pt x="1976927" y="3927972"/>
                </a:cubicBezTo>
                <a:cubicBezTo>
                  <a:pt x="1956353" y="3927946"/>
                  <a:pt x="1937585" y="3917353"/>
                  <a:pt x="1927275" y="3899495"/>
                </a:cubicBezTo>
                <a:cubicBezTo>
                  <a:pt x="1927275" y="3899495"/>
                  <a:pt x="1927275" y="3899495"/>
                  <a:pt x="1768160" y="3623899"/>
                </a:cubicBezTo>
                <a:cubicBezTo>
                  <a:pt x="1758193" y="3606636"/>
                  <a:pt x="1758060" y="3584492"/>
                  <a:pt x="1768668" y="3567256"/>
                </a:cubicBezTo>
                <a:cubicBezTo>
                  <a:pt x="1768668" y="3567256"/>
                  <a:pt x="1768668" y="3567256"/>
                  <a:pt x="1926748" y="3291861"/>
                </a:cubicBezTo>
                <a:cubicBezTo>
                  <a:pt x="1936419" y="3274372"/>
                  <a:pt x="1955397" y="3263416"/>
                  <a:pt x="1975378" y="3263784"/>
                </a:cubicBezTo>
                <a:close/>
                <a:moveTo>
                  <a:pt x="2130702" y="2828022"/>
                </a:moveTo>
                <a:cubicBezTo>
                  <a:pt x="2130702" y="2828022"/>
                  <a:pt x="2130702" y="2828022"/>
                  <a:pt x="2298374" y="2828442"/>
                </a:cubicBezTo>
                <a:cubicBezTo>
                  <a:pt x="2309057" y="2828143"/>
                  <a:pt x="2319148" y="2834050"/>
                  <a:pt x="2324410" y="2843165"/>
                </a:cubicBezTo>
                <a:cubicBezTo>
                  <a:pt x="2324410" y="2843165"/>
                  <a:pt x="2324410" y="2843165"/>
                  <a:pt x="2408429" y="2988689"/>
                </a:cubicBezTo>
                <a:cubicBezTo>
                  <a:pt x="2413873" y="2998119"/>
                  <a:pt x="2413762" y="3009498"/>
                  <a:pt x="2408342" y="3018913"/>
                </a:cubicBezTo>
                <a:cubicBezTo>
                  <a:pt x="2408342" y="3018913"/>
                  <a:pt x="2408342" y="3018913"/>
                  <a:pt x="2324689" y="3164017"/>
                </a:cubicBezTo>
                <a:cubicBezTo>
                  <a:pt x="2319583" y="3173251"/>
                  <a:pt x="2309561" y="3179037"/>
                  <a:pt x="2299011" y="3178842"/>
                </a:cubicBezTo>
                <a:cubicBezTo>
                  <a:pt x="2299011" y="3178842"/>
                  <a:pt x="2299011" y="3178842"/>
                  <a:pt x="2131520" y="3178736"/>
                </a:cubicBezTo>
                <a:cubicBezTo>
                  <a:pt x="2120657" y="3178722"/>
                  <a:pt x="2110746" y="3173129"/>
                  <a:pt x="2105302" y="3163699"/>
                </a:cubicBezTo>
                <a:cubicBezTo>
                  <a:pt x="2105302" y="3163699"/>
                  <a:pt x="2105302" y="3163699"/>
                  <a:pt x="2021284" y="3018175"/>
                </a:cubicBezTo>
                <a:cubicBezTo>
                  <a:pt x="2016021" y="3009060"/>
                  <a:pt x="2015951" y="2997367"/>
                  <a:pt x="2021552" y="2988265"/>
                </a:cubicBezTo>
                <a:cubicBezTo>
                  <a:pt x="2021552" y="2988265"/>
                  <a:pt x="2021552" y="2988265"/>
                  <a:pt x="2105024" y="2842847"/>
                </a:cubicBezTo>
                <a:cubicBezTo>
                  <a:pt x="2110131" y="2833613"/>
                  <a:pt x="2120152" y="2827827"/>
                  <a:pt x="2130702" y="2828022"/>
                </a:cubicBezTo>
                <a:close/>
                <a:moveTo>
                  <a:pt x="3794942" y="2543905"/>
                </a:moveTo>
                <a:cubicBezTo>
                  <a:pt x="3794942" y="2543905"/>
                  <a:pt x="3794942" y="2543905"/>
                  <a:pt x="6706383" y="2551204"/>
                </a:cubicBezTo>
                <a:cubicBezTo>
                  <a:pt x="6891871" y="2545988"/>
                  <a:pt x="7067096" y="2648572"/>
                  <a:pt x="7158474" y="2806842"/>
                </a:cubicBezTo>
                <a:cubicBezTo>
                  <a:pt x="7158474" y="2806842"/>
                  <a:pt x="7158474" y="2806842"/>
                  <a:pt x="8617364" y="5333715"/>
                </a:cubicBezTo>
                <a:cubicBezTo>
                  <a:pt x="8711893" y="5497443"/>
                  <a:pt x="8709969" y="5695027"/>
                  <a:pt x="8615859" y="5858514"/>
                </a:cubicBezTo>
                <a:cubicBezTo>
                  <a:pt x="8615859" y="5858514"/>
                  <a:pt x="8615859" y="5858514"/>
                  <a:pt x="8311811" y="6385912"/>
                </a:cubicBezTo>
                <a:lnTo>
                  <a:pt x="8280844" y="6439627"/>
                </a:lnTo>
                <a:lnTo>
                  <a:pt x="2237916" y="6439627"/>
                </a:lnTo>
                <a:lnTo>
                  <a:pt x="2151815" y="6290497"/>
                </a:lnTo>
                <a:cubicBezTo>
                  <a:pt x="2071676" y="6151692"/>
                  <a:pt x="1986194" y="6003633"/>
                  <a:pt x="1895013" y="5845703"/>
                </a:cubicBezTo>
                <a:cubicBezTo>
                  <a:pt x="1803636" y="5687432"/>
                  <a:pt x="1802408" y="5484390"/>
                  <a:pt x="1899669" y="5326361"/>
                </a:cubicBezTo>
                <a:cubicBezTo>
                  <a:pt x="1899669" y="5326361"/>
                  <a:pt x="1899669" y="5326361"/>
                  <a:pt x="3349069" y="2801330"/>
                </a:cubicBezTo>
                <a:cubicBezTo>
                  <a:pt x="3437742" y="2640982"/>
                  <a:pt x="3611741" y="2540524"/>
                  <a:pt x="3794942" y="2543905"/>
                </a:cubicBezTo>
                <a:close/>
                <a:moveTo>
                  <a:pt x="634940" y="2395105"/>
                </a:moveTo>
                <a:cubicBezTo>
                  <a:pt x="634940" y="2395105"/>
                  <a:pt x="634940" y="2395105"/>
                  <a:pt x="1188015" y="2396492"/>
                </a:cubicBezTo>
                <a:cubicBezTo>
                  <a:pt x="1223252" y="2395501"/>
                  <a:pt x="1256539" y="2414988"/>
                  <a:pt x="1273897" y="2445054"/>
                </a:cubicBezTo>
                <a:cubicBezTo>
                  <a:pt x="1273897" y="2445054"/>
                  <a:pt x="1273897" y="2445054"/>
                  <a:pt x="1551037" y="2925075"/>
                </a:cubicBezTo>
                <a:cubicBezTo>
                  <a:pt x="1568994" y="2956177"/>
                  <a:pt x="1568629" y="2993712"/>
                  <a:pt x="1550752" y="3024769"/>
                </a:cubicBezTo>
                <a:cubicBezTo>
                  <a:pt x="1550752" y="3024769"/>
                  <a:pt x="1550752" y="3024769"/>
                  <a:pt x="1274816" y="3503403"/>
                </a:cubicBezTo>
                <a:cubicBezTo>
                  <a:pt x="1257971" y="3533863"/>
                  <a:pt x="1224917" y="3552947"/>
                  <a:pt x="1190116" y="3552304"/>
                </a:cubicBezTo>
                <a:cubicBezTo>
                  <a:pt x="1190116" y="3552304"/>
                  <a:pt x="1190116" y="3552304"/>
                  <a:pt x="637639" y="3551955"/>
                </a:cubicBezTo>
                <a:cubicBezTo>
                  <a:pt x="601804" y="3551909"/>
                  <a:pt x="569115" y="3533458"/>
                  <a:pt x="551158" y="3502355"/>
                </a:cubicBezTo>
                <a:cubicBezTo>
                  <a:pt x="551158" y="3502355"/>
                  <a:pt x="551158" y="3502355"/>
                  <a:pt x="274018" y="3022335"/>
                </a:cubicBezTo>
                <a:cubicBezTo>
                  <a:pt x="256660" y="2992269"/>
                  <a:pt x="256426" y="2953698"/>
                  <a:pt x="274903" y="2923678"/>
                </a:cubicBezTo>
                <a:cubicBezTo>
                  <a:pt x="274903" y="2923678"/>
                  <a:pt x="274903" y="2923678"/>
                  <a:pt x="550240" y="2444007"/>
                </a:cubicBezTo>
                <a:cubicBezTo>
                  <a:pt x="567085" y="2413547"/>
                  <a:pt x="600139" y="2394463"/>
                  <a:pt x="634940" y="2395105"/>
                </a:cubicBezTo>
                <a:close/>
                <a:moveTo>
                  <a:pt x="2521339" y="1975621"/>
                </a:moveTo>
                <a:cubicBezTo>
                  <a:pt x="2521339" y="1975621"/>
                  <a:pt x="2521339" y="1975621"/>
                  <a:pt x="2985874" y="1976785"/>
                </a:cubicBezTo>
                <a:cubicBezTo>
                  <a:pt x="3015469" y="1975952"/>
                  <a:pt x="3043427" y="1992321"/>
                  <a:pt x="3058007" y="2017574"/>
                </a:cubicBezTo>
                <a:cubicBezTo>
                  <a:pt x="3058007" y="2017574"/>
                  <a:pt x="3058007" y="2017574"/>
                  <a:pt x="3290779" y="2420748"/>
                </a:cubicBezTo>
                <a:cubicBezTo>
                  <a:pt x="3305862" y="2446871"/>
                  <a:pt x="3305555" y="2478396"/>
                  <a:pt x="3290540" y="2504482"/>
                </a:cubicBezTo>
                <a:cubicBezTo>
                  <a:pt x="3290540" y="2504482"/>
                  <a:pt x="3290540" y="2504482"/>
                  <a:pt x="3058778" y="2906492"/>
                </a:cubicBezTo>
                <a:cubicBezTo>
                  <a:pt x="3044630" y="2932076"/>
                  <a:pt x="3016868" y="2948104"/>
                  <a:pt x="2987637" y="2947565"/>
                </a:cubicBezTo>
                <a:cubicBezTo>
                  <a:pt x="2987637" y="2947565"/>
                  <a:pt x="2987637" y="2947565"/>
                  <a:pt x="2523606" y="2947271"/>
                </a:cubicBezTo>
                <a:cubicBezTo>
                  <a:pt x="2493508" y="2947232"/>
                  <a:pt x="2466052" y="2931735"/>
                  <a:pt x="2450970" y="2905612"/>
                </a:cubicBezTo>
                <a:cubicBezTo>
                  <a:pt x="2450970" y="2905612"/>
                  <a:pt x="2450970" y="2905612"/>
                  <a:pt x="2218197" y="2502438"/>
                </a:cubicBezTo>
                <a:cubicBezTo>
                  <a:pt x="2203617" y="2477185"/>
                  <a:pt x="2203422" y="2444788"/>
                  <a:pt x="2218941" y="2419574"/>
                </a:cubicBezTo>
                <a:cubicBezTo>
                  <a:pt x="2218941" y="2419574"/>
                  <a:pt x="2218941" y="2419574"/>
                  <a:pt x="2450199" y="2016694"/>
                </a:cubicBezTo>
                <a:cubicBezTo>
                  <a:pt x="2464347" y="1991110"/>
                  <a:pt x="2492109" y="1975081"/>
                  <a:pt x="2521339" y="1975621"/>
                </a:cubicBezTo>
                <a:close/>
                <a:moveTo>
                  <a:pt x="3564142" y="34"/>
                </a:moveTo>
                <a:cubicBezTo>
                  <a:pt x="3564142" y="34"/>
                  <a:pt x="3564142" y="34"/>
                  <a:pt x="4738405" y="2977"/>
                </a:cubicBezTo>
                <a:cubicBezTo>
                  <a:pt x="4813218" y="874"/>
                  <a:pt x="4883890" y="42249"/>
                  <a:pt x="4920745" y="106084"/>
                </a:cubicBezTo>
                <a:cubicBezTo>
                  <a:pt x="4920745" y="106084"/>
                  <a:pt x="4920745" y="106084"/>
                  <a:pt x="5509155" y="1125240"/>
                </a:cubicBezTo>
                <a:cubicBezTo>
                  <a:pt x="5547281" y="1191277"/>
                  <a:pt x="5546507" y="1270967"/>
                  <a:pt x="5508549" y="1336906"/>
                </a:cubicBezTo>
                <a:cubicBezTo>
                  <a:pt x="5508549" y="1336906"/>
                  <a:pt x="5508549" y="1336906"/>
                  <a:pt x="4922696" y="2353119"/>
                </a:cubicBezTo>
                <a:cubicBezTo>
                  <a:pt x="4886932" y="2417792"/>
                  <a:pt x="4816753" y="2458309"/>
                  <a:pt x="4742864" y="2456945"/>
                </a:cubicBezTo>
                <a:cubicBezTo>
                  <a:pt x="4742864" y="2456945"/>
                  <a:pt x="4742864" y="2456945"/>
                  <a:pt x="3569871" y="2456203"/>
                </a:cubicBezTo>
                <a:cubicBezTo>
                  <a:pt x="3493788" y="2456106"/>
                  <a:pt x="3424385" y="2416932"/>
                  <a:pt x="3386259" y="2350896"/>
                </a:cubicBezTo>
                <a:cubicBezTo>
                  <a:pt x="3386259" y="2350896"/>
                  <a:pt x="3386259" y="2350896"/>
                  <a:pt x="2797848" y="1331739"/>
                </a:cubicBezTo>
                <a:cubicBezTo>
                  <a:pt x="2760993" y="1267904"/>
                  <a:pt x="2760499" y="1186012"/>
                  <a:pt x="2799727" y="1122274"/>
                </a:cubicBezTo>
                <a:cubicBezTo>
                  <a:pt x="2799727" y="1122274"/>
                  <a:pt x="2799727" y="1122274"/>
                  <a:pt x="3384310" y="103860"/>
                </a:cubicBezTo>
                <a:cubicBezTo>
                  <a:pt x="3420073" y="39188"/>
                  <a:pt x="3490251" y="-1330"/>
                  <a:pt x="3564142" y="3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4081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38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 слайда-разделителя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7300" y="43868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58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47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-разделитель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7B7C90C9-77F3-4C3C-97F8-425EF81FB7A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1795125" cy="6858000"/>
          </a:xfrm>
          <a:custGeom>
            <a:avLst/>
            <a:gdLst>
              <a:gd name="connsiteX0" fmla="*/ 4729712 w 11795125"/>
              <a:gd name="connsiteY0" fmla="*/ 4417922 h 6858000"/>
              <a:gd name="connsiteX1" fmla="*/ 7234278 w 11795125"/>
              <a:gd name="connsiteY1" fmla="*/ 4419507 h 6858000"/>
              <a:gd name="connsiteX2" fmla="*/ 7626325 w 11795125"/>
              <a:gd name="connsiteY2" fmla="*/ 4644358 h 6858000"/>
              <a:gd name="connsiteX3" fmla="*/ 8882694 w 11795125"/>
              <a:gd name="connsiteY3" fmla="*/ 6820455 h 6858000"/>
              <a:gd name="connsiteX4" fmla="*/ 8898077 w 11795125"/>
              <a:gd name="connsiteY4" fmla="*/ 6858000 h 6858000"/>
              <a:gd name="connsiteX5" fmla="*/ 3070863 w 11795125"/>
              <a:gd name="connsiteY5" fmla="*/ 6858000 h 6858000"/>
              <a:gd name="connsiteX6" fmla="*/ 3094823 w 11795125"/>
              <a:gd name="connsiteY6" fmla="*/ 6809422 h 6858000"/>
              <a:gd name="connsiteX7" fmla="*/ 4345735 w 11795125"/>
              <a:gd name="connsiteY7" fmla="*/ 4639611 h 6858000"/>
              <a:gd name="connsiteX8" fmla="*/ 4729712 w 11795125"/>
              <a:gd name="connsiteY8" fmla="*/ 4417922 h 6858000"/>
              <a:gd name="connsiteX9" fmla="*/ 2031302 w 11795125"/>
              <a:gd name="connsiteY9" fmla="*/ 2039301 h 6858000"/>
              <a:gd name="connsiteX10" fmla="*/ 2747265 w 11795125"/>
              <a:gd name="connsiteY10" fmla="*/ 2039754 h 6858000"/>
              <a:gd name="connsiteX11" fmla="*/ 2859337 w 11795125"/>
              <a:gd name="connsiteY11" fmla="*/ 2104031 h 6858000"/>
              <a:gd name="connsiteX12" fmla="*/ 3218486 w 11795125"/>
              <a:gd name="connsiteY12" fmla="*/ 2726096 h 6858000"/>
              <a:gd name="connsiteX13" fmla="*/ 3217340 w 11795125"/>
              <a:gd name="connsiteY13" fmla="*/ 2853948 h 6858000"/>
              <a:gd name="connsiteX14" fmla="*/ 2860527 w 11795125"/>
              <a:gd name="connsiteY14" fmla="*/ 3475560 h 6858000"/>
              <a:gd name="connsiteX15" fmla="*/ 2750762 w 11795125"/>
              <a:gd name="connsiteY15" fmla="*/ 3538933 h 6858000"/>
              <a:gd name="connsiteX16" fmla="*/ 2034023 w 11795125"/>
              <a:gd name="connsiteY16" fmla="*/ 3537136 h 6858000"/>
              <a:gd name="connsiteX17" fmla="*/ 1922728 w 11795125"/>
              <a:gd name="connsiteY17" fmla="*/ 3474202 h 6858000"/>
              <a:gd name="connsiteX18" fmla="*/ 1563578 w 11795125"/>
              <a:gd name="connsiteY18" fmla="*/ 2852137 h 6858000"/>
              <a:gd name="connsiteX19" fmla="*/ 1563948 w 11795125"/>
              <a:gd name="connsiteY19" fmla="*/ 2722942 h 6858000"/>
              <a:gd name="connsiteX20" fmla="*/ 1921537 w 11795125"/>
              <a:gd name="connsiteY20" fmla="*/ 2102674 h 6858000"/>
              <a:gd name="connsiteX21" fmla="*/ 2031302 w 11795125"/>
              <a:gd name="connsiteY21" fmla="*/ 2039301 h 6858000"/>
              <a:gd name="connsiteX22" fmla="*/ 9343478 w 11795125"/>
              <a:gd name="connsiteY22" fmla="*/ 1795745 h 6858000"/>
              <a:gd name="connsiteX23" fmla="*/ 11620502 w 11795125"/>
              <a:gd name="connsiteY23" fmla="*/ 1797185 h 6858000"/>
              <a:gd name="connsiteX24" fmla="*/ 11795125 w 11795125"/>
              <a:gd name="connsiteY24" fmla="*/ 1797296 h 6858000"/>
              <a:gd name="connsiteX25" fmla="*/ 11795125 w 11795125"/>
              <a:gd name="connsiteY25" fmla="*/ 6858000 h 6858000"/>
              <a:gd name="connsiteX26" fmla="*/ 8996698 w 11795125"/>
              <a:gd name="connsiteY26" fmla="*/ 6858000 h 6858000"/>
              <a:gd name="connsiteX27" fmla="*/ 8963663 w 11795125"/>
              <a:gd name="connsiteY27" fmla="*/ 6815289 h 6858000"/>
              <a:gd name="connsiteX28" fmla="*/ 7707295 w 11795125"/>
              <a:gd name="connsiteY28" fmla="*/ 4639193 h 6858000"/>
              <a:gd name="connsiteX29" fmla="*/ 7708590 w 11795125"/>
              <a:gd name="connsiteY29" fmla="*/ 4187244 h 6858000"/>
              <a:gd name="connsiteX30" fmla="*/ 8959501 w 11795125"/>
              <a:gd name="connsiteY30" fmla="*/ 2017434 h 6858000"/>
              <a:gd name="connsiteX31" fmla="*/ 9343478 w 11795125"/>
              <a:gd name="connsiteY31" fmla="*/ 1795745 h 6858000"/>
              <a:gd name="connsiteX32" fmla="*/ 3102644 w 11795125"/>
              <a:gd name="connsiteY32" fmla="*/ 1739841 h 6858000"/>
              <a:gd name="connsiteX33" fmla="*/ 3385876 w 11795125"/>
              <a:gd name="connsiteY33" fmla="*/ 1740020 h 6858000"/>
              <a:gd name="connsiteX34" fmla="*/ 3430211 w 11795125"/>
              <a:gd name="connsiteY34" fmla="*/ 1765448 h 6858000"/>
              <a:gd name="connsiteX35" fmla="*/ 3572289 w 11795125"/>
              <a:gd name="connsiteY35" fmla="*/ 2011533 h 6858000"/>
              <a:gd name="connsiteX36" fmla="*/ 3571836 w 11795125"/>
              <a:gd name="connsiteY36" fmla="*/ 2062111 h 6858000"/>
              <a:gd name="connsiteX37" fmla="*/ 3430681 w 11795125"/>
              <a:gd name="connsiteY37" fmla="*/ 2308019 h 6858000"/>
              <a:gd name="connsiteX38" fmla="*/ 3387260 w 11795125"/>
              <a:gd name="connsiteY38" fmla="*/ 2333088 h 6858000"/>
              <a:gd name="connsiteX39" fmla="*/ 3103720 w 11795125"/>
              <a:gd name="connsiteY39" fmla="*/ 2332378 h 6858000"/>
              <a:gd name="connsiteX40" fmla="*/ 3059693 w 11795125"/>
              <a:gd name="connsiteY40" fmla="*/ 2307481 h 6858000"/>
              <a:gd name="connsiteX41" fmla="*/ 2917615 w 11795125"/>
              <a:gd name="connsiteY41" fmla="*/ 2061395 h 6858000"/>
              <a:gd name="connsiteX42" fmla="*/ 2917761 w 11795125"/>
              <a:gd name="connsiteY42" fmla="*/ 2010286 h 6858000"/>
              <a:gd name="connsiteX43" fmla="*/ 3059222 w 11795125"/>
              <a:gd name="connsiteY43" fmla="*/ 1764910 h 6858000"/>
              <a:gd name="connsiteX44" fmla="*/ 3102644 w 11795125"/>
              <a:gd name="connsiteY44" fmla="*/ 1739841 h 6858000"/>
              <a:gd name="connsiteX45" fmla="*/ 3522963 w 11795125"/>
              <a:gd name="connsiteY45" fmla="*/ 1598675 h 6858000"/>
              <a:gd name="connsiteX46" fmla="*/ 3625194 w 11795125"/>
              <a:gd name="connsiteY46" fmla="*/ 1598740 h 6858000"/>
              <a:gd name="connsiteX47" fmla="*/ 3641197 w 11795125"/>
              <a:gd name="connsiteY47" fmla="*/ 1607918 h 6858000"/>
              <a:gd name="connsiteX48" fmla="*/ 3692479 w 11795125"/>
              <a:gd name="connsiteY48" fmla="*/ 1696742 h 6858000"/>
              <a:gd name="connsiteX49" fmla="*/ 3692315 w 11795125"/>
              <a:gd name="connsiteY49" fmla="*/ 1714998 h 6858000"/>
              <a:gd name="connsiteX50" fmla="*/ 3641367 w 11795125"/>
              <a:gd name="connsiteY50" fmla="*/ 1803757 h 6858000"/>
              <a:gd name="connsiteX51" fmla="*/ 3625694 w 11795125"/>
              <a:gd name="connsiteY51" fmla="*/ 1812806 h 6858000"/>
              <a:gd name="connsiteX52" fmla="*/ 3523352 w 11795125"/>
              <a:gd name="connsiteY52" fmla="*/ 1812549 h 6858000"/>
              <a:gd name="connsiteX53" fmla="*/ 3507459 w 11795125"/>
              <a:gd name="connsiteY53" fmla="*/ 1803563 h 6858000"/>
              <a:gd name="connsiteX54" fmla="*/ 3456177 w 11795125"/>
              <a:gd name="connsiteY54" fmla="*/ 1714739 h 6858000"/>
              <a:gd name="connsiteX55" fmla="*/ 3456230 w 11795125"/>
              <a:gd name="connsiteY55" fmla="*/ 1696292 h 6858000"/>
              <a:gd name="connsiteX56" fmla="*/ 3507290 w 11795125"/>
              <a:gd name="connsiteY56" fmla="*/ 1607724 h 6858000"/>
              <a:gd name="connsiteX57" fmla="*/ 3522963 w 11795125"/>
              <a:gd name="connsiteY57" fmla="*/ 1598675 h 6858000"/>
              <a:gd name="connsiteX58" fmla="*/ 4199803 w 11795125"/>
              <a:gd name="connsiteY58" fmla="*/ 1370724 h 6858000"/>
              <a:gd name="connsiteX59" fmla="*/ 4537019 w 11795125"/>
              <a:gd name="connsiteY59" fmla="*/ 1370938 h 6858000"/>
              <a:gd name="connsiteX60" fmla="*/ 4589804 w 11795125"/>
              <a:gd name="connsiteY60" fmla="*/ 1401211 h 6858000"/>
              <a:gd name="connsiteX61" fmla="*/ 4758963 w 11795125"/>
              <a:gd name="connsiteY61" fmla="*/ 1694203 h 6858000"/>
              <a:gd name="connsiteX62" fmla="*/ 4758423 w 11795125"/>
              <a:gd name="connsiteY62" fmla="*/ 1754421 h 6858000"/>
              <a:gd name="connsiteX63" fmla="*/ 4590365 w 11795125"/>
              <a:gd name="connsiteY63" fmla="*/ 2047199 h 6858000"/>
              <a:gd name="connsiteX64" fmla="*/ 4538665 w 11795125"/>
              <a:gd name="connsiteY64" fmla="*/ 2077046 h 6858000"/>
              <a:gd name="connsiteX65" fmla="*/ 4201084 w 11795125"/>
              <a:gd name="connsiteY65" fmla="*/ 2076201 h 6858000"/>
              <a:gd name="connsiteX66" fmla="*/ 4148664 w 11795125"/>
              <a:gd name="connsiteY66" fmla="*/ 2046559 h 6858000"/>
              <a:gd name="connsiteX67" fmla="*/ 3979505 w 11795125"/>
              <a:gd name="connsiteY67" fmla="*/ 1753567 h 6858000"/>
              <a:gd name="connsiteX68" fmla="*/ 3979680 w 11795125"/>
              <a:gd name="connsiteY68" fmla="*/ 1692718 h 6858000"/>
              <a:gd name="connsiteX69" fmla="*/ 4148104 w 11795125"/>
              <a:gd name="connsiteY69" fmla="*/ 1400573 h 6858000"/>
              <a:gd name="connsiteX70" fmla="*/ 4199803 w 11795125"/>
              <a:gd name="connsiteY70" fmla="*/ 1370724 h 6858000"/>
              <a:gd name="connsiteX71" fmla="*/ 3525946 w 11795125"/>
              <a:gd name="connsiteY71" fmla="*/ 1141304 h 6858000"/>
              <a:gd name="connsiteX72" fmla="*/ 3719554 w 11795125"/>
              <a:gd name="connsiteY72" fmla="*/ 1141427 h 6858000"/>
              <a:gd name="connsiteX73" fmla="*/ 3749860 w 11795125"/>
              <a:gd name="connsiteY73" fmla="*/ 1158808 h 6858000"/>
              <a:gd name="connsiteX74" fmla="*/ 3846980 w 11795125"/>
              <a:gd name="connsiteY74" fmla="*/ 1327024 h 6858000"/>
              <a:gd name="connsiteX75" fmla="*/ 3846670 w 11795125"/>
              <a:gd name="connsiteY75" fmla="*/ 1361598 h 6858000"/>
              <a:gd name="connsiteX76" fmla="*/ 3750182 w 11795125"/>
              <a:gd name="connsiteY76" fmla="*/ 1529691 h 6858000"/>
              <a:gd name="connsiteX77" fmla="*/ 3720499 w 11795125"/>
              <a:gd name="connsiteY77" fmla="*/ 1546828 h 6858000"/>
              <a:gd name="connsiteX78" fmla="*/ 3526682 w 11795125"/>
              <a:gd name="connsiteY78" fmla="*/ 1546343 h 6858000"/>
              <a:gd name="connsiteX79" fmla="*/ 3496586 w 11795125"/>
              <a:gd name="connsiteY79" fmla="*/ 1529324 h 6858000"/>
              <a:gd name="connsiteX80" fmla="*/ 3399466 w 11795125"/>
              <a:gd name="connsiteY80" fmla="*/ 1361108 h 6858000"/>
              <a:gd name="connsiteX81" fmla="*/ 3399566 w 11795125"/>
              <a:gd name="connsiteY81" fmla="*/ 1326172 h 6858000"/>
              <a:gd name="connsiteX82" fmla="*/ 3496264 w 11795125"/>
              <a:gd name="connsiteY82" fmla="*/ 1158441 h 6858000"/>
              <a:gd name="connsiteX83" fmla="*/ 3525946 w 11795125"/>
              <a:gd name="connsiteY83" fmla="*/ 1141304 h 6858000"/>
              <a:gd name="connsiteX84" fmla="*/ 3955878 w 11795125"/>
              <a:gd name="connsiteY84" fmla="*/ 173494 h 6858000"/>
              <a:gd name="connsiteX85" fmla="*/ 4500068 w 11795125"/>
              <a:gd name="connsiteY85" fmla="*/ 173838 h 6858000"/>
              <a:gd name="connsiteX86" fmla="*/ 4585252 w 11795125"/>
              <a:gd name="connsiteY86" fmla="*/ 222694 h 6858000"/>
              <a:gd name="connsiteX87" fmla="*/ 4858234 w 11795125"/>
              <a:gd name="connsiteY87" fmla="*/ 695514 h 6858000"/>
              <a:gd name="connsiteX88" fmla="*/ 4857363 w 11795125"/>
              <a:gd name="connsiteY88" fmla="*/ 792690 h 6858000"/>
              <a:gd name="connsiteX89" fmla="*/ 4586156 w 11795125"/>
              <a:gd name="connsiteY89" fmla="*/ 1265167 h 6858000"/>
              <a:gd name="connsiteX90" fmla="*/ 4502727 w 11795125"/>
              <a:gd name="connsiteY90" fmla="*/ 1313334 h 6858000"/>
              <a:gd name="connsiteX91" fmla="*/ 3957947 w 11795125"/>
              <a:gd name="connsiteY91" fmla="*/ 1311968 h 6858000"/>
              <a:gd name="connsiteX92" fmla="*/ 3873354 w 11795125"/>
              <a:gd name="connsiteY92" fmla="*/ 1264134 h 6858000"/>
              <a:gd name="connsiteX93" fmla="*/ 3600372 w 11795125"/>
              <a:gd name="connsiteY93" fmla="*/ 791315 h 6858000"/>
              <a:gd name="connsiteX94" fmla="*/ 3600653 w 11795125"/>
              <a:gd name="connsiteY94" fmla="*/ 693116 h 6858000"/>
              <a:gd name="connsiteX95" fmla="*/ 3872449 w 11795125"/>
              <a:gd name="connsiteY95" fmla="*/ 221662 h 6858000"/>
              <a:gd name="connsiteX96" fmla="*/ 3955878 w 11795125"/>
              <a:gd name="connsiteY96" fmla="*/ 173494 h 6858000"/>
              <a:gd name="connsiteX97" fmla="*/ 3852283 w 11795125"/>
              <a:gd name="connsiteY97" fmla="*/ 0 h 6858000"/>
              <a:gd name="connsiteX98" fmla="*/ 6130031 w 11795125"/>
              <a:gd name="connsiteY98" fmla="*/ 0 h 6858000"/>
              <a:gd name="connsiteX99" fmla="*/ 6102465 w 11795125"/>
              <a:gd name="connsiteY99" fmla="*/ 36730 h 6858000"/>
              <a:gd name="connsiteX100" fmla="*/ 5879948 w 11795125"/>
              <a:gd name="connsiteY100" fmla="*/ 127724 h 6858000"/>
              <a:gd name="connsiteX101" fmla="*/ 4102884 w 11795125"/>
              <a:gd name="connsiteY101" fmla="*/ 123270 h 6858000"/>
              <a:gd name="connsiteX102" fmla="*/ 3877665 w 11795125"/>
              <a:gd name="connsiteY102" fmla="*/ 32818 h 6858000"/>
              <a:gd name="connsiteX103" fmla="*/ 0 w 11795125"/>
              <a:gd name="connsiteY103" fmla="*/ 0 h 6858000"/>
              <a:gd name="connsiteX104" fmla="*/ 3781476 w 11795125"/>
              <a:gd name="connsiteY104" fmla="*/ 0 h 6858000"/>
              <a:gd name="connsiteX105" fmla="*/ 3800985 w 11795125"/>
              <a:gd name="connsiteY105" fmla="*/ 47617 h 6858000"/>
              <a:gd name="connsiteX106" fmla="*/ 3766711 w 11795125"/>
              <a:gd name="connsiteY106" fmla="*/ 287889 h 6858000"/>
              <a:gd name="connsiteX107" fmla="*/ 2882037 w 11795125"/>
              <a:gd name="connsiteY107" fmla="*/ 1829098 h 6858000"/>
              <a:gd name="connsiteX108" fmla="*/ 2609888 w 11795125"/>
              <a:gd name="connsiteY108" fmla="*/ 1986223 h 6858000"/>
              <a:gd name="connsiteX109" fmla="*/ 832823 w 11795125"/>
              <a:gd name="connsiteY109" fmla="*/ 1981768 h 6858000"/>
              <a:gd name="connsiteX110" fmla="*/ 556879 w 11795125"/>
              <a:gd name="connsiteY110" fmla="*/ 1825733 h 6858000"/>
              <a:gd name="connsiteX111" fmla="*/ 79254 w 11795125"/>
              <a:gd name="connsiteY111" fmla="*/ 998462 h 6858000"/>
              <a:gd name="connsiteX112" fmla="*/ 0 w 11795125"/>
              <a:gd name="connsiteY112" fmla="*/ 86119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795125" h="6858000">
                <a:moveTo>
                  <a:pt x="4729712" y="4417922"/>
                </a:moveTo>
                <a:cubicBezTo>
                  <a:pt x="4729712" y="4417922"/>
                  <a:pt x="4729712" y="4417922"/>
                  <a:pt x="7234278" y="4419507"/>
                </a:cubicBezTo>
                <a:cubicBezTo>
                  <a:pt x="7396730" y="4419716"/>
                  <a:pt x="7544918" y="4503359"/>
                  <a:pt x="7626325" y="4644358"/>
                </a:cubicBezTo>
                <a:cubicBezTo>
                  <a:pt x="7626325" y="4644358"/>
                  <a:pt x="7626325" y="4644358"/>
                  <a:pt x="8882694" y="6820455"/>
                </a:cubicBezTo>
                <a:lnTo>
                  <a:pt x="8898077" y="6858000"/>
                </a:lnTo>
                <a:lnTo>
                  <a:pt x="3070863" y="6858000"/>
                </a:lnTo>
                <a:lnTo>
                  <a:pt x="3094823" y="6809422"/>
                </a:lnTo>
                <a:cubicBezTo>
                  <a:pt x="3094823" y="6809422"/>
                  <a:pt x="3094823" y="6809422"/>
                  <a:pt x="4345735" y="4639611"/>
                </a:cubicBezTo>
                <a:cubicBezTo>
                  <a:pt x="4422097" y="4501523"/>
                  <a:pt x="4571941" y="4415010"/>
                  <a:pt x="4729712" y="4417922"/>
                </a:cubicBezTo>
                <a:close/>
                <a:moveTo>
                  <a:pt x="2031302" y="2039301"/>
                </a:moveTo>
                <a:cubicBezTo>
                  <a:pt x="2031302" y="2039301"/>
                  <a:pt x="2031302" y="2039301"/>
                  <a:pt x="2747265" y="2039754"/>
                </a:cubicBezTo>
                <a:cubicBezTo>
                  <a:pt x="2793703" y="2039814"/>
                  <a:pt x="2836066" y="2063724"/>
                  <a:pt x="2859337" y="2104031"/>
                </a:cubicBezTo>
                <a:cubicBezTo>
                  <a:pt x="2859337" y="2104031"/>
                  <a:pt x="2859337" y="2104031"/>
                  <a:pt x="3218486" y="2726096"/>
                </a:cubicBezTo>
                <a:cubicBezTo>
                  <a:pt x="3240981" y="2765058"/>
                  <a:pt x="3241283" y="2815045"/>
                  <a:pt x="3217340" y="2853948"/>
                </a:cubicBezTo>
                <a:cubicBezTo>
                  <a:pt x="3217340" y="2853948"/>
                  <a:pt x="3217340" y="2853948"/>
                  <a:pt x="2860527" y="3475560"/>
                </a:cubicBezTo>
                <a:cubicBezTo>
                  <a:pt x="2838697" y="3515034"/>
                  <a:pt x="2795862" y="3539765"/>
                  <a:pt x="2750762" y="3538933"/>
                </a:cubicBezTo>
                <a:cubicBezTo>
                  <a:pt x="2750762" y="3538933"/>
                  <a:pt x="2750762" y="3538933"/>
                  <a:pt x="2034023" y="3537136"/>
                </a:cubicBezTo>
                <a:cubicBezTo>
                  <a:pt x="1988359" y="3538420"/>
                  <a:pt x="1945223" y="3513165"/>
                  <a:pt x="1922728" y="3474202"/>
                </a:cubicBezTo>
                <a:cubicBezTo>
                  <a:pt x="1922728" y="3474202"/>
                  <a:pt x="1922728" y="3474202"/>
                  <a:pt x="1563578" y="2852137"/>
                </a:cubicBezTo>
                <a:cubicBezTo>
                  <a:pt x="1540307" y="2811831"/>
                  <a:pt x="1540780" y="2763190"/>
                  <a:pt x="1563948" y="2722942"/>
                </a:cubicBezTo>
                <a:cubicBezTo>
                  <a:pt x="1563948" y="2722942"/>
                  <a:pt x="1563948" y="2722942"/>
                  <a:pt x="1921537" y="2102674"/>
                </a:cubicBezTo>
                <a:cubicBezTo>
                  <a:pt x="1943366" y="2063199"/>
                  <a:pt x="1986202" y="2038468"/>
                  <a:pt x="2031302" y="2039301"/>
                </a:cubicBezTo>
                <a:close/>
                <a:moveTo>
                  <a:pt x="9343478" y="1795745"/>
                </a:moveTo>
                <a:cubicBezTo>
                  <a:pt x="9343478" y="1795745"/>
                  <a:pt x="9343478" y="1795745"/>
                  <a:pt x="11620502" y="1797185"/>
                </a:cubicBezTo>
                <a:lnTo>
                  <a:pt x="11795125" y="1797296"/>
                </a:lnTo>
                <a:lnTo>
                  <a:pt x="11795125" y="6858000"/>
                </a:lnTo>
                <a:lnTo>
                  <a:pt x="8996698" y="6858000"/>
                </a:lnTo>
                <a:lnTo>
                  <a:pt x="8963663" y="6815289"/>
                </a:lnTo>
                <a:cubicBezTo>
                  <a:pt x="8963663" y="6815289"/>
                  <a:pt x="8963663" y="6815289"/>
                  <a:pt x="7707295" y="4639193"/>
                </a:cubicBezTo>
                <a:cubicBezTo>
                  <a:pt x="7625888" y="4498193"/>
                  <a:pt x="7627546" y="4328036"/>
                  <a:pt x="7708590" y="4187244"/>
                </a:cubicBezTo>
                <a:cubicBezTo>
                  <a:pt x="7708590" y="4187244"/>
                  <a:pt x="7708590" y="4187244"/>
                  <a:pt x="8959501" y="2017434"/>
                </a:cubicBezTo>
                <a:cubicBezTo>
                  <a:pt x="9035863" y="1879345"/>
                  <a:pt x="9185707" y="1792833"/>
                  <a:pt x="9343478" y="1795745"/>
                </a:cubicBezTo>
                <a:close/>
                <a:moveTo>
                  <a:pt x="3102644" y="1739841"/>
                </a:moveTo>
                <a:cubicBezTo>
                  <a:pt x="3102644" y="1739841"/>
                  <a:pt x="3102644" y="1739841"/>
                  <a:pt x="3385876" y="1740020"/>
                </a:cubicBezTo>
                <a:cubicBezTo>
                  <a:pt x="3404247" y="1740043"/>
                  <a:pt x="3421005" y="1749503"/>
                  <a:pt x="3430211" y="1765448"/>
                </a:cubicBezTo>
                <a:cubicBezTo>
                  <a:pt x="3430211" y="1765448"/>
                  <a:pt x="3430211" y="1765448"/>
                  <a:pt x="3572289" y="2011533"/>
                </a:cubicBezTo>
                <a:cubicBezTo>
                  <a:pt x="3581188" y="2026948"/>
                  <a:pt x="3581308" y="2046721"/>
                  <a:pt x="3571836" y="2062111"/>
                </a:cubicBezTo>
                <a:cubicBezTo>
                  <a:pt x="3571836" y="2062111"/>
                  <a:pt x="3571836" y="2062111"/>
                  <a:pt x="3430681" y="2308019"/>
                </a:cubicBezTo>
                <a:cubicBezTo>
                  <a:pt x="3422046" y="2323634"/>
                  <a:pt x="3405101" y="2333418"/>
                  <a:pt x="3387260" y="2333088"/>
                </a:cubicBezTo>
                <a:cubicBezTo>
                  <a:pt x="3387260" y="2333088"/>
                  <a:pt x="3387260" y="2333088"/>
                  <a:pt x="3103720" y="2332378"/>
                </a:cubicBezTo>
                <a:cubicBezTo>
                  <a:pt x="3085656" y="2332886"/>
                  <a:pt x="3068592" y="2322895"/>
                  <a:pt x="3059693" y="2307481"/>
                </a:cubicBezTo>
                <a:cubicBezTo>
                  <a:pt x="3059693" y="2307481"/>
                  <a:pt x="3059693" y="2307481"/>
                  <a:pt x="2917615" y="2061395"/>
                </a:cubicBezTo>
                <a:cubicBezTo>
                  <a:pt x="2908409" y="2045450"/>
                  <a:pt x="2908596" y="2026208"/>
                  <a:pt x="2917761" y="2010286"/>
                </a:cubicBezTo>
                <a:cubicBezTo>
                  <a:pt x="2917761" y="2010286"/>
                  <a:pt x="2917761" y="2010286"/>
                  <a:pt x="3059222" y="1764910"/>
                </a:cubicBezTo>
                <a:cubicBezTo>
                  <a:pt x="3067857" y="1749295"/>
                  <a:pt x="3084803" y="1739511"/>
                  <a:pt x="3102644" y="1739841"/>
                </a:cubicBezTo>
                <a:close/>
                <a:moveTo>
                  <a:pt x="3522963" y="1598675"/>
                </a:moveTo>
                <a:cubicBezTo>
                  <a:pt x="3522963" y="1598675"/>
                  <a:pt x="3522963" y="1598675"/>
                  <a:pt x="3625194" y="1598740"/>
                </a:cubicBezTo>
                <a:cubicBezTo>
                  <a:pt x="3631826" y="1598748"/>
                  <a:pt x="3637874" y="1602162"/>
                  <a:pt x="3641197" y="1607918"/>
                </a:cubicBezTo>
                <a:cubicBezTo>
                  <a:pt x="3641197" y="1607918"/>
                  <a:pt x="3641197" y="1607918"/>
                  <a:pt x="3692479" y="1696742"/>
                </a:cubicBezTo>
                <a:cubicBezTo>
                  <a:pt x="3695691" y="1702305"/>
                  <a:pt x="3695735" y="1709443"/>
                  <a:pt x="3692315" y="1714998"/>
                </a:cubicBezTo>
                <a:cubicBezTo>
                  <a:pt x="3692315" y="1714998"/>
                  <a:pt x="3692315" y="1714998"/>
                  <a:pt x="3641367" y="1803757"/>
                </a:cubicBezTo>
                <a:cubicBezTo>
                  <a:pt x="3638250" y="1809393"/>
                  <a:pt x="3632134" y="1812924"/>
                  <a:pt x="3625694" y="1812806"/>
                </a:cubicBezTo>
                <a:cubicBezTo>
                  <a:pt x="3625694" y="1812806"/>
                  <a:pt x="3625694" y="1812806"/>
                  <a:pt x="3523352" y="1812549"/>
                </a:cubicBezTo>
                <a:cubicBezTo>
                  <a:pt x="3516832" y="1812733"/>
                  <a:pt x="3510671" y="1809127"/>
                  <a:pt x="3507459" y="1803563"/>
                </a:cubicBezTo>
                <a:cubicBezTo>
                  <a:pt x="3507459" y="1803563"/>
                  <a:pt x="3507459" y="1803563"/>
                  <a:pt x="3456177" y="1714739"/>
                </a:cubicBezTo>
                <a:cubicBezTo>
                  <a:pt x="3452854" y="1708984"/>
                  <a:pt x="3452922" y="1702038"/>
                  <a:pt x="3456230" y="1696292"/>
                </a:cubicBezTo>
                <a:cubicBezTo>
                  <a:pt x="3456230" y="1696292"/>
                  <a:pt x="3456230" y="1696292"/>
                  <a:pt x="3507290" y="1607724"/>
                </a:cubicBezTo>
                <a:cubicBezTo>
                  <a:pt x="3510406" y="1602087"/>
                  <a:pt x="3516523" y="1598556"/>
                  <a:pt x="3522963" y="1598675"/>
                </a:cubicBezTo>
                <a:close/>
                <a:moveTo>
                  <a:pt x="4199803" y="1370724"/>
                </a:moveTo>
                <a:cubicBezTo>
                  <a:pt x="4199803" y="1370724"/>
                  <a:pt x="4199803" y="1370724"/>
                  <a:pt x="4537019" y="1370938"/>
                </a:cubicBezTo>
                <a:cubicBezTo>
                  <a:pt x="4558892" y="1370965"/>
                  <a:pt x="4578843" y="1382227"/>
                  <a:pt x="4589804" y="1401211"/>
                </a:cubicBezTo>
                <a:cubicBezTo>
                  <a:pt x="4589804" y="1401211"/>
                  <a:pt x="4589804" y="1401211"/>
                  <a:pt x="4758963" y="1694203"/>
                </a:cubicBezTo>
                <a:cubicBezTo>
                  <a:pt x="4769558" y="1712554"/>
                  <a:pt x="4769700" y="1736097"/>
                  <a:pt x="4758423" y="1754421"/>
                </a:cubicBezTo>
                <a:cubicBezTo>
                  <a:pt x="4758423" y="1754421"/>
                  <a:pt x="4758423" y="1754421"/>
                  <a:pt x="4590365" y="2047199"/>
                </a:cubicBezTo>
                <a:cubicBezTo>
                  <a:pt x="4580083" y="2065790"/>
                  <a:pt x="4559908" y="2077438"/>
                  <a:pt x="4538665" y="2077046"/>
                </a:cubicBezTo>
                <a:cubicBezTo>
                  <a:pt x="4538665" y="2077046"/>
                  <a:pt x="4538665" y="2077046"/>
                  <a:pt x="4201084" y="2076201"/>
                </a:cubicBezTo>
                <a:cubicBezTo>
                  <a:pt x="4179577" y="2076805"/>
                  <a:pt x="4159259" y="2064910"/>
                  <a:pt x="4148664" y="2046559"/>
                </a:cubicBezTo>
                <a:cubicBezTo>
                  <a:pt x="4148664" y="2046559"/>
                  <a:pt x="4148664" y="2046559"/>
                  <a:pt x="3979505" y="1753567"/>
                </a:cubicBezTo>
                <a:cubicBezTo>
                  <a:pt x="3968545" y="1734583"/>
                  <a:pt x="3968768" y="1711673"/>
                  <a:pt x="3979680" y="1692718"/>
                </a:cubicBezTo>
                <a:cubicBezTo>
                  <a:pt x="3979680" y="1692718"/>
                  <a:pt x="3979680" y="1692718"/>
                  <a:pt x="4148104" y="1400573"/>
                </a:cubicBezTo>
                <a:cubicBezTo>
                  <a:pt x="4158385" y="1381980"/>
                  <a:pt x="4178560" y="1370332"/>
                  <a:pt x="4199803" y="1370724"/>
                </a:cubicBezTo>
                <a:close/>
                <a:moveTo>
                  <a:pt x="3525946" y="1141304"/>
                </a:moveTo>
                <a:cubicBezTo>
                  <a:pt x="3525946" y="1141304"/>
                  <a:pt x="3525946" y="1141304"/>
                  <a:pt x="3719554" y="1141427"/>
                </a:cubicBezTo>
                <a:cubicBezTo>
                  <a:pt x="3732112" y="1141443"/>
                  <a:pt x="3743567" y="1147909"/>
                  <a:pt x="3749860" y="1158808"/>
                </a:cubicBezTo>
                <a:cubicBezTo>
                  <a:pt x="3749860" y="1158808"/>
                  <a:pt x="3749860" y="1158808"/>
                  <a:pt x="3846980" y="1327024"/>
                </a:cubicBezTo>
                <a:cubicBezTo>
                  <a:pt x="3853063" y="1337561"/>
                  <a:pt x="3853144" y="1351077"/>
                  <a:pt x="3846670" y="1361598"/>
                </a:cubicBezTo>
                <a:cubicBezTo>
                  <a:pt x="3846670" y="1361598"/>
                  <a:pt x="3846670" y="1361598"/>
                  <a:pt x="3750182" y="1529691"/>
                </a:cubicBezTo>
                <a:cubicBezTo>
                  <a:pt x="3744279" y="1540366"/>
                  <a:pt x="3732695" y="1547054"/>
                  <a:pt x="3720499" y="1546828"/>
                </a:cubicBezTo>
                <a:cubicBezTo>
                  <a:pt x="3720499" y="1546828"/>
                  <a:pt x="3720499" y="1546828"/>
                  <a:pt x="3526682" y="1546343"/>
                </a:cubicBezTo>
                <a:cubicBezTo>
                  <a:pt x="3514334" y="1546689"/>
                  <a:pt x="3502669" y="1539861"/>
                  <a:pt x="3496586" y="1529324"/>
                </a:cubicBezTo>
                <a:cubicBezTo>
                  <a:pt x="3496586" y="1529324"/>
                  <a:pt x="3496586" y="1529324"/>
                  <a:pt x="3399466" y="1361108"/>
                </a:cubicBezTo>
                <a:cubicBezTo>
                  <a:pt x="3393173" y="1350208"/>
                  <a:pt x="3393302" y="1337055"/>
                  <a:pt x="3399566" y="1326172"/>
                </a:cubicBezTo>
                <a:cubicBezTo>
                  <a:pt x="3399566" y="1326172"/>
                  <a:pt x="3399566" y="1326172"/>
                  <a:pt x="3496264" y="1158441"/>
                </a:cubicBezTo>
                <a:cubicBezTo>
                  <a:pt x="3502167" y="1147767"/>
                  <a:pt x="3513750" y="1141079"/>
                  <a:pt x="3525946" y="1141304"/>
                </a:cubicBezTo>
                <a:close/>
                <a:moveTo>
                  <a:pt x="3955878" y="173494"/>
                </a:moveTo>
                <a:cubicBezTo>
                  <a:pt x="3955878" y="173494"/>
                  <a:pt x="3955878" y="173494"/>
                  <a:pt x="4500068" y="173838"/>
                </a:cubicBezTo>
                <a:cubicBezTo>
                  <a:pt x="4535365" y="173884"/>
                  <a:pt x="4567564" y="192057"/>
                  <a:pt x="4585252" y="222694"/>
                </a:cubicBezTo>
                <a:cubicBezTo>
                  <a:pt x="4585252" y="222694"/>
                  <a:pt x="4585252" y="222694"/>
                  <a:pt x="4858234" y="695514"/>
                </a:cubicBezTo>
                <a:cubicBezTo>
                  <a:pt x="4875332" y="725128"/>
                  <a:pt x="4875562" y="763121"/>
                  <a:pt x="4857363" y="792690"/>
                </a:cubicBezTo>
                <a:cubicBezTo>
                  <a:pt x="4857363" y="792690"/>
                  <a:pt x="4857363" y="792690"/>
                  <a:pt x="4586156" y="1265167"/>
                </a:cubicBezTo>
                <a:cubicBezTo>
                  <a:pt x="4569564" y="1295169"/>
                  <a:pt x="4537006" y="1313967"/>
                  <a:pt x="4502727" y="1313334"/>
                </a:cubicBezTo>
                <a:cubicBezTo>
                  <a:pt x="4502727" y="1313334"/>
                  <a:pt x="4502727" y="1313334"/>
                  <a:pt x="3957947" y="1311968"/>
                </a:cubicBezTo>
                <a:cubicBezTo>
                  <a:pt x="3923239" y="1312944"/>
                  <a:pt x="3890452" y="1293749"/>
                  <a:pt x="3873354" y="1264134"/>
                </a:cubicBezTo>
                <a:cubicBezTo>
                  <a:pt x="3873354" y="1264134"/>
                  <a:pt x="3873354" y="1264134"/>
                  <a:pt x="3600372" y="791315"/>
                </a:cubicBezTo>
                <a:cubicBezTo>
                  <a:pt x="3582684" y="760678"/>
                  <a:pt x="3583043" y="723707"/>
                  <a:pt x="3600653" y="693116"/>
                </a:cubicBezTo>
                <a:cubicBezTo>
                  <a:pt x="3600653" y="693116"/>
                  <a:pt x="3600653" y="693116"/>
                  <a:pt x="3872449" y="221662"/>
                </a:cubicBezTo>
                <a:cubicBezTo>
                  <a:pt x="3889041" y="191658"/>
                  <a:pt x="3921599" y="172861"/>
                  <a:pt x="3955878" y="173494"/>
                </a:cubicBezTo>
                <a:close/>
                <a:moveTo>
                  <a:pt x="3852283" y="0"/>
                </a:moveTo>
                <a:lnTo>
                  <a:pt x="6130031" y="0"/>
                </a:lnTo>
                <a:lnTo>
                  <a:pt x="6102465" y="36730"/>
                </a:lnTo>
                <a:cubicBezTo>
                  <a:pt x="6044520" y="95168"/>
                  <a:pt x="5963814" y="129272"/>
                  <a:pt x="5879948" y="127724"/>
                </a:cubicBezTo>
                <a:cubicBezTo>
                  <a:pt x="5879948" y="127724"/>
                  <a:pt x="5879948" y="127724"/>
                  <a:pt x="4102884" y="123270"/>
                </a:cubicBezTo>
                <a:cubicBezTo>
                  <a:pt x="4017972" y="125657"/>
                  <a:pt x="3936583" y="91034"/>
                  <a:pt x="3877665" y="32818"/>
                </a:cubicBezTo>
                <a:close/>
                <a:moveTo>
                  <a:pt x="0" y="0"/>
                </a:moveTo>
                <a:lnTo>
                  <a:pt x="3781476" y="0"/>
                </a:lnTo>
                <a:lnTo>
                  <a:pt x="3800985" y="47617"/>
                </a:lnTo>
                <a:cubicBezTo>
                  <a:pt x="3821943" y="127749"/>
                  <a:pt x="3811234" y="215546"/>
                  <a:pt x="3766711" y="287889"/>
                </a:cubicBezTo>
                <a:cubicBezTo>
                  <a:pt x="3766711" y="287889"/>
                  <a:pt x="3766711" y="287889"/>
                  <a:pt x="2882037" y="1829098"/>
                </a:cubicBezTo>
                <a:cubicBezTo>
                  <a:pt x="2827913" y="1926970"/>
                  <a:pt x="2721708" y="1988287"/>
                  <a:pt x="2609888" y="1986223"/>
                </a:cubicBezTo>
                <a:cubicBezTo>
                  <a:pt x="2609888" y="1986223"/>
                  <a:pt x="2609888" y="1986223"/>
                  <a:pt x="832823" y="1981768"/>
                </a:cubicBezTo>
                <a:cubicBezTo>
                  <a:pt x="719607" y="1984952"/>
                  <a:pt x="612654" y="1922338"/>
                  <a:pt x="556879" y="1825733"/>
                </a:cubicBezTo>
                <a:cubicBezTo>
                  <a:pt x="556879" y="1825733"/>
                  <a:pt x="556879" y="1825733"/>
                  <a:pt x="79254" y="998462"/>
                </a:cubicBezTo>
                <a:lnTo>
                  <a:pt x="0" y="86119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864000" rtlCol="0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6117" y="1816509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38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 слайда-разделителя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124" y="3795246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13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-фотография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81149" y="1684742"/>
            <a:ext cx="4904790" cy="433376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667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-фотография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>
            <a:extLst>
              <a:ext uri="{FF2B5EF4-FFF2-40B4-BE49-F238E27FC236}">
                <a16:creationId xmlns:a16="http://schemas.microsoft.com/office/drawing/2014/main" id="{C64B33BB-8F3A-42CE-BBDA-D08AA326673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6282692" y="432000"/>
            <a:ext cx="5511800" cy="5760000"/>
          </a:xfrm>
          <a:custGeom>
            <a:avLst/>
            <a:gdLst>
              <a:gd name="connsiteX0" fmla="*/ 193823 w 5511800"/>
              <a:gd name="connsiteY0" fmla="*/ 0 h 5760000"/>
              <a:gd name="connsiteX1" fmla="*/ 5511800 w 5511800"/>
              <a:gd name="connsiteY1" fmla="*/ 0 h 5760000"/>
              <a:gd name="connsiteX2" fmla="*/ 5511800 w 5511800"/>
              <a:gd name="connsiteY2" fmla="*/ 5760000 h 5760000"/>
              <a:gd name="connsiteX3" fmla="*/ 193823 w 5511800"/>
              <a:gd name="connsiteY3" fmla="*/ 5760000 h 5760000"/>
              <a:gd name="connsiteX4" fmla="*/ 3937 w 5511800"/>
              <a:gd name="connsiteY4" fmla="*/ 5605239 h 5760000"/>
              <a:gd name="connsiteX5" fmla="*/ 0 w 5511800"/>
              <a:gd name="connsiteY5" fmla="*/ 5566186 h 5760000"/>
              <a:gd name="connsiteX6" fmla="*/ 0 w 5511800"/>
              <a:gd name="connsiteY6" fmla="*/ 193814 h 5760000"/>
              <a:gd name="connsiteX7" fmla="*/ 3937 w 5511800"/>
              <a:gd name="connsiteY7" fmla="*/ 154762 h 5760000"/>
              <a:gd name="connsiteX8" fmla="*/ 193823 w 5511800"/>
              <a:gd name="connsiteY8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11800" h="5760000">
                <a:moveTo>
                  <a:pt x="193823" y="0"/>
                </a:moveTo>
                <a:lnTo>
                  <a:pt x="5511800" y="0"/>
                </a:lnTo>
                <a:lnTo>
                  <a:pt x="5511800" y="5760000"/>
                </a:lnTo>
                <a:lnTo>
                  <a:pt x="193823" y="5760000"/>
                </a:lnTo>
                <a:cubicBezTo>
                  <a:pt x="100158" y="5760000"/>
                  <a:pt x="22011" y="5693561"/>
                  <a:pt x="3937" y="5605239"/>
                </a:cubicBezTo>
                <a:lnTo>
                  <a:pt x="0" y="5566186"/>
                </a:lnTo>
                <a:lnTo>
                  <a:pt x="0" y="193814"/>
                </a:lnTo>
                <a:lnTo>
                  <a:pt x="3937" y="154762"/>
                </a:lnTo>
                <a:cubicBezTo>
                  <a:pt x="22011" y="66440"/>
                  <a:pt x="100158" y="0"/>
                  <a:pt x="193823" y="0"/>
                </a:cubicBezTo>
                <a:close/>
              </a:path>
            </a:pathLst>
          </a:custGeom>
        </p:spPr>
        <p:txBody>
          <a:bodyPr wrap="square" tIns="0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16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-фотография 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12170" y="237629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01317B12-44C8-4227-9EB8-973D2226E63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8812420" y="117614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id="{1AD2255F-36DA-4BDE-B54D-F94F14B68B6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812419" y="3552739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</p:spTree>
    <p:extLst>
      <p:ext uri="{BB962C8B-B14F-4D97-AF65-F5344CB8AC3E}">
        <p14:creationId xmlns:p14="http://schemas.microsoft.com/office/powerpoint/2010/main" val="289210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5">
            <a:extLst>
              <a:ext uri="{FF2B5EF4-FFF2-40B4-BE49-F238E27FC236}">
                <a16:creationId xmlns:a16="http://schemas.microsoft.com/office/drawing/2014/main" id="{CD92D281-07CD-478F-9BF5-BA7D43439A3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" name="Полилиния 5">
            <a:extLst>
              <a:ext uri="{FF2B5EF4-FFF2-40B4-BE49-F238E27FC236}">
                <a16:creationId xmlns:a16="http://schemas.microsoft.com/office/drawing/2014/main" id="{B2C53265-8805-42B3-82B4-151EFBC4273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3" name="Полилиния 5">
            <a:extLst>
              <a:ext uri="{FF2B5EF4-FFF2-40B4-BE49-F238E27FC236}">
                <a16:creationId xmlns:a16="http://schemas.microsoft.com/office/drawing/2014/main" id="{D0111EB4-98AF-4EB7-878B-31FD32A9514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" name="Полилиния 5">
            <a:extLst>
              <a:ext uri="{FF2B5EF4-FFF2-40B4-BE49-F238E27FC236}">
                <a16:creationId xmlns:a16="http://schemas.microsoft.com/office/drawing/2014/main" id="{33809002-30A9-49C0-BE36-B14DD1E4D87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Полилиния 5">
            <a:extLst>
              <a:ext uri="{FF2B5EF4-FFF2-40B4-BE49-F238E27FC236}">
                <a16:creationId xmlns:a16="http://schemas.microsoft.com/office/drawing/2014/main" id="{FFD5C582-B212-4ADA-AB1B-0481AA39C3A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Сравнение слева — заполнитель 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2" name="Сравнение слева — заполнитель 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8" name="Текст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7681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е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1771313" cy="619125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BC3BEE7-44AC-45BC-B4E7-93E3454EB8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687" y="5066452"/>
            <a:ext cx="4459766" cy="539345"/>
          </a:xfrm>
          <a:prstGeom prst="roundRect">
            <a:avLst>
              <a:gd name="adj" fmla="val 10086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108000" rIns="180000" bIns="0" rtlCol="0" anchor="t"/>
          <a:lstStyle>
            <a:lvl1pPr algn="l">
              <a:lnSpc>
                <a:spcPct val="100000"/>
              </a:lnSpc>
              <a:defRPr sz="1800" b="0" spc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ru-RU" noProof="0" dirty="0"/>
              <a:t>Введите подпись</a:t>
            </a:r>
          </a:p>
        </p:txBody>
      </p:sp>
    </p:spTree>
    <p:extLst>
      <p:ext uri="{BB962C8B-B14F-4D97-AF65-F5344CB8AC3E}">
        <p14:creationId xmlns:p14="http://schemas.microsoft.com/office/powerpoint/2010/main" val="208005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1" name="Текст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58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3" name="Текст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5" name="Текст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7" name="Текст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379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95944" y="-333637"/>
            <a:ext cx="1784219" cy="1521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8"/>
          <p:cNvCxnSpPr/>
          <p:nvPr userDrawn="1"/>
        </p:nvCxnSpPr>
        <p:spPr>
          <a:xfrm>
            <a:off x="1413933" y="920217"/>
            <a:ext cx="10453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8708" y="219335"/>
            <a:ext cx="6314584" cy="556488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45333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45333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880309" y="645333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3F5137-4FAB-42D2-AAE2-D2FFDCB8205C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609600" y="6381328"/>
            <a:ext cx="1097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71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6451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986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80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8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153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457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409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0E81F30-8FC8-4841-8404-4DC79218B945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8" name="Прямоугольник: Скругленные углы 24">
            <a:extLst>
              <a:ext uri="{FF2B5EF4-FFF2-40B4-BE49-F238E27FC236}">
                <a16:creationId xmlns:a16="http://schemas.microsoft.com/office/drawing/2014/main" id="{83D29F65-481C-4C80-BB65-121E5AED26B5}"/>
              </a:ext>
            </a:extLst>
          </p:cNvPr>
          <p:cNvSpPr/>
          <p:nvPr userDrawn="1"/>
        </p:nvSpPr>
        <p:spPr>
          <a:xfrm>
            <a:off x="11844618" y="6249961"/>
            <a:ext cx="230420" cy="460402"/>
          </a:xfrm>
          <a:prstGeom prst="roundRect">
            <a:avLst>
              <a:gd name="adj" fmla="val 7366"/>
            </a:avLst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C6C03AE-289A-4BCC-971C-3400028C8764}"/>
              </a:ext>
            </a:extLst>
          </p:cNvPr>
          <p:cNvSpPr/>
          <p:nvPr userDrawn="1"/>
        </p:nvSpPr>
        <p:spPr>
          <a:xfrm rot="5400000">
            <a:off x="8694713" y="3406143"/>
            <a:ext cx="6857999" cy="457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174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45755" y="2036617"/>
            <a:ext cx="9700491" cy="1587731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/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Проблемы энергетического обеспечения АПК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2800" b="1" i="1" dirty="0" smtClean="0">
                <a:solidFill>
                  <a:schemeClr val="bg1"/>
                </a:solidFill>
              </a:rPr>
              <a:t>(</a:t>
            </a:r>
            <a:r>
              <a:rPr lang="ru-RU" sz="2800" b="1" i="1" dirty="0" smtClean="0">
                <a:solidFill>
                  <a:schemeClr val="bg1"/>
                </a:solidFill>
              </a:rPr>
              <a:t>вступительное слово)</a:t>
            </a:r>
            <a:br>
              <a:rPr lang="ru-RU" sz="2800" b="1" i="1" dirty="0" smtClean="0">
                <a:solidFill>
                  <a:schemeClr val="bg1"/>
                </a:solidFill>
              </a:rPr>
            </a:br>
            <a:endParaRPr lang="ru-RU" sz="2800" b="1" i="1" dirty="0">
              <a:solidFill>
                <a:schemeClr val="bg1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24145" y="74192"/>
            <a:ext cx="6361043" cy="7647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9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Отделение сельскохозяйственных наук РАН</a:t>
            </a:r>
            <a:b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Секция механизации, электрификации и автоматизации</a:t>
            </a:r>
          </a:p>
        </p:txBody>
      </p:sp>
      <p:sp>
        <p:nvSpPr>
          <p:cNvPr id="27" name="Подзаголовок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 txBox="1">
            <a:spLocks/>
          </p:cNvSpPr>
          <p:nvPr/>
        </p:nvSpPr>
        <p:spPr>
          <a:xfrm>
            <a:off x="3366655" y="5057105"/>
            <a:ext cx="8495608" cy="7977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Лачуга Юрий Федорович, академик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секретарь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отделения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сельскохозяйственных наук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РАН, академик РАН 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Picture 2" descr="http://geum.ru/next/images/235866-nomer-m4718a096.png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5B9BD5">
                <a:shade val="45000"/>
                <a:satMod val="135000"/>
              </a:srgbClr>
              <a:prstClr val="white"/>
            </a:duotone>
          </a:blip>
          <a:srcRect/>
          <a:stretch>
            <a:fillRect/>
          </a:stretch>
        </p:blipFill>
        <p:spPr bwMode="auto">
          <a:xfrm>
            <a:off x="8479735" y="203947"/>
            <a:ext cx="3382528" cy="9823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8042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1011538"/>
            <a:ext cx="10111465" cy="81982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Приоритетные направления Стратегии 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научно-технологического </a:t>
            </a:r>
            <a:r>
              <a:rPr lang="ru-RU" sz="2800" b="1" dirty="0" smtClean="0">
                <a:solidFill>
                  <a:srgbClr val="C00000"/>
                </a:solidFill>
              </a:rPr>
              <a:t>развития Российской Федерации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24145" y="74192"/>
            <a:ext cx="11457517" cy="869329"/>
            <a:chOff x="524145" y="74192"/>
            <a:chExt cx="11457517" cy="869329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524145" y="74192"/>
              <a:ext cx="6361043" cy="764704"/>
            </a:xfrm>
            <a:prstGeom prst="rect">
              <a:avLst/>
            </a:prstGeom>
            <a:effectLst/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ts val="19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Отделение сельскохозяйственных наук РАН</a:t>
              </a:r>
              <a:b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</a:b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Секция механизации, электрификации и автоматизации</a:t>
              </a:r>
            </a:p>
          </p:txBody>
        </p:sp>
        <p:pic>
          <p:nvPicPr>
            <p:cNvPr id="27" name="Picture 2" descr="http://geum.ru/next/images/235866-nomer-m4718a09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rgbClr val="5B9BD5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9095720" y="105365"/>
              <a:ext cx="2885942" cy="838156"/>
            </a:xfrm>
            <a:prstGeom prst="rect">
              <a:avLst/>
            </a:prstGeom>
            <a:noFill/>
          </p:spPr>
        </p:pic>
      </p:grpSp>
      <p:sp>
        <p:nvSpPr>
          <p:cNvPr id="28" name="TextBox 27"/>
          <p:cNvSpPr txBox="1"/>
          <p:nvPr/>
        </p:nvSpPr>
        <p:spPr>
          <a:xfrm>
            <a:off x="180109" y="2004007"/>
            <a:ext cx="11831781" cy="830997"/>
          </a:xfrm>
          <a:prstGeom prst="rect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В ближайшие 10 - 15 лет приоритетами научно-технологического развития Российской Федерации следует считать те направления, которые позволят получить научные и научно-технические результаты и создать технологии, являющиеся основой инновационного развития внутреннего рынка продуктов и услуг, устойчивого положения России на внешнем рынке, и обеспечат: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978115" y="2935088"/>
            <a:ext cx="9953078" cy="1154162"/>
            <a:chOff x="2279576" y="1757917"/>
            <a:chExt cx="11088112" cy="1052407"/>
          </a:xfrm>
        </p:grpSpPr>
        <p:sp>
          <p:nvSpPr>
            <p:cNvPr id="30" name="Пятиугольник 29"/>
            <p:cNvSpPr/>
            <p:nvPr/>
          </p:nvSpPr>
          <p:spPr>
            <a:xfrm>
              <a:off x="3287688" y="1772816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543227" y="1757917"/>
              <a:ext cx="9099089" cy="10524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Переход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к экологически чистой и ресурсосберегающей энергетике, повышение эффективности добычи и глубокой переработки углеводородного сырья, формирование новых источников, способов транспортировки и хранения </a:t>
              </a:r>
              <a:r>
                <a:rPr kumimoji="0" lang="ru-R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энергии</a:t>
              </a:r>
              <a:endPara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 flipH="1">
              <a:off x="2723067" y="2007601"/>
              <a:ext cx="472544" cy="4209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996587" y="4019208"/>
            <a:ext cx="9953078" cy="1422322"/>
            <a:chOff x="2279576" y="1772817"/>
            <a:chExt cx="11088112" cy="861083"/>
          </a:xfrm>
        </p:grpSpPr>
        <p:sp>
          <p:nvSpPr>
            <p:cNvPr id="35" name="Пятиугольник 34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Полилиния 35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3448921" y="1788491"/>
              <a:ext cx="9193394" cy="801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Переход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к высокопродуктивному и экологически чистому </a:t>
              </a:r>
              <a:r>
                <a:rPr kumimoji="0" lang="ru-RU" sz="16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агро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- и </a:t>
              </a:r>
              <a:r>
                <a:rPr kumimoji="0" lang="ru-RU" sz="16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аквахозяйству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, разработку и внедрение систем рационального применения средств химической и биологической защиты сельскохозяйственных растений и животных, хранение и эффективную переработку сельскохозяйственной </a:t>
              </a:r>
              <a:r>
                <a:rPr kumimoji="0" lang="ru-R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продукции,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создание безопасных и качественных, в том числе функциональных, продуктов </a:t>
              </a:r>
              <a:r>
                <a:rPr kumimoji="0" lang="ru-R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питания</a:t>
              </a:r>
              <a:endPara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>
            <a:xfrm flipH="1">
              <a:off x="2679589" y="2061574"/>
              <a:ext cx="408886" cy="2794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2</a:t>
              </a: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987351" y="5573458"/>
            <a:ext cx="9953078" cy="1115372"/>
            <a:chOff x="2279576" y="1772817"/>
            <a:chExt cx="11088112" cy="889285"/>
          </a:xfrm>
        </p:grpSpPr>
        <p:sp>
          <p:nvSpPr>
            <p:cNvPr id="40" name="Пятиугольник 39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Полилиния 40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3481518" y="1803237"/>
              <a:ext cx="9492521" cy="8588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Переход </a:t>
              </a:r>
              <a:r>
                <a:rPr kumimoji="0" lang="ru-RU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к передовым цифровым, интеллектуальным производственным технологиям, роботизированным системам, новым материалам и способам конструирования, создание систем обработки больших объемов данных, машинного обучения и искусственного </a:t>
              </a:r>
              <a:r>
                <a:rPr kumimoji="0" lang="ru-RU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интеллекта</a:t>
              </a:r>
              <a:endPara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43" name="Прямоугольник 42"/>
            <p:cNvSpPr/>
            <p:nvPr/>
          </p:nvSpPr>
          <p:spPr>
            <a:xfrm flipH="1">
              <a:off x="2675271" y="1991996"/>
              <a:ext cx="528374" cy="3680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3</a:t>
              </a:r>
              <a:endPara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209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1011538"/>
            <a:ext cx="9700491" cy="81982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Особенности и проблемы энергетического обеспечения сельских территорий 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978115" y="1958550"/>
            <a:ext cx="9953078" cy="616430"/>
            <a:chOff x="2279576" y="1772816"/>
            <a:chExt cx="11088112" cy="861083"/>
          </a:xfrm>
        </p:grpSpPr>
        <p:sp>
          <p:nvSpPr>
            <p:cNvPr id="13" name="Пятиугольник 12"/>
            <p:cNvSpPr/>
            <p:nvPr/>
          </p:nvSpPr>
          <p:spPr>
            <a:xfrm>
              <a:off x="3287688" y="1772816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516651" y="1986015"/>
              <a:ext cx="9099089" cy="374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Большие</a:t>
              </a:r>
              <a:r>
                <a:rPr kumimoji="0" lang="ru-RU" b="0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 территории расположения производственных и жилых объектов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cs typeface="+mn-cs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 flipH="1">
              <a:off x="2703186" y="1923607"/>
              <a:ext cx="472544" cy="5304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996587" y="2632988"/>
            <a:ext cx="9953078" cy="627096"/>
            <a:chOff x="2279576" y="1772817"/>
            <a:chExt cx="11088112" cy="861083"/>
          </a:xfrm>
        </p:grpSpPr>
        <p:sp>
          <p:nvSpPr>
            <p:cNvPr id="18" name="Пятиугольник 17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481518" y="1939557"/>
              <a:ext cx="9193394" cy="3680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kumimoji="0" lang="ru-RU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Рассредоточенность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 </a:t>
              </a:r>
              <a:r>
                <a:rPr kumimoji="0" lang="ru-RU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энергопотребителей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 flipH="1">
              <a:off x="2702488" y="1939557"/>
              <a:ext cx="408886" cy="521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2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996587" y="3340624"/>
            <a:ext cx="9953078" cy="864000"/>
            <a:chOff x="2279576" y="1772817"/>
            <a:chExt cx="11088112" cy="861083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81518" y="1803237"/>
              <a:ext cx="9492521" cy="6441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Значительная доля (до 25%)</a:t>
              </a:r>
              <a:r>
                <a:rPr kumimoji="0" lang="ru-RU" b="0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 удаленных объектов, не имеющих централизованного энергоснабжения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 flipH="1">
              <a:off x="2706644" y="1942632"/>
              <a:ext cx="528374" cy="521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3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524145" y="74192"/>
            <a:ext cx="11457517" cy="869329"/>
            <a:chOff x="524145" y="74192"/>
            <a:chExt cx="11457517" cy="869329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524145" y="74192"/>
              <a:ext cx="6361043" cy="764704"/>
            </a:xfrm>
            <a:prstGeom prst="rect">
              <a:avLst/>
            </a:prstGeom>
            <a:effectLst/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ts val="19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Отделение сельскохозяйственных наук РАН</a:t>
              </a:r>
              <a:b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</a:b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Секция механизации, электрификации и автоматизации</a:t>
              </a:r>
            </a:p>
          </p:txBody>
        </p:sp>
        <p:pic>
          <p:nvPicPr>
            <p:cNvPr id="27" name="Picture 2" descr="http://geum.ru/next/images/235866-nomer-m4718a09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rgbClr val="5B9BD5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9095720" y="105365"/>
              <a:ext cx="2885942" cy="838156"/>
            </a:xfrm>
            <a:prstGeom prst="rect">
              <a:avLst/>
            </a:prstGeom>
            <a:noFill/>
          </p:spPr>
        </p:pic>
      </p:grpSp>
      <p:grpSp>
        <p:nvGrpSpPr>
          <p:cNvPr id="28" name="Группа 27"/>
          <p:cNvGrpSpPr/>
          <p:nvPr/>
        </p:nvGrpSpPr>
        <p:grpSpPr>
          <a:xfrm>
            <a:off x="996587" y="4306684"/>
            <a:ext cx="9953078" cy="820264"/>
            <a:chOff x="2279576" y="1772817"/>
            <a:chExt cx="11088112" cy="861083"/>
          </a:xfrm>
        </p:grpSpPr>
        <p:sp>
          <p:nvSpPr>
            <p:cNvPr id="29" name="Пятиугольник 28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481518" y="1803237"/>
              <a:ext cx="9492521" cy="6784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Большие сезонные и суточные колебания потребляемой энергии, связанные с технологическими особенностями АПК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 flipH="1">
              <a:off x="2723067" y="1914153"/>
              <a:ext cx="528374" cy="5492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800" b="1" kern="0" dirty="0">
                  <a:solidFill>
                    <a:prstClr val="white"/>
                  </a:solidFill>
                  <a:latin typeface="Times New Roman"/>
                  <a:cs typeface="Times New Roman" panose="02020603050405020304" pitchFamily="18" charset="0"/>
                </a:rPr>
                <a:t>4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978115" y="5234881"/>
            <a:ext cx="9953078" cy="608623"/>
            <a:chOff x="2279576" y="1772817"/>
            <a:chExt cx="11088112" cy="861083"/>
          </a:xfrm>
        </p:grpSpPr>
        <p:sp>
          <p:nvSpPr>
            <p:cNvPr id="34" name="Пятиугольник 33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488488" y="1974219"/>
              <a:ext cx="9492521" cy="3877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Большая доля</a:t>
              </a:r>
              <a:r>
                <a:rPr kumimoji="0" lang="ru-RU" b="0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 изношенных сетей централизованного энергоснабжения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 flipH="1">
              <a:off x="2723067" y="1914153"/>
              <a:ext cx="528374" cy="5492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cs typeface="Times New Roman" panose="02020603050405020304" pitchFamily="18" charset="0"/>
                </a:rPr>
                <a:t>5</a:t>
              </a: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978115" y="5947414"/>
            <a:ext cx="9953078" cy="623118"/>
            <a:chOff x="2279576" y="1772817"/>
            <a:chExt cx="11088112" cy="881590"/>
          </a:xfrm>
        </p:grpSpPr>
        <p:sp>
          <p:nvSpPr>
            <p:cNvPr id="39" name="Пятиугольник 38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0" name="Полилиния 39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3488488" y="1974219"/>
              <a:ext cx="9492521" cy="5225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Низкие</a:t>
              </a:r>
              <a:r>
                <a:rPr kumimoji="0" lang="ru-RU" b="0" i="0" u="none" strike="noStrike" kern="120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/>
                  <a:ea typeface="Times New Roman" panose="02020603050405020304" pitchFamily="18" charset="0"/>
                  <a:cs typeface="+mn-cs"/>
                </a:rPr>
                <a:t> надежность и качество поставляемой электроэнергии 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 flipH="1">
              <a:off x="2723067" y="1914153"/>
              <a:ext cx="528374" cy="7402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cs typeface="Times New Roman" panose="02020603050405020304" pitchFamily="18" charset="0"/>
                </a:rPr>
                <a:t>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51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enertra.es/blog/wp-content/uploads/2017/10/Renovables3-1024x7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571" y="4948806"/>
            <a:ext cx="2506429" cy="190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1011538"/>
            <a:ext cx="9700491" cy="81982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Виды возобновляемых источников энергии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24145" y="74192"/>
            <a:ext cx="11457517" cy="869329"/>
            <a:chOff x="524145" y="74192"/>
            <a:chExt cx="11457517" cy="869329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524145" y="74192"/>
              <a:ext cx="6361043" cy="764704"/>
            </a:xfrm>
            <a:prstGeom prst="rect">
              <a:avLst/>
            </a:prstGeom>
            <a:effectLst/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ts val="19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Отделение сельскохозяйственных наук РАН</a:t>
              </a:r>
              <a:b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</a:b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Секция механизации, электрификации и автоматизации</a:t>
              </a:r>
            </a:p>
          </p:txBody>
        </p:sp>
        <p:pic>
          <p:nvPicPr>
            <p:cNvPr id="27" name="Picture 2" descr="http://geum.ru/next/images/235866-nomer-m4718a096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rgbClr val="5B9BD5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9095720" y="105365"/>
              <a:ext cx="2885942" cy="838156"/>
            </a:xfrm>
            <a:prstGeom prst="rect">
              <a:avLst/>
            </a:prstGeom>
            <a:noFill/>
          </p:spPr>
        </p:pic>
      </p:grp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7184237"/>
              </p:ext>
            </p:extLst>
          </p:nvPr>
        </p:nvGraphicFramePr>
        <p:xfrm>
          <a:off x="0" y="2137767"/>
          <a:ext cx="11297854" cy="3637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6327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77089" y="1489189"/>
            <a:ext cx="11632784" cy="83099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cs typeface="Arial" panose="020B0604020202020204" pitchFamily="34" charset="0"/>
              </a:rPr>
              <a:t>Доля </a:t>
            </a:r>
            <a:r>
              <a:rPr lang="ru-RU" sz="2400" dirty="0" smtClean="0">
                <a:cs typeface="Arial" panose="020B0604020202020204" pitchFamily="34" charset="0"/>
              </a:rPr>
              <a:t>видов возобновляемых источников энергии (ВИЭ) </a:t>
            </a:r>
            <a:br>
              <a:rPr lang="ru-RU" sz="2400" dirty="0" smtClean="0">
                <a:cs typeface="Arial" panose="020B0604020202020204" pitchFamily="34" charset="0"/>
              </a:rPr>
            </a:br>
            <a:r>
              <a:rPr lang="ru-RU" sz="2400" dirty="0" smtClean="0">
                <a:cs typeface="Arial" panose="020B0604020202020204" pitchFamily="34" charset="0"/>
              </a:rPr>
              <a:t>в системе распределенной энергетики АПК</a:t>
            </a:r>
            <a:endParaRPr lang="ru-RU" sz="2400" dirty="0">
              <a:cs typeface="Arial" panose="020B0604020202020204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450273" y="74192"/>
            <a:ext cx="9922164" cy="1616496"/>
            <a:chOff x="450273" y="74192"/>
            <a:chExt cx="9922164" cy="1616496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524145" y="74192"/>
              <a:ext cx="6361043" cy="784792"/>
              <a:chOff x="524145" y="74192"/>
              <a:chExt cx="6361043" cy="784792"/>
            </a:xfrm>
          </p:grpSpPr>
          <p:sp>
            <p:nvSpPr>
              <p:cNvPr id="19" name="Заголовок 1"/>
              <p:cNvSpPr txBox="1">
                <a:spLocks/>
              </p:cNvSpPr>
              <p:nvPr/>
            </p:nvSpPr>
            <p:spPr>
              <a:xfrm>
                <a:off x="524145" y="74192"/>
                <a:ext cx="6361043" cy="764704"/>
              </a:xfrm>
              <a:prstGeom prst="rect">
                <a:avLst/>
              </a:prstGeom>
              <a:effectLst/>
            </p:spPr>
            <p:txBody>
              <a:bodyPr vert="horz" lIns="91440" tIns="45720" rIns="91440" bIns="45720" rtlCol="0" anchor="b">
                <a:norm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lnSpc>
                    <a:spcPts val="1900"/>
                  </a:lnSpc>
                </a:pPr>
                <a:r>
                  <a:rPr lang="ru-RU" sz="1700" dirty="0">
                    <a:solidFill>
                      <a:srgbClr val="44546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Отделение сельскохозяйственных наук РАН</a:t>
                </a:r>
                <a:br>
                  <a:rPr lang="ru-RU" sz="1700" dirty="0">
                    <a:solidFill>
                      <a:srgbClr val="44546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ru-RU" sz="1700" dirty="0">
                    <a:solidFill>
                      <a:srgbClr val="44546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Секция механизации, электрификации и автоматизации</a:t>
                </a:r>
              </a:p>
            </p:txBody>
          </p:sp>
          <p:cxnSp>
            <p:nvCxnSpPr>
              <p:cNvPr id="18" name="Прямая соединительная линия 17"/>
              <p:cNvCxnSpPr/>
              <p:nvPr/>
            </p:nvCxnSpPr>
            <p:spPr>
              <a:xfrm>
                <a:off x="524145" y="858984"/>
                <a:ext cx="3022619" cy="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Заголовок 4"/>
            <p:cNvSpPr txBox="1">
              <a:spLocks/>
            </p:cNvSpPr>
            <p:nvPr/>
          </p:nvSpPr>
          <p:spPr>
            <a:xfrm>
              <a:off x="450273" y="870861"/>
              <a:ext cx="9922164" cy="81982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ru-RU" sz="2400" b="1" dirty="0">
                  <a:solidFill>
                    <a:srgbClr val="C00000"/>
                  </a:solidFill>
                </a:rPr>
                <a:t>Состояние распределенной энергетики в АПК</a:t>
              </a:r>
            </a:p>
          </p:txBody>
        </p:sp>
      </p:grp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B6B49-D556-43F6-9C6B-24CA0564DD9F}" type="slidenum">
              <a:rPr lang="ru-RU" smtClean="0"/>
              <a:t>5</a:t>
            </a:fld>
            <a:endParaRPr lang="ru-RU"/>
          </a:p>
        </p:txBody>
      </p:sp>
      <p:pic>
        <p:nvPicPr>
          <p:cNvPr id="22" name="Picture 2" descr="http://geum.ru/next/images/235866-nomer-m4718a096.png"/>
          <p:cNvPicPr>
            <a:picLocks noChangeAspect="1" noChangeArrowheads="1"/>
          </p:cNvPicPr>
          <p:nvPr/>
        </p:nvPicPr>
        <p:blipFill>
          <a:blip r:embed="rId2" cstate="print">
            <a:duotone>
              <a:srgbClr val="5B9BD5">
                <a:shade val="45000"/>
                <a:satMod val="135000"/>
              </a:srgbClr>
              <a:prstClr val="white"/>
            </a:duotone>
          </a:blip>
          <a:srcRect/>
          <a:stretch>
            <a:fillRect/>
          </a:stretch>
        </p:blipFill>
        <p:spPr bwMode="auto">
          <a:xfrm>
            <a:off x="9095720" y="105365"/>
            <a:ext cx="2885942" cy="838156"/>
          </a:xfrm>
          <a:prstGeom prst="rect">
            <a:avLst/>
          </a:prstGeom>
          <a:noFill/>
        </p:spPr>
      </p:pic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4116397507"/>
              </p:ext>
            </p:extLst>
          </p:nvPr>
        </p:nvGraphicFramePr>
        <p:xfrm>
          <a:off x="952500" y="2590365"/>
          <a:ext cx="10077450" cy="3948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505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1011538"/>
            <a:ext cx="9700491" cy="81982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Актуальные задачи  энергообеспечения АПК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978115" y="2101880"/>
            <a:ext cx="9953078" cy="849305"/>
            <a:chOff x="2279576" y="1772816"/>
            <a:chExt cx="11088112" cy="861083"/>
          </a:xfrm>
        </p:grpSpPr>
        <p:sp>
          <p:nvSpPr>
            <p:cNvPr id="13" name="Пятиугольник 12"/>
            <p:cNvSpPr/>
            <p:nvPr/>
          </p:nvSpPr>
          <p:spPr>
            <a:xfrm>
              <a:off x="3287688" y="1772816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503324" y="1826426"/>
              <a:ext cx="9448908" cy="655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Совершенствование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систем электроснабжения, принципов их построения, методов передачи электроэнергии, повышение надежности, безопасности и снижение потерь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 flipH="1">
              <a:off x="2703186" y="1923607"/>
              <a:ext cx="472544" cy="5304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979961" y="3005051"/>
            <a:ext cx="9953078" cy="864000"/>
            <a:chOff x="2279576" y="1772817"/>
            <a:chExt cx="11088112" cy="861083"/>
          </a:xfrm>
        </p:grpSpPr>
        <p:sp>
          <p:nvSpPr>
            <p:cNvPr id="18" name="Пятиугольник 17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534286" y="1897897"/>
              <a:ext cx="9193394" cy="6441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Разработка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и реализация технологий </a:t>
              </a: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и технических средств распределенной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энергетики, автономных систем </a:t>
              </a: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малой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энергетики, </a:t>
              </a:r>
              <a:r>
                <a:rPr lang="ru-RU" dirty="0" err="1">
                  <a:solidFill>
                    <a:prstClr val="black"/>
                  </a:solidFill>
                  <a:ea typeface="Times New Roman" panose="02020603050405020304" pitchFamily="18" charset="0"/>
                </a:rPr>
                <a:t>микросетей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 flipH="1">
              <a:off x="2702488" y="1939557"/>
              <a:ext cx="408886" cy="521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2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979961" y="3945535"/>
            <a:ext cx="9953078" cy="864000"/>
            <a:chOff x="2279576" y="1772817"/>
            <a:chExt cx="11088112" cy="861083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82745" y="1881284"/>
              <a:ext cx="9492521" cy="6441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Решение технических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и организационных вопросов функционирования и взаимодействия объектов малой генерации и электросетевых компаний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 flipH="1">
              <a:off x="2706644" y="1942632"/>
              <a:ext cx="528374" cy="521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3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524145" y="74192"/>
            <a:ext cx="11457517" cy="869329"/>
            <a:chOff x="524145" y="74192"/>
            <a:chExt cx="11457517" cy="869329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524145" y="74192"/>
              <a:ext cx="6361043" cy="764704"/>
            </a:xfrm>
            <a:prstGeom prst="rect">
              <a:avLst/>
            </a:prstGeom>
            <a:effectLst/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ts val="19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Отделение сельскохозяйственных наук РАН</a:t>
              </a:r>
              <a:b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</a:b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Секция механизации, электрификации и автоматизации</a:t>
              </a:r>
            </a:p>
          </p:txBody>
        </p:sp>
        <p:pic>
          <p:nvPicPr>
            <p:cNvPr id="27" name="Picture 2" descr="http://geum.ru/next/images/235866-nomer-m4718a09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rgbClr val="5B9BD5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9095720" y="105365"/>
              <a:ext cx="2885942" cy="838156"/>
            </a:xfrm>
            <a:prstGeom prst="rect">
              <a:avLst/>
            </a:prstGeom>
            <a:noFill/>
          </p:spPr>
        </p:pic>
      </p:grpSp>
      <p:grpSp>
        <p:nvGrpSpPr>
          <p:cNvPr id="28" name="Группа 27"/>
          <p:cNvGrpSpPr/>
          <p:nvPr/>
        </p:nvGrpSpPr>
        <p:grpSpPr>
          <a:xfrm>
            <a:off x="961498" y="4894955"/>
            <a:ext cx="9953078" cy="763697"/>
            <a:chOff x="2279576" y="1772817"/>
            <a:chExt cx="11088112" cy="861083"/>
          </a:xfrm>
        </p:grpSpPr>
        <p:sp>
          <p:nvSpPr>
            <p:cNvPr id="29" name="Пятиугольник 28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481518" y="1964332"/>
              <a:ext cx="9492521" cy="41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Разработка более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совершенных </a:t>
              </a: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накопителей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электрической </a:t>
              </a: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и тепловой энергии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 flipH="1">
              <a:off x="2723067" y="1914153"/>
              <a:ext cx="528374" cy="5492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800" b="1" kern="0" dirty="0">
                  <a:solidFill>
                    <a:prstClr val="white"/>
                  </a:solidFill>
                  <a:latin typeface="Times New Roman"/>
                  <a:cs typeface="Times New Roman" panose="02020603050405020304" pitchFamily="18" charset="0"/>
                </a:rPr>
                <a:t>4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987062" y="5768701"/>
            <a:ext cx="9953078" cy="891364"/>
            <a:chOff x="2279576" y="1772817"/>
            <a:chExt cx="11088112" cy="861083"/>
          </a:xfrm>
        </p:grpSpPr>
        <p:sp>
          <p:nvSpPr>
            <p:cNvPr id="34" name="Пятиугольник 33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482745" y="1882430"/>
              <a:ext cx="9492521" cy="5718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Разработка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карт </a:t>
              </a: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потенциала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использования ВИЭ, с прогнозом себестоимости производства энергии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 flipH="1">
              <a:off x="2723067" y="1914153"/>
              <a:ext cx="528374" cy="5492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cs typeface="Times New Roman" panose="02020603050405020304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8999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1011538"/>
            <a:ext cx="9700491" cy="81982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Актуальность создания электроприводных сельскохозяйственных машин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978115" y="1825655"/>
            <a:ext cx="9953078" cy="849305"/>
            <a:chOff x="2279576" y="1772816"/>
            <a:chExt cx="11088112" cy="861083"/>
          </a:xfrm>
        </p:grpSpPr>
        <p:sp>
          <p:nvSpPr>
            <p:cNvPr id="13" name="Пятиугольник 12"/>
            <p:cNvSpPr/>
            <p:nvPr/>
          </p:nvSpPr>
          <p:spPr>
            <a:xfrm>
              <a:off x="3287688" y="1772816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481518" y="2001618"/>
              <a:ext cx="9448908" cy="374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Экологическая </a:t>
              </a: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безопасность</a:t>
              </a:r>
              <a:endParaRPr lang="ru-RU" dirty="0">
                <a:solidFill>
                  <a:prstClr val="black"/>
                </a:solidFill>
                <a:ea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 flipH="1">
              <a:off x="2703186" y="1923607"/>
              <a:ext cx="472544" cy="5304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979961" y="2728826"/>
            <a:ext cx="9953078" cy="864000"/>
            <a:chOff x="2279576" y="1772817"/>
            <a:chExt cx="11088112" cy="861083"/>
          </a:xfrm>
        </p:grpSpPr>
        <p:sp>
          <p:nvSpPr>
            <p:cNvPr id="18" name="Пятиугольник 17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534286" y="2012820"/>
              <a:ext cx="9193394" cy="3680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dirty="0" smtClean="0"/>
                <a:t>Более высокий КПД (до 70%)</a:t>
              </a:r>
              <a:endParaRPr lang="ru-RU" dirty="0"/>
            </a:p>
          </p:txBody>
        </p:sp>
        <p:sp>
          <p:nvSpPr>
            <p:cNvPr id="21" name="Прямоугольник 20"/>
            <p:cNvSpPr/>
            <p:nvPr/>
          </p:nvSpPr>
          <p:spPr>
            <a:xfrm flipH="1">
              <a:off x="2702488" y="1939557"/>
              <a:ext cx="408886" cy="521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2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979961" y="3669309"/>
            <a:ext cx="9953078" cy="864000"/>
            <a:chOff x="2279576" y="1772816"/>
            <a:chExt cx="11088112" cy="861083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3287688" y="1772816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80626" y="2019315"/>
              <a:ext cx="9492521" cy="3680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dirty="0" smtClean="0"/>
                <a:t>Устранение сложных механических передач</a:t>
              </a:r>
              <a:endParaRPr lang="ru-RU" dirty="0"/>
            </a:p>
          </p:txBody>
        </p:sp>
        <p:sp>
          <p:nvSpPr>
            <p:cNvPr id="26" name="Прямоугольник 25"/>
            <p:cNvSpPr/>
            <p:nvPr/>
          </p:nvSpPr>
          <p:spPr>
            <a:xfrm flipH="1">
              <a:off x="2706644" y="1942632"/>
              <a:ext cx="528374" cy="521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3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524145" y="74192"/>
            <a:ext cx="11457517" cy="869329"/>
            <a:chOff x="524145" y="74192"/>
            <a:chExt cx="11457517" cy="869329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524145" y="74192"/>
              <a:ext cx="6361043" cy="764704"/>
            </a:xfrm>
            <a:prstGeom prst="rect">
              <a:avLst/>
            </a:prstGeom>
            <a:effectLst/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ts val="19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Отделение сельскохозяйственных наук РАН</a:t>
              </a:r>
              <a:b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</a:b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Секция механизации, электрификации и автоматизации</a:t>
              </a:r>
            </a:p>
          </p:txBody>
        </p:sp>
        <p:pic>
          <p:nvPicPr>
            <p:cNvPr id="27" name="Picture 2" descr="http://geum.ru/next/images/235866-nomer-m4718a09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rgbClr val="5B9BD5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9095720" y="105365"/>
              <a:ext cx="2885942" cy="838156"/>
            </a:xfrm>
            <a:prstGeom prst="rect">
              <a:avLst/>
            </a:prstGeom>
            <a:noFill/>
          </p:spPr>
        </p:pic>
      </p:grpSp>
      <p:grpSp>
        <p:nvGrpSpPr>
          <p:cNvPr id="28" name="Группа 27"/>
          <p:cNvGrpSpPr/>
          <p:nvPr/>
        </p:nvGrpSpPr>
        <p:grpSpPr>
          <a:xfrm>
            <a:off x="961498" y="4618730"/>
            <a:ext cx="9953078" cy="763697"/>
            <a:chOff x="2279576" y="1772817"/>
            <a:chExt cx="11088112" cy="861083"/>
          </a:xfrm>
        </p:grpSpPr>
        <p:sp>
          <p:nvSpPr>
            <p:cNvPr id="29" name="Пятиугольник 28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481518" y="1964332"/>
              <a:ext cx="9492521" cy="4164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ru-RU" dirty="0" smtClean="0"/>
                <a:t>Адаптация к автоматизации и роботизации</a:t>
              </a:r>
              <a:endParaRPr lang="ru-RU" dirty="0"/>
            </a:p>
          </p:txBody>
        </p:sp>
        <p:sp>
          <p:nvSpPr>
            <p:cNvPr id="32" name="Прямоугольник 31"/>
            <p:cNvSpPr/>
            <p:nvPr/>
          </p:nvSpPr>
          <p:spPr>
            <a:xfrm flipH="1">
              <a:off x="2723067" y="1914153"/>
              <a:ext cx="528374" cy="5492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800" b="1" kern="0" dirty="0">
                  <a:solidFill>
                    <a:prstClr val="white"/>
                  </a:solidFill>
                  <a:latin typeface="Times New Roman"/>
                  <a:cs typeface="Times New Roman" panose="02020603050405020304" pitchFamily="18" charset="0"/>
                </a:rPr>
                <a:t>4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987062" y="5438153"/>
            <a:ext cx="9953078" cy="1056293"/>
            <a:chOff x="2279576" y="1772817"/>
            <a:chExt cx="11088112" cy="870786"/>
          </a:xfrm>
        </p:grpSpPr>
        <p:sp>
          <p:nvSpPr>
            <p:cNvPr id="34" name="Пятиугольник 33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Полилиния 34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3482745" y="1882429"/>
              <a:ext cx="9492521" cy="7611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Улучшение функциональных и эксплуатационных показателей – </a:t>
              </a: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надежности, </a:t>
              </a:r>
              <a:r>
                <a:rPr lang="ru-RU" dirty="0" err="1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энергоэффективности</a:t>
              </a: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,  плавности регулирования 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скоростей, </a:t>
              </a: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маневренности, уровня </a:t>
              </a:r>
              <a:r>
                <a:rPr lang="ru-RU" dirty="0">
                  <a:solidFill>
                    <a:prstClr val="black"/>
                  </a:solidFill>
                  <a:ea typeface="Times New Roman" panose="02020603050405020304" pitchFamily="18" charset="0"/>
                </a:rPr>
                <a:t>вибраций, шума.</a:t>
              </a:r>
            </a:p>
          </p:txBody>
        </p:sp>
        <p:sp>
          <p:nvSpPr>
            <p:cNvPr id="37" name="Прямоугольник 36"/>
            <p:cNvSpPr/>
            <p:nvPr/>
          </p:nvSpPr>
          <p:spPr>
            <a:xfrm flipH="1">
              <a:off x="2723067" y="1914153"/>
              <a:ext cx="528374" cy="5492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cs typeface="Times New Roman" panose="02020603050405020304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6559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870861"/>
            <a:ext cx="10125075" cy="819827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Компоновки автоматизированного электропривода мобильных </a:t>
            </a:r>
            <a:r>
              <a:rPr lang="ru-RU" sz="2800" b="1" dirty="0" err="1" smtClean="0">
                <a:solidFill>
                  <a:srgbClr val="C00000"/>
                </a:solidFill>
              </a:rPr>
              <a:t>энергосредств</a:t>
            </a:r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4293073"/>
            <a:ext cx="4499602" cy="23804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247" y="1825625"/>
            <a:ext cx="4527399" cy="23090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825625"/>
            <a:ext cx="4499601" cy="23090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3247" y="4293074"/>
            <a:ext cx="4527400" cy="23804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/>
              <a:pPr rtl="0"/>
              <a:t>8</a:t>
            </a:fld>
            <a:endParaRPr lang="ru-RU" noProof="0" dirty="0"/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524145" y="74192"/>
            <a:ext cx="6361043" cy="7647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900"/>
              </a:lnSpc>
            </a:pP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сельскохозяйственных наук РАН</a:t>
            </a:r>
            <a:b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7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Секция механизации, электрификации и автоматизации</a:t>
            </a:r>
          </a:p>
        </p:txBody>
      </p:sp>
      <p:pic>
        <p:nvPicPr>
          <p:cNvPr id="16" name="Picture 2" descr="http://geum.ru/next/images/235866-nomer-m4718a096.png"/>
          <p:cNvPicPr>
            <a:picLocks noChangeAspect="1" noChangeArrowheads="1"/>
          </p:cNvPicPr>
          <p:nvPr/>
        </p:nvPicPr>
        <p:blipFill>
          <a:blip r:embed="rId6" cstate="print">
            <a:duotone>
              <a:srgbClr val="5B9BD5">
                <a:shade val="45000"/>
                <a:satMod val="135000"/>
              </a:srgbClr>
              <a:prstClr val="white"/>
            </a:duotone>
          </a:blip>
          <a:srcRect/>
          <a:stretch>
            <a:fillRect/>
          </a:stretch>
        </p:blipFill>
        <p:spPr bwMode="auto">
          <a:xfrm>
            <a:off x="9095720" y="105365"/>
            <a:ext cx="2885942" cy="8381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401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1011538"/>
            <a:ext cx="9700491" cy="81982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Актуальные проблемы внедрения электроприводов в мобильных </a:t>
            </a:r>
            <a:r>
              <a:rPr lang="ru-RU" sz="3200" b="1" dirty="0" err="1" smtClean="0">
                <a:solidFill>
                  <a:srgbClr val="C00000"/>
                </a:solidFill>
              </a:rPr>
              <a:t>энергосредствах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B51A1E-902D-48AF-9020-955120F399B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206715" y="2315471"/>
            <a:ext cx="9953078" cy="849305"/>
            <a:chOff x="2279576" y="1772816"/>
            <a:chExt cx="11088112" cy="861083"/>
          </a:xfrm>
        </p:grpSpPr>
        <p:sp>
          <p:nvSpPr>
            <p:cNvPr id="13" name="Пятиугольник 12"/>
            <p:cNvSpPr/>
            <p:nvPr/>
          </p:nvSpPr>
          <p:spPr>
            <a:xfrm>
              <a:off x="3287688" y="1772816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503324" y="1826426"/>
              <a:ext cx="9448908" cy="655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/>
                <a:t>Р</a:t>
              </a:r>
              <a:r>
                <a:rPr lang="ru-RU" dirty="0" smtClean="0"/>
                <a:t>азработка </a:t>
              </a:r>
              <a:r>
                <a:rPr lang="ru-RU" dirty="0"/>
                <a:t>и освоение производства электрических </a:t>
              </a:r>
              <a:r>
                <a:rPr lang="ru-RU" dirty="0" smtClean="0"/>
                <a:t>машин, </a:t>
              </a:r>
              <a:r>
                <a:rPr lang="ru-RU" dirty="0"/>
                <a:t>отвечающих требованиям тяжелых условий эксплуатации в сельском </a:t>
              </a:r>
              <a:r>
                <a:rPr lang="ru-RU" dirty="0" smtClean="0"/>
                <a:t>хозяйстве</a:t>
              </a:r>
              <a:endParaRPr lang="ru-RU" dirty="0">
                <a:solidFill>
                  <a:prstClr val="black"/>
                </a:solidFill>
                <a:ea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 flipH="1">
              <a:off x="2703186" y="1923607"/>
              <a:ext cx="472544" cy="5304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1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215662" y="3247002"/>
            <a:ext cx="9953078" cy="864000"/>
            <a:chOff x="2279576" y="1772817"/>
            <a:chExt cx="11088112" cy="861083"/>
          </a:xfrm>
        </p:grpSpPr>
        <p:sp>
          <p:nvSpPr>
            <p:cNvPr id="18" name="Пятиугольник 17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3534286" y="1897897"/>
              <a:ext cx="9193394" cy="6441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 smtClean="0"/>
                <a:t>Разработка накопителей энергии (аккумуляторных батарей, </a:t>
              </a:r>
              <a:r>
                <a:rPr lang="ru-RU" dirty="0" err="1" smtClean="0"/>
                <a:t>суперконденсаторов</a:t>
              </a:r>
              <a:r>
                <a:rPr lang="ru-RU" dirty="0" smtClean="0"/>
                <a:t>)  с высокой удельной энергоемкостью - не менее 250 </a:t>
              </a:r>
              <a:r>
                <a:rPr lang="ru-RU" dirty="0" err="1" smtClean="0"/>
                <a:t>Втч</a:t>
              </a:r>
              <a:r>
                <a:rPr lang="ru-RU" dirty="0" smtClean="0"/>
                <a:t>/кг. </a:t>
              </a:r>
              <a:endParaRPr lang="ru-RU" dirty="0">
                <a:solidFill>
                  <a:prstClr val="black"/>
                </a:solidFill>
                <a:ea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 flipH="1">
              <a:off x="2702488" y="1939557"/>
              <a:ext cx="408886" cy="521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2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1215662" y="4184527"/>
            <a:ext cx="9953078" cy="864000"/>
            <a:chOff x="2279576" y="1772817"/>
            <a:chExt cx="11088112" cy="861083"/>
          </a:xfrm>
        </p:grpSpPr>
        <p:sp>
          <p:nvSpPr>
            <p:cNvPr id="23" name="Пятиугольник 22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482745" y="1881284"/>
              <a:ext cx="9492521" cy="6441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/>
                <a:t>Р</a:t>
              </a:r>
              <a:r>
                <a:rPr lang="ru-RU" dirty="0" smtClean="0"/>
                <a:t>азработка топливных элементов (электрохимических источников энергии) мощностью более 30-40 кВт. </a:t>
              </a:r>
              <a:endParaRPr lang="ru-RU" dirty="0">
                <a:solidFill>
                  <a:prstClr val="black"/>
                </a:solidFill>
                <a:ea typeface="Times New Roman" panose="02020603050405020304" pitchFamily="18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 flipH="1">
              <a:off x="2706644" y="1942632"/>
              <a:ext cx="528374" cy="521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 panose="02020603050405020304" pitchFamily="18" charset="0"/>
                </a:rPr>
                <a:t>3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524145" y="74192"/>
            <a:ext cx="11457517" cy="869329"/>
            <a:chOff x="524145" y="74192"/>
            <a:chExt cx="11457517" cy="869329"/>
          </a:xfrm>
        </p:grpSpPr>
        <p:sp>
          <p:nvSpPr>
            <p:cNvPr id="7" name="Заголовок 1"/>
            <p:cNvSpPr txBox="1">
              <a:spLocks/>
            </p:cNvSpPr>
            <p:nvPr/>
          </p:nvSpPr>
          <p:spPr>
            <a:xfrm>
              <a:off x="524145" y="74192"/>
              <a:ext cx="6361043" cy="764704"/>
            </a:xfrm>
            <a:prstGeom prst="rect">
              <a:avLst/>
            </a:prstGeom>
            <a:effectLst/>
          </p:spPr>
          <p:txBody>
            <a:bodyPr vert="horz" lIns="91440" tIns="45720" rIns="91440" bIns="45720" rtlCol="0" anchor="b">
              <a:norm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l" defTabSz="914400" rtl="0" eaLnBrk="1" fontAlgn="auto" latinLnBrk="0" hangingPunct="1">
                <a:lnSpc>
                  <a:spcPts val="19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Отделение сельскохозяйственных наук РАН</a:t>
              </a:r>
              <a:b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</a:br>
              <a:r>
                <a:rPr kumimoji="0" lang="ru-RU" sz="1700" b="0" i="0" u="none" strike="noStrike" kern="1200" cap="none" spc="0" normalizeH="0" baseline="0" noProof="0" dirty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Секция механизации, электрификации и автоматизации</a:t>
              </a:r>
            </a:p>
          </p:txBody>
        </p:sp>
        <p:pic>
          <p:nvPicPr>
            <p:cNvPr id="27" name="Picture 2" descr="http://geum.ru/next/images/235866-nomer-m4718a096.pn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rgbClr val="5B9BD5">
                  <a:shade val="45000"/>
                  <a:satMod val="135000"/>
                </a:srgb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9095720" y="105365"/>
              <a:ext cx="2885942" cy="838156"/>
            </a:xfrm>
            <a:prstGeom prst="rect">
              <a:avLst/>
            </a:prstGeom>
            <a:noFill/>
          </p:spPr>
        </p:pic>
      </p:grpSp>
      <p:grpSp>
        <p:nvGrpSpPr>
          <p:cNvPr id="28" name="Группа 27"/>
          <p:cNvGrpSpPr/>
          <p:nvPr/>
        </p:nvGrpSpPr>
        <p:grpSpPr>
          <a:xfrm>
            <a:off x="1190098" y="5108546"/>
            <a:ext cx="9953078" cy="763697"/>
            <a:chOff x="2279576" y="1772817"/>
            <a:chExt cx="11088112" cy="861083"/>
          </a:xfrm>
        </p:grpSpPr>
        <p:sp>
          <p:nvSpPr>
            <p:cNvPr id="29" name="Пятиугольник 28"/>
            <p:cNvSpPr/>
            <p:nvPr/>
          </p:nvSpPr>
          <p:spPr>
            <a:xfrm>
              <a:off x="3287688" y="1772817"/>
              <a:ext cx="10080000" cy="861083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2279576" y="1776059"/>
              <a:ext cx="1208912" cy="854601"/>
            </a:xfrm>
            <a:custGeom>
              <a:avLst/>
              <a:gdLst>
                <a:gd name="connsiteX0" fmla="*/ 0 w 3583781"/>
                <a:gd name="connsiteY0" fmla="*/ 0 h 1433512"/>
                <a:gd name="connsiteX1" fmla="*/ 2867025 w 3583781"/>
                <a:gd name="connsiteY1" fmla="*/ 0 h 1433512"/>
                <a:gd name="connsiteX2" fmla="*/ 3583781 w 3583781"/>
                <a:gd name="connsiteY2" fmla="*/ 716756 h 1433512"/>
                <a:gd name="connsiteX3" fmla="*/ 2867025 w 3583781"/>
                <a:gd name="connsiteY3" fmla="*/ 1433512 h 1433512"/>
                <a:gd name="connsiteX4" fmla="*/ 0 w 3583781"/>
                <a:gd name="connsiteY4" fmla="*/ 1433512 h 1433512"/>
                <a:gd name="connsiteX5" fmla="*/ 716756 w 3583781"/>
                <a:gd name="connsiteY5" fmla="*/ 716756 h 1433512"/>
                <a:gd name="connsiteX6" fmla="*/ 0 w 3583781"/>
                <a:gd name="connsiteY6" fmla="*/ 0 h 1433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83781" h="1433512">
                  <a:moveTo>
                    <a:pt x="0" y="0"/>
                  </a:moveTo>
                  <a:lnTo>
                    <a:pt x="2867025" y="0"/>
                  </a:lnTo>
                  <a:lnTo>
                    <a:pt x="3583781" y="716756"/>
                  </a:lnTo>
                  <a:lnTo>
                    <a:pt x="2867025" y="1433512"/>
                  </a:lnTo>
                  <a:lnTo>
                    <a:pt x="0" y="1433512"/>
                  </a:lnTo>
                  <a:lnTo>
                    <a:pt x="716756" y="7167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 algn="ctr">
              <a:solidFill>
                <a:srgbClr val="9BBB59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  <p:txBody>
            <a:bodyPr spcFirstLastPara="0" vert="horz" wrap="square" lIns="784066" tIns="33655" rIns="716756" bIns="33655" numCol="1" spcCol="1270" anchor="ctr" anchorCtr="0">
              <a:noAutofit/>
            </a:bodyPr>
            <a:lstStyle/>
            <a:p>
              <a:pPr marL="0" marR="0" lvl="0" indent="0" algn="ctr" defTabSz="23558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4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3478222" y="1847703"/>
              <a:ext cx="9492521" cy="7287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spcAft>
                  <a:spcPts val="600"/>
                </a:spcAft>
              </a:pPr>
              <a:r>
                <a:rPr lang="ru-RU" dirty="0" smtClean="0">
                  <a:solidFill>
                    <a:prstClr val="black"/>
                  </a:solidFill>
                  <a:ea typeface="Times New Roman" panose="02020603050405020304" pitchFamily="18" charset="0"/>
                </a:rPr>
                <a:t>Разработка компактного и эффективного программно-аппаратного обеспечения для систем управления мобильными агрегатами</a:t>
              </a:r>
              <a:endPara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+mn-cs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 flipH="1">
              <a:off x="2723067" y="1914153"/>
              <a:ext cx="528374" cy="5492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800" b="1" kern="0" dirty="0">
                  <a:solidFill>
                    <a:prstClr val="white"/>
                  </a:solidFill>
                  <a:latin typeface="Times New Roman"/>
                  <a:cs typeface="Times New Roman" panose="02020603050405020304" pitchFamily="18" charset="0"/>
                </a:rPr>
                <a:t>4</a:t>
              </a:r>
              <a:endPara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19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493</Words>
  <Application>Microsoft Office PowerPoint</Application>
  <PresentationFormat>Широкоэкранный</PresentationFormat>
  <Paragraphs>82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1_Тема Office</vt:lpstr>
      <vt:lpstr> Проблемы энергетического обеспечения АПК (вступительное слово) </vt:lpstr>
      <vt:lpstr>Приоритетные направления Стратегии  научно-технологического развития Российской Федерации</vt:lpstr>
      <vt:lpstr>Особенности и проблемы энергетического обеспечения сельских территорий </vt:lpstr>
      <vt:lpstr>Виды возобновляемых источников энергии</vt:lpstr>
      <vt:lpstr>Презентация PowerPoint</vt:lpstr>
      <vt:lpstr>Актуальные задачи  энергообеспечения АПК</vt:lpstr>
      <vt:lpstr>Актуальность создания электроприводных сельскохозяйственных машин</vt:lpstr>
      <vt:lpstr>Компоновки автоматизированного электропривода мобильных энергосредств </vt:lpstr>
      <vt:lpstr>Актуальные проблемы внедрения электроприводов в мобильных энергосредствах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энергетического обеспечения АПК (вступительное слово)</dc:title>
  <dc:creator>Яков</dc:creator>
  <cp:lastModifiedBy>Яков</cp:lastModifiedBy>
  <cp:revision>16</cp:revision>
  <dcterms:created xsi:type="dcterms:W3CDTF">2019-03-19T14:38:36Z</dcterms:created>
  <dcterms:modified xsi:type="dcterms:W3CDTF">2019-03-19T16:18:58Z</dcterms:modified>
</cp:coreProperties>
</file>