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1" r:id="rId5"/>
    <p:sldId id="263" r:id="rId6"/>
    <p:sldId id="262" r:id="rId7"/>
    <p:sldId id="266" r:id="rId8"/>
    <p:sldId id="264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92661337937672"/>
          <c:y val="0.12177720057530021"/>
          <c:w val="0.28741457412341415"/>
          <c:h val="0.733537172028090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AE0-4767-B9DE-D65102C755C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E0-4767-B9DE-D65102C755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AE0-4767-B9DE-D65102C755C0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E0-4767-B9DE-D65102C755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Биотопливо и отходы </c:v>
                </c:pt>
                <c:pt idx="1">
                  <c:v>Солнечная энергия</c:v>
                </c:pt>
                <c:pt idx="2">
                  <c:v>Энергия ветра</c:v>
                </c:pt>
                <c:pt idx="3">
                  <c:v>Геотермальная энергия</c:v>
                </c:pt>
                <c:pt idx="4">
                  <c:v>Малые и микро-ГЭС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0.44</c:v>
                </c:pt>
                <c:pt idx="1">
                  <c:v>0.11</c:v>
                </c:pt>
                <c:pt idx="2">
                  <c:v>0.21</c:v>
                </c:pt>
                <c:pt idx="3">
                  <c:v>0.18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0-4767-B9DE-D65102C755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78825992686644"/>
          <c:y val="0.12275072324072631"/>
          <c:w val="0.29621174007313356"/>
          <c:h val="0.67783415013168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D5CEB-AD73-4842-B7FF-8840190F4BF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74146A6-152D-4EA5-A8FD-F688F906740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Солнечная энергия</a:t>
          </a:r>
          <a:endParaRPr lang="ru-RU" sz="2000" b="1" dirty="0">
            <a:solidFill>
              <a:schemeClr val="tx1"/>
            </a:solidFill>
          </a:endParaRPr>
        </a:p>
      </dgm:t>
    </dgm:pt>
    <dgm:pt modelId="{0CD2D5DA-574E-484F-810C-BBA7517DCE3E}" type="parTrans" cxnId="{DE97D7B5-793E-4321-8597-C44A695326DC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56B37811-FC7B-4DE3-8172-C682D8339277}" type="sibTrans" cxnId="{DE97D7B5-793E-4321-8597-C44A695326DC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EB471828-BE77-4B65-8987-D5D3ECBA72D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Энергия ветра</a:t>
          </a:r>
          <a:endParaRPr lang="ru-RU" sz="2000" b="1" dirty="0">
            <a:solidFill>
              <a:schemeClr val="tx1"/>
            </a:solidFill>
          </a:endParaRPr>
        </a:p>
      </dgm:t>
    </dgm:pt>
    <dgm:pt modelId="{515D0181-2993-436F-AEB3-73E9B62C3D94}" type="parTrans" cxnId="{892ED0A6-6444-4CB2-B152-6FB6015AC49D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95CE1CA8-A2F9-4BD8-B686-9605EB240C11}" type="sibTrans" cxnId="{892ED0A6-6444-4CB2-B152-6FB6015AC49D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4A22EE86-026B-44DD-AFB6-5E7E906037B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Геотермальная </a:t>
          </a:r>
          <a:br>
            <a:rPr lang="ru-RU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энергия</a:t>
          </a:r>
          <a:endParaRPr lang="ru-RU" sz="2000" b="1" dirty="0">
            <a:solidFill>
              <a:schemeClr val="tx1"/>
            </a:solidFill>
          </a:endParaRPr>
        </a:p>
      </dgm:t>
    </dgm:pt>
    <dgm:pt modelId="{B6D1858B-397F-4E6B-9583-E5594BBAB2E9}" type="parTrans" cxnId="{F9350B18-90F5-4E46-B385-97775CB8000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B4108F48-40B8-45E2-AE9F-D3B09ECB5CFE}" type="sibTrans" cxnId="{F9350B18-90F5-4E46-B385-97775CB8000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672003C5-EADA-4ED0-8BDC-2D5C2E0634D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Отходы сельскохозяйственного производства</a:t>
          </a:r>
          <a:endParaRPr lang="ru-RU" sz="2000" b="1" dirty="0">
            <a:solidFill>
              <a:schemeClr val="tx1"/>
            </a:solidFill>
          </a:endParaRPr>
        </a:p>
      </dgm:t>
    </dgm:pt>
    <dgm:pt modelId="{739060E8-8F67-4399-8B22-B7B25E83D615}" type="parTrans" cxnId="{D025D6ED-75DE-44BF-81EB-D3333EAAFA54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50E6E2D0-8547-494D-B038-98D1045E9432}" type="sibTrans" cxnId="{D025D6ED-75DE-44BF-81EB-D3333EAAFA54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582BD98B-C61D-42DE-909E-9852E7C4E14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Биоэнергетика</a:t>
          </a:r>
          <a:endParaRPr lang="ru-RU" sz="2000" b="1" dirty="0">
            <a:solidFill>
              <a:schemeClr val="tx1"/>
            </a:solidFill>
          </a:endParaRPr>
        </a:p>
      </dgm:t>
    </dgm:pt>
    <dgm:pt modelId="{457B759F-6C5F-44E0-8E93-85CC4C342B78}" type="parTrans" cxnId="{5EE3253C-6EB9-43BD-8962-E6C7C9CA5D8D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70C36264-BD7D-44B4-BFE5-2B6C9CCBEC8D}" type="sibTrans" cxnId="{5EE3253C-6EB9-43BD-8962-E6C7C9CA5D8D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9B0A56EF-1EC4-40F3-8467-5B39AAF02A2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Малая </a:t>
          </a:r>
          <a:br>
            <a:rPr lang="ru-RU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гидроэнергетика</a:t>
          </a:r>
          <a:endParaRPr lang="ru-RU" sz="2000" b="1" dirty="0">
            <a:solidFill>
              <a:schemeClr val="tx1"/>
            </a:solidFill>
          </a:endParaRPr>
        </a:p>
      </dgm:t>
    </dgm:pt>
    <dgm:pt modelId="{2EB7BF0E-6556-4E00-915F-A334B96034CC}" type="parTrans" cxnId="{FEDCAAA2-5ACB-4E3D-A1DD-5B373E8E7B84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D71A6BB5-A00B-4E2A-9AAD-7B726CB735A8}" type="sibTrans" cxnId="{FEDCAAA2-5ACB-4E3D-A1DD-5B373E8E7B84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E82367C8-0E6F-434E-BF40-C929B3DDF5F5}" type="pres">
      <dgm:prSet presAssocID="{163D5CEB-AD73-4842-B7FF-8840190F4BFF}" presName="diagram" presStyleCnt="0">
        <dgm:presLayoutVars>
          <dgm:dir/>
          <dgm:resizeHandles val="exact"/>
        </dgm:presLayoutVars>
      </dgm:prSet>
      <dgm:spPr/>
    </dgm:pt>
    <dgm:pt modelId="{ADCE499F-1DC4-49EF-816B-AE0EFAE46A5E}" type="pres">
      <dgm:prSet presAssocID="{974146A6-152D-4EA5-A8FD-F688F9067405}" presName="node" presStyleLbl="node1" presStyleIdx="0" presStyleCnt="6" custScaleX="106669">
        <dgm:presLayoutVars>
          <dgm:bulletEnabled val="1"/>
        </dgm:presLayoutVars>
      </dgm:prSet>
      <dgm:spPr/>
    </dgm:pt>
    <dgm:pt modelId="{03B71980-4C87-45EF-916B-CFCD45C91EEA}" type="pres">
      <dgm:prSet presAssocID="{56B37811-FC7B-4DE3-8172-C682D8339277}" presName="sibTrans" presStyleCnt="0"/>
      <dgm:spPr/>
    </dgm:pt>
    <dgm:pt modelId="{9EFE413A-2C6E-4947-8B83-A1CB5EA925C2}" type="pres">
      <dgm:prSet presAssocID="{EB471828-BE77-4B65-8987-D5D3ECBA72DA}" presName="node" presStyleLbl="node1" presStyleIdx="1" presStyleCnt="6" custScaleX="106669">
        <dgm:presLayoutVars>
          <dgm:bulletEnabled val="1"/>
        </dgm:presLayoutVars>
      </dgm:prSet>
      <dgm:spPr/>
    </dgm:pt>
    <dgm:pt modelId="{6F96A7AB-A16F-45F9-A00A-3182051C9A39}" type="pres">
      <dgm:prSet presAssocID="{95CE1CA8-A2F9-4BD8-B686-9605EB240C11}" presName="sibTrans" presStyleCnt="0"/>
      <dgm:spPr/>
    </dgm:pt>
    <dgm:pt modelId="{A4EEADF0-BE7E-48A2-B3DB-19CB7892E3FB}" type="pres">
      <dgm:prSet presAssocID="{672003C5-EADA-4ED0-8BDC-2D5C2E0634DC}" presName="node" presStyleLbl="node1" presStyleIdx="2" presStyleCnt="6" custScaleX="106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8704D-5C81-485B-A822-27C2388251C8}" type="pres">
      <dgm:prSet presAssocID="{50E6E2D0-8547-494D-B038-98D1045E9432}" presName="sibTrans" presStyleCnt="0"/>
      <dgm:spPr/>
    </dgm:pt>
    <dgm:pt modelId="{952EC315-C5CC-43DB-AC20-0C0B0CF597AA}" type="pres">
      <dgm:prSet presAssocID="{4A22EE86-026B-44DD-AFB6-5E7E906037B0}" presName="node" presStyleLbl="node1" presStyleIdx="3" presStyleCnt="6" custScaleX="106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EEEA3-FF92-4664-A6B9-9DF41141F701}" type="pres">
      <dgm:prSet presAssocID="{B4108F48-40B8-45E2-AE9F-D3B09ECB5CFE}" presName="sibTrans" presStyleCnt="0"/>
      <dgm:spPr/>
    </dgm:pt>
    <dgm:pt modelId="{DDCEF60E-4731-405D-8659-E593A1F2F62A}" type="pres">
      <dgm:prSet presAssocID="{582BD98B-C61D-42DE-909E-9852E7C4E144}" presName="node" presStyleLbl="node1" presStyleIdx="4" presStyleCnt="6" custScaleX="106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EC426-A244-40B0-87BB-0FA302DD2C04}" type="pres">
      <dgm:prSet presAssocID="{70C36264-BD7D-44B4-BFE5-2B6C9CCBEC8D}" presName="sibTrans" presStyleCnt="0"/>
      <dgm:spPr/>
    </dgm:pt>
    <dgm:pt modelId="{C7598171-D4CC-46DA-B1D6-7F0E4296DEC8}" type="pres">
      <dgm:prSet presAssocID="{9B0A56EF-1EC4-40F3-8467-5B39AAF02A29}" presName="node" presStyleLbl="node1" presStyleIdx="5" presStyleCnt="6" custScaleX="106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C1EBEE-28BF-47C8-9C69-1BCF43EFCFD3}" type="presOf" srcId="{163D5CEB-AD73-4842-B7FF-8840190F4BFF}" destId="{E82367C8-0E6F-434E-BF40-C929B3DDF5F5}" srcOrd="0" destOrd="0" presId="urn:microsoft.com/office/officeart/2005/8/layout/default"/>
    <dgm:cxn modelId="{AF4C317D-F0D6-423E-B497-21408E7C7B4A}" type="presOf" srcId="{672003C5-EADA-4ED0-8BDC-2D5C2E0634DC}" destId="{A4EEADF0-BE7E-48A2-B3DB-19CB7892E3FB}" srcOrd="0" destOrd="0" presId="urn:microsoft.com/office/officeart/2005/8/layout/default"/>
    <dgm:cxn modelId="{DE97D7B5-793E-4321-8597-C44A695326DC}" srcId="{163D5CEB-AD73-4842-B7FF-8840190F4BFF}" destId="{974146A6-152D-4EA5-A8FD-F688F9067405}" srcOrd="0" destOrd="0" parTransId="{0CD2D5DA-574E-484F-810C-BBA7517DCE3E}" sibTransId="{56B37811-FC7B-4DE3-8172-C682D8339277}"/>
    <dgm:cxn modelId="{0FC56B56-3F64-4AFB-8C92-65F915DAB6A8}" type="presOf" srcId="{582BD98B-C61D-42DE-909E-9852E7C4E144}" destId="{DDCEF60E-4731-405D-8659-E593A1F2F62A}" srcOrd="0" destOrd="0" presId="urn:microsoft.com/office/officeart/2005/8/layout/default"/>
    <dgm:cxn modelId="{EAD0DA09-7C89-4ED8-8C9E-2B1674EAF8F3}" type="presOf" srcId="{974146A6-152D-4EA5-A8FD-F688F9067405}" destId="{ADCE499F-1DC4-49EF-816B-AE0EFAE46A5E}" srcOrd="0" destOrd="0" presId="urn:microsoft.com/office/officeart/2005/8/layout/default"/>
    <dgm:cxn modelId="{4C2DCC59-6B0C-4A24-A49B-873D8D18A3D0}" type="presOf" srcId="{EB471828-BE77-4B65-8987-D5D3ECBA72DA}" destId="{9EFE413A-2C6E-4947-8B83-A1CB5EA925C2}" srcOrd="0" destOrd="0" presId="urn:microsoft.com/office/officeart/2005/8/layout/default"/>
    <dgm:cxn modelId="{F9350B18-90F5-4E46-B385-97775CB80009}" srcId="{163D5CEB-AD73-4842-B7FF-8840190F4BFF}" destId="{4A22EE86-026B-44DD-AFB6-5E7E906037B0}" srcOrd="3" destOrd="0" parTransId="{B6D1858B-397F-4E6B-9583-E5594BBAB2E9}" sibTransId="{B4108F48-40B8-45E2-AE9F-D3B09ECB5CFE}"/>
    <dgm:cxn modelId="{D025D6ED-75DE-44BF-81EB-D3333EAAFA54}" srcId="{163D5CEB-AD73-4842-B7FF-8840190F4BFF}" destId="{672003C5-EADA-4ED0-8BDC-2D5C2E0634DC}" srcOrd="2" destOrd="0" parTransId="{739060E8-8F67-4399-8B22-B7B25E83D615}" sibTransId="{50E6E2D0-8547-494D-B038-98D1045E9432}"/>
    <dgm:cxn modelId="{892ED0A6-6444-4CB2-B152-6FB6015AC49D}" srcId="{163D5CEB-AD73-4842-B7FF-8840190F4BFF}" destId="{EB471828-BE77-4B65-8987-D5D3ECBA72DA}" srcOrd="1" destOrd="0" parTransId="{515D0181-2993-436F-AEB3-73E9B62C3D94}" sibTransId="{95CE1CA8-A2F9-4BD8-B686-9605EB240C11}"/>
    <dgm:cxn modelId="{FEDCAAA2-5ACB-4E3D-A1DD-5B373E8E7B84}" srcId="{163D5CEB-AD73-4842-B7FF-8840190F4BFF}" destId="{9B0A56EF-1EC4-40F3-8467-5B39AAF02A29}" srcOrd="5" destOrd="0" parTransId="{2EB7BF0E-6556-4E00-915F-A334B96034CC}" sibTransId="{D71A6BB5-A00B-4E2A-9AAD-7B726CB735A8}"/>
    <dgm:cxn modelId="{88E0671D-AE49-4217-8133-B3E1A97A5B5A}" type="presOf" srcId="{9B0A56EF-1EC4-40F3-8467-5B39AAF02A29}" destId="{C7598171-D4CC-46DA-B1D6-7F0E4296DEC8}" srcOrd="0" destOrd="0" presId="urn:microsoft.com/office/officeart/2005/8/layout/default"/>
    <dgm:cxn modelId="{5EE3253C-6EB9-43BD-8962-E6C7C9CA5D8D}" srcId="{163D5CEB-AD73-4842-B7FF-8840190F4BFF}" destId="{582BD98B-C61D-42DE-909E-9852E7C4E144}" srcOrd="4" destOrd="0" parTransId="{457B759F-6C5F-44E0-8E93-85CC4C342B78}" sibTransId="{70C36264-BD7D-44B4-BFE5-2B6C9CCBEC8D}"/>
    <dgm:cxn modelId="{E8A3A1DF-8EBC-4845-85EE-B508C0B86A91}" type="presOf" srcId="{4A22EE86-026B-44DD-AFB6-5E7E906037B0}" destId="{952EC315-C5CC-43DB-AC20-0C0B0CF597AA}" srcOrd="0" destOrd="0" presId="urn:microsoft.com/office/officeart/2005/8/layout/default"/>
    <dgm:cxn modelId="{FB4CD2A8-14FD-4AC1-928F-3365989073A4}" type="presParOf" srcId="{E82367C8-0E6F-434E-BF40-C929B3DDF5F5}" destId="{ADCE499F-1DC4-49EF-816B-AE0EFAE46A5E}" srcOrd="0" destOrd="0" presId="urn:microsoft.com/office/officeart/2005/8/layout/default"/>
    <dgm:cxn modelId="{C4ABD188-006C-4439-9A74-68D243DFC3AD}" type="presParOf" srcId="{E82367C8-0E6F-434E-BF40-C929B3DDF5F5}" destId="{03B71980-4C87-45EF-916B-CFCD45C91EEA}" srcOrd="1" destOrd="0" presId="urn:microsoft.com/office/officeart/2005/8/layout/default"/>
    <dgm:cxn modelId="{D33EAE2D-8D38-44FA-8EA7-D3592938645B}" type="presParOf" srcId="{E82367C8-0E6F-434E-BF40-C929B3DDF5F5}" destId="{9EFE413A-2C6E-4947-8B83-A1CB5EA925C2}" srcOrd="2" destOrd="0" presId="urn:microsoft.com/office/officeart/2005/8/layout/default"/>
    <dgm:cxn modelId="{D7465839-4819-473D-A41C-1C4A2BC07E70}" type="presParOf" srcId="{E82367C8-0E6F-434E-BF40-C929B3DDF5F5}" destId="{6F96A7AB-A16F-45F9-A00A-3182051C9A39}" srcOrd="3" destOrd="0" presId="urn:microsoft.com/office/officeart/2005/8/layout/default"/>
    <dgm:cxn modelId="{E6AB183D-C200-484B-83F1-46F51CF53E10}" type="presParOf" srcId="{E82367C8-0E6F-434E-BF40-C929B3DDF5F5}" destId="{A4EEADF0-BE7E-48A2-B3DB-19CB7892E3FB}" srcOrd="4" destOrd="0" presId="urn:microsoft.com/office/officeart/2005/8/layout/default"/>
    <dgm:cxn modelId="{63511105-0C26-4A4F-8A3F-128E930A5D3A}" type="presParOf" srcId="{E82367C8-0E6F-434E-BF40-C929B3DDF5F5}" destId="{7328704D-5C81-485B-A822-27C2388251C8}" srcOrd="5" destOrd="0" presId="urn:microsoft.com/office/officeart/2005/8/layout/default"/>
    <dgm:cxn modelId="{895652CC-265F-4A10-9696-E6DFC9AECC9D}" type="presParOf" srcId="{E82367C8-0E6F-434E-BF40-C929B3DDF5F5}" destId="{952EC315-C5CC-43DB-AC20-0C0B0CF597AA}" srcOrd="6" destOrd="0" presId="urn:microsoft.com/office/officeart/2005/8/layout/default"/>
    <dgm:cxn modelId="{6AE549F8-ED02-4938-B881-1A49E42B3BDA}" type="presParOf" srcId="{E82367C8-0E6F-434E-BF40-C929B3DDF5F5}" destId="{1A2EEEA3-FF92-4664-A6B9-9DF41141F701}" srcOrd="7" destOrd="0" presId="urn:microsoft.com/office/officeart/2005/8/layout/default"/>
    <dgm:cxn modelId="{9DC21C63-28F4-4704-AB41-888D3A6D1BA1}" type="presParOf" srcId="{E82367C8-0E6F-434E-BF40-C929B3DDF5F5}" destId="{DDCEF60E-4731-405D-8659-E593A1F2F62A}" srcOrd="8" destOrd="0" presId="urn:microsoft.com/office/officeart/2005/8/layout/default"/>
    <dgm:cxn modelId="{DFCA92D0-4B2A-4F03-B7EF-5E632FD158D6}" type="presParOf" srcId="{E82367C8-0E6F-434E-BF40-C929B3DDF5F5}" destId="{4C3EC426-A244-40B0-87BB-0FA302DD2C04}" srcOrd="9" destOrd="0" presId="urn:microsoft.com/office/officeart/2005/8/layout/default"/>
    <dgm:cxn modelId="{91F00053-11E6-4DE2-A5EA-59749417698F}" type="presParOf" srcId="{E82367C8-0E6F-434E-BF40-C929B3DDF5F5}" destId="{C7598171-D4CC-46DA-B1D6-7F0E4296DEC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E499F-1DC4-49EF-816B-AE0EFAE46A5E}">
      <dsp:nvSpPr>
        <dsp:cNvPr id="0" name=""/>
        <dsp:cNvSpPr/>
      </dsp:nvSpPr>
      <dsp:spPr>
        <a:xfrm>
          <a:off x="894131" y="597"/>
          <a:ext cx="2983404" cy="1678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Солнечная энергия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894131" y="597"/>
        <a:ext cx="2983404" cy="1678128"/>
      </dsp:txXfrm>
    </dsp:sp>
    <dsp:sp modelId="{9EFE413A-2C6E-4947-8B83-A1CB5EA925C2}">
      <dsp:nvSpPr>
        <dsp:cNvPr id="0" name=""/>
        <dsp:cNvSpPr/>
      </dsp:nvSpPr>
      <dsp:spPr>
        <a:xfrm>
          <a:off x="4157224" y="597"/>
          <a:ext cx="2983404" cy="1678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Энергия ветра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157224" y="597"/>
        <a:ext cx="2983404" cy="1678128"/>
      </dsp:txXfrm>
    </dsp:sp>
    <dsp:sp modelId="{A4EEADF0-BE7E-48A2-B3DB-19CB7892E3FB}">
      <dsp:nvSpPr>
        <dsp:cNvPr id="0" name=""/>
        <dsp:cNvSpPr/>
      </dsp:nvSpPr>
      <dsp:spPr>
        <a:xfrm>
          <a:off x="7420317" y="597"/>
          <a:ext cx="2983404" cy="1678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Отходы сельскохозяйственного производства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7420317" y="597"/>
        <a:ext cx="2983404" cy="1678128"/>
      </dsp:txXfrm>
    </dsp:sp>
    <dsp:sp modelId="{952EC315-C5CC-43DB-AC20-0C0B0CF597AA}">
      <dsp:nvSpPr>
        <dsp:cNvPr id="0" name=""/>
        <dsp:cNvSpPr/>
      </dsp:nvSpPr>
      <dsp:spPr>
        <a:xfrm>
          <a:off x="894131" y="1958414"/>
          <a:ext cx="2983404" cy="1678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Геотермальная </a:t>
          </a:r>
          <a:br>
            <a:rPr lang="ru-RU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энергия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894131" y="1958414"/>
        <a:ext cx="2983404" cy="1678128"/>
      </dsp:txXfrm>
    </dsp:sp>
    <dsp:sp modelId="{DDCEF60E-4731-405D-8659-E593A1F2F62A}">
      <dsp:nvSpPr>
        <dsp:cNvPr id="0" name=""/>
        <dsp:cNvSpPr/>
      </dsp:nvSpPr>
      <dsp:spPr>
        <a:xfrm>
          <a:off x="4157224" y="1958414"/>
          <a:ext cx="2983404" cy="1678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Биоэнергетика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157224" y="1958414"/>
        <a:ext cx="2983404" cy="1678128"/>
      </dsp:txXfrm>
    </dsp:sp>
    <dsp:sp modelId="{C7598171-D4CC-46DA-B1D6-7F0E4296DEC8}">
      <dsp:nvSpPr>
        <dsp:cNvPr id="0" name=""/>
        <dsp:cNvSpPr/>
      </dsp:nvSpPr>
      <dsp:spPr>
        <a:xfrm>
          <a:off x="7420317" y="1958414"/>
          <a:ext cx="2983404" cy="1678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Малая </a:t>
          </a:r>
          <a:br>
            <a:rPr lang="ru-RU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гидроэнергетика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7420317" y="1958414"/>
        <a:ext cx="2983404" cy="1678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85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0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22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Рисунок 20">
            <a:extLst>
              <a:ext uri="{FF2B5EF4-FFF2-40B4-BE49-F238E27FC236}">
                <a16:creationId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0"/>
            <a:ext cx="12858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2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31800" y="871671"/>
            <a:ext cx="28412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98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Спасибо за внимание!</a:t>
            </a:r>
          </a:p>
        </p:txBody>
      </p:sp>
      <p:sp>
        <p:nvSpPr>
          <p:cNvPr id="7" name="Текст 5">
            <a:extLst>
              <a:ext uri="{FF2B5EF4-FFF2-40B4-BE49-F238E27FC236}">
                <a16:creationId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75503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 слайда-разделителя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8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7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 rtlCol="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 слайда-разделителя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13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67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6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</p:spTree>
    <p:extLst>
      <p:ext uri="{BB962C8B-B14F-4D97-AF65-F5344CB8AC3E}">
        <p14:creationId xmlns:p14="http://schemas.microsoft.com/office/powerpoint/2010/main" val="289210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5">
            <a:extLst>
              <a:ext uri="{FF2B5EF4-FFF2-40B4-BE49-F238E27FC236}">
                <a16:creationId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" name="Полилиния 5">
            <a:extLst>
              <a:ext uri="{FF2B5EF4-FFF2-40B4-BE49-F238E27FC236}">
                <a16:creationId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" name="Полилиния 5">
            <a:extLst>
              <a:ext uri="{FF2B5EF4-FFF2-40B4-BE49-F238E27FC236}">
                <a16:creationId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Полилиния 5">
            <a:extLst>
              <a:ext uri="{FF2B5EF4-FFF2-40B4-BE49-F238E27FC236}">
                <a16:creationId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6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rtlCol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ru-RU" noProof="0" dirty="0"/>
              <a:t>Введите подпись</a:t>
            </a:r>
          </a:p>
        </p:txBody>
      </p:sp>
    </p:spTree>
    <p:extLst>
      <p:ext uri="{BB962C8B-B14F-4D97-AF65-F5344CB8AC3E}">
        <p14:creationId xmlns:p14="http://schemas.microsoft.com/office/powerpoint/2010/main" val="208005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58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79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95944" y="-333637"/>
            <a:ext cx="1784219" cy="152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8"/>
          <p:cNvCxnSpPr/>
          <p:nvPr userDrawn="1"/>
        </p:nvCxnSpPr>
        <p:spPr>
          <a:xfrm>
            <a:off x="1413933" y="920217"/>
            <a:ext cx="10453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8708" y="219335"/>
            <a:ext cx="6314584" cy="55648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80309" y="645333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F5137-4FAB-42D2-AAE2-D2FFDCB8205C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609600" y="6381328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71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45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86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80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8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53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57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40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 24">
            <a:extLst>
              <a:ext uri="{FF2B5EF4-FFF2-40B4-BE49-F238E27FC236}">
                <a16:creationId xmlns:a16="http://schemas.microsoft.com/office/drawing/2014/main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74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45755" y="2036617"/>
            <a:ext cx="9700491" cy="158773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Проблемы энергетического обеспечения АПК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(</a:t>
            </a:r>
            <a:r>
              <a:rPr lang="ru-RU" sz="2800" b="1" i="1" dirty="0" smtClean="0">
                <a:solidFill>
                  <a:schemeClr val="bg1"/>
                </a:solidFill>
              </a:rPr>
              <a:t>вступительное слово)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24145" y="74192"/>
            <a:ext cx="6361043" cy="7647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Отделение сельскохозяйственных наук РАН</a:t>
            </a:r>
            <a:b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Секция механизации, электрификации и автоматизации</a:t>
            </a:r>
          </a:p>
        </p:txBody>
      </p:sp>
      <p:sp>
        <p:nvSpPr>
          <p:cNvPr id="27" name="Подзаголовок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 txBox="1">
            <a:spLocks/>
          </p:cNvSpPr>
          <p:nvPr/>
        </p:nvSpPr>
        <p:spPr>
          <a:xfrm>
            <a:off x="3366655" y="5057105"/>
            <a:ext cx="8495608" cy="797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Лачуга Юрий Федорович, академик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секретарь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сельскохозяйственных наук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РАН, академик РАН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" descr="http://geum.ru/next/images/235866-nomer-m4718a096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5B9BD5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8479735" y="203947"/>
            <a:ext cx="3382528" cy="982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042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011538"/>
            <a:ext cx="10111465" cy="81982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Приоритетные направления Стратегии 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научно-технологического </a:t>
            </a:r>
            <a:r>
              <a:rPr lang="ru-RU" sz="2800" b="1" dirty="0" smtClean="0">
                <a:solidFill>
                  <a:srgbClr val="C00000"/>
                </a:solidFill>
              </a:rPr>
              <a:t>развития Российской Федерации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24145" y="74192"/>
            <a:ext cx="11457517" cy="869329"/>
            <a:chOff x="524145" y="74192"/>
            <a:chExt cx="11457517" cy="869329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524145" y="74192"/>
              <a:ext cx="6361043" cy="764704"/>
            </a:xfrm>
            <a:prstGeom prst="rect">
              <a:avLst/>
            </a:prstGeom>
            <a:effectLst/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19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Отделение сельскохозяйственных наук РАН</a:t>
              </a:r>
              <a:b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</a:b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Секция механизации, электрификации и автоматизации</a:t>
              </a:r>
            </a:p>
          </p:txBody>
        </p:sp>
        <p:pic>
          <p:nvPicPr>
            <p:cNvPr id="27" name="Picture 2" descr="http://geum.ru/next/images/235866-nomer-m4718a09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rgbClr val="5B9BD5">
                  <a:shade val="45000"/>
                  <a:satMod val="135000"/>
                </a:srgb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095720" y="105365"/>
              <a:ext cx="2885942" cy="838156"/>
            </a:xfrm>
            <a:prstGeom prst="rect">
              <a:avLst/>
            </a:prstGeom>
            <a:noFill/>
          </p:spPr>
        </p:pic>
      </p:grpSp>
      <p:sp>
        <p:nvSpPr>
          <p:cNvPr id="28" name="TextBox 27"/>
          <p:cNvSpPr txBox="1"/>
          <p:nvPr/>
        </p:nvSpPr>
        <p:spPr>
          <a:xfrm>
            <a:off x="180109" y="2004007"/>
            <a:ext cx="11831781" cy="830997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В ближайшие 10 - 15 лет приоритетами научно-технологического развития Российской Федерации следует считать те направления, которые позволят получить научные и научно-технические результаты и создать технологии, являющиеся основой инновационного развития внутреннего рынка продуктов и услуг, устойчивого положения России на внешнем рынке, и обеспечат: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978115" y="2935088"/>
            <a:ext cx="9953078" cy="1154162"/>
            <a:chOff x="2279576" y="1757917"/>
            <a:chExt cx="11088112" cy="1052407"/>
          </a:xfrm>
        </p:grpSpPr>
        <p:sp>
          <p:nvSpPr>
            <p:cNvPr id="30" name="Пятиугольник 29"/>
            <p:cNvSpPr/>
            <p:nvPr/>
          </p:nvSpPr>
          <p:spPr>
            <a:xfrm>
              <a:off x="3287688" y="1772816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543227" y="1757917"/>
              <a:ext cx="9099089" cy="1052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Переход 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к экологически чистой и ресурсосберегающей энергетике, повышение эффективности добычи и глубокой переработки углеводородного сырья, формирование новых источников, способов транспортировки и хранения 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энергии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 flipH="1">
              <a:off x="2723067" y="2007601"/>
              <a:ext cx="472544" cy="4209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996587" y="4019208"/>
            <a:ext cx="9953078" cy="1422322"/>
            <a:chOff x="2279576" y="1772817"/>
            <a:chExt cx="11088112" cy="861083"/>
          </a:xfrm>
        </p:grpSpPr>
        <p:sp>
          <p:nvSpPr>
            <p:cNvPr id="35" name="Пятиугольник 34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448921" y="1788491"/>
              <a:ext cx="9193394" cy="801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Переход 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к высокопродуктивному и экологически чистому </a:t>
              </a:r>
              <a:r>
                <a:rPr kumimoji="0" lang="ru-R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агро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- и </a:t>
              </a:r>
              <a:r>
                <a:rPr kumimoji="0" lang="ru-RU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аквахозяйству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, разработку и внедрение систем рационального применения средств химической и биологической защиты сельскохозяйственных растений и животных, хранение и эффективную переработку сельскохозяйственной 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продукции, 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создание безопасных и качественных, в том числе функциональных, продуктов 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питания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 flipH="1">
              <a:off x="2679589" y="2061574"/>
              <a:ext cx="408886" cy="279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2</a:t>
              </a: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987351" y="5573458"/>
            <a:ext cx="9953078" cy="1115372"/>
            <a:chOff x="2279576" y="1772817"/>
            <a:chExt cx="11088112" cy="889285"/>
          </a:xfrm>
        </p:grpSpPr>
        <p:sp>
          <p:nvSpPr>
            <p:cNvPr id="40" name="Пятиугольник 39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481518" y="1803237"/>
              <a:ext cx="9492521" cy="858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Переход 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к передовым цифровым, интеллектуальным производственным технологиям, роботизированным системам, новым материалам и способам конструирования, создание систем обработки больших объемов данных, машинного обучения и искусственного 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интеллекта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 flipH="1">
              <a:off x="2675271" y="1991996"/>
              <a:ext cx="528374" cy="3680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3</a:t>
              </a:r>
              <a:endPara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09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011538"/>
            <a:ext cx="9700491" cy="8198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Особенности и проблемы энергетического обеспечения сельских территорий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978115" y="1958550"/>
            <a:ext cx="9953078" cy="616430"/>
            <a:chOff x="2279576" y="1772816"/>
            <a:chExt cx="11088112" cy="861083"/>
          </a:xfrm>
        </p:grpSpPr>
        <p:sp>
          <p:nvSpPr>
            <p:cNvPr id="13" name="Пятиугольник 12"/>
            <p:cNvSpPr/>
            <p:nvPr/>
          </p:nvSpPr>
          <p:spPr>
            <a:xfrm>
              <a:off x="3287688" y="1772816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16651" y="1986015"/>
              <a:ext cx="9099089" cy="374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Большие</a:t>
              </a:r>
              <a:r>
                <a:rPr kumimoji="0" lang="ru-RU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 территории расположения производственных и жилых объектов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+mn-c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2703186" y="1923607"/>
              <a:ext cx="472544" cy="530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996587" y="2632988"/>
            <a:ext cx="9953078" cy="627096"/>
            <a:chOff x="2279576" y="1772817"/>
            <a:chExt cx="11088112" cy="861083"/>
          </a:xfrm>
        </p:grpSpPr>
        <p:sp>
          <p:nvSpPr>
            <p:cNvPr id="18" name="Пятиугольник 17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481518" y="1939557"/>
              <a:ext cx="9193394" cy="3680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kumimoji="0" lang="ru-RU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Рассредоточенность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 </a:t>
              </a:r>
              <a:r>
                <a:rPr kumimoji="0" lang="ru-RU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энергопотребителей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 flipH="1">
              <a:off x="2702488" y="1939557"/>
              <a:ext cx="408886" cy="521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2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996587" y="3340624"/>
            <a:ext cx="9953078" cy="864000"/>
            <a:chOff x="2279576" y="1772817"/>
            <a:chExt cx="11088112" cy="861083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81518" y="1803237"/>
              <a:ext cx="9492521" cy="6441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Значительная доля (до 25%)</a:t>
              </a:r>
              <a:r>
                <a:rPr kumimoji="0" lang="ru-RU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 удаленных объектов, не имеющих централизованного энергоснабжения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 flipH="1">
              <a:off x="2706644" y="1942632"/>
              <a:ext cx="528374" cy="521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3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524145" y="74192"/>
            <a:ext cx="11457517" cy="869329"/>
            <a:chOff x="524145" y="74192"/>
            <a:chExt cx="11457517" cy="869329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524145" y="74192"/>
              <a:ext cx="6361043" cy="764704"/>
            </a:xfrm>
            <a:prstGeom prst="rect">
              <a:avLst/>
            </a:prstGeom>
            <a:effectLst/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19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Отделение сельскохозяйственных наук РАН</a:t>
              </a:r>
              <a:b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</a:b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Секция механизации, электрификации и автоматизации</a:t>
              </a:r>
            </a:p>
          </p:txBody>
        </p:sp>
        <p:pic>
          <p:nvPicPr>
            <p:cNvPr id="27" name="Picture 2" descr="http://geum.ru/next/images/235866-nomer-m4718a09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rgbClr val="5B9BD5">
                  <a:shade val="45000"/>
                  <a:satMod val="135000"/>
                </a:srgb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095720" y="105365"/>
              <a:ext cx="2885942" cy="838156"/>
            </a:xfrm>
            <a:prstGeom prst="rect">
              <a:avLst/>
            </a:prstGeom>
            <a:noFill/>
          </p:spPr>
        </p:pic>
      </p:grpSp>
      <p:grpSp>
        <p:nvGrpSpPr>
          <p:cNvPr id="28" name="Группа 27"/>
          <p:cNvGrpSpPr/>
          <p:nvPr/>
        </p:nvGrpSpPr>
        <p:grpSpPr>
          <a:xfrm>
            <a:off x="996587" y="4306684"/>
            <a:ext cx="9953078" cy="820264"/>
            <a:chOff x="2279576" y="1772817"/>
            <a:chExt cx="11088112" cy="861083"/>
          </a:xfrm>
        </p:grpSpPr>
        <p:sp>
          <p:nvSpPr>
            <p:cNvPr id="29" name="Пятиугольник 28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481518" y="1803237"/>
              <a:ext cx="9492521" cy="678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Большие сезонные и суточные колебания потребляемой энергии, связанные с технологическими особенностями АПК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 flipH="1">
              <a:off x="2723067" y="1914153"/>
              <a:ext cx="528374" cy="549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b="1" kern="0" dirty="0">
                  <a:solidFill>
                    <a:prstClr val="white"/>
                  </a:solidFill>
                  <a:latin typeface="Times New Roman"/>
                  <a:cs typeface="Times New Roman" panose="02020603050405020304" pitchFamily="18" charset="0"/>
                </a:rPr>
                <a:t>4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978115" y="5234881"/>
            <a:ext cx="9953078" cy="608623"/>
            <a:chOff x="2279576" y="1772817"/>
            <a:chExt cx="11088112" cy="861083"/>
          </a:xfrm>
        </p:grpSpPr>
        <p:sp>
          <p:nvSpPr>
            <p:cNvPr id="34" name="Пятиугольник 33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488488" y="1974219"/>
              <a:ext cx="9492521" cy="387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Большая доля</a:t>
              </a:r>
              <a:r>
                <a:rPr kumimoji="0" lang="ru-RU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 изношенных сетей централизованного энергоснабжения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 flipH="1">
              <a:off x="2723067" y="1914153"/>
              <a:ext cx="528374" cy="549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978115" y="5947414"/>
            <a:ext cx="9953078" cy="623118"/>
            <a:chOff x="2279576" y="1772817"/>
            <a:chExt cx="11088112" cy="881590"/>
          </a:xfrm>
        </p:grpSpPr>
        <p:sp>
          <p:nvSpPr>
            <p:cNvPr id="39" name="Пятиугольник 38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488488" y="1974219"/>
              <a:ext cx="9492521" cy="5225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Низкие</a:t>
              </a:r>
              <a:r>
                <a:rPr kumimoji="0" lang="ru-RU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Times New Roman" panose="02020603050405020304" pitchFamily="18" charset="0"/>
                  <a:cs typeface="+mn-cs"/>
                </a:rPr>
                <a:t> надежность и качество поставляемой электроэнергии 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 flipH="1">
              <a:off x="2723067" y="1914153"/>
              <a:ext cx="528374" cy="7402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cs typeface="Times New Roman" panose="02020603050405020304" pitchFamily="18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51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nertra.es/blog/wp-content/uploads/2017/10/Renovables3-1024x7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571" y="4948806"/>
            <a:ext cx="2506429" cy="190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011538"/>
            <a:ext cx="9700491" cy="8198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Виды возобновляемых источников энергии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24145" y="74192"/>
            <a:ext cx="11457517" cy="869329"/>
            <a:chOff x="524145" y="74192"/>
            <a:chExt cx="11457517" cy="869329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524145" y="74192"/>
              <a:ext cx="6361043" cy="764704"/>
            </a:xfrm>
            <a:prstGeom prst="rect">
              <a:avLst/>
            </a:prstGeom>
            <a:effectLst/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19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Отделение сельскохозяйственных наук РАН</a:t>
              </a:r>
              <a:b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</a:b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Секция механизации, электрификации и автоматизации</a:t>
              </a:r>
            </a:p>
          </p:txBody>
        </p:sp>
        <p:pic>
          <p:nvPicPr>
            <p:cNvPr id="27" name="Picture 2" descr="http://geum.ru/next/images/235866-nomer-m4718a09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5B9BD5">
                  <a:shade val="45000"/>
                  <a:satMod val="135000"/>
                </a:srgb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095720" y="105365"/>
              <a:ext cx="2885942" cy="838156"/>
            </a:xfrm>
            <a:prstGeom prst="rect">
              <a:avLst/>
            </a:prstGeom>
            <a:noFill/>
          </p:spPr>
        </p:pic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7184237"/>
              </p:ext>
            </p:extLst>
          </p:nvPr>
        </p:nvGraphicFramePr>
        <p:xfrm>
          <a:off x="0" y="2137767"/>
          <a:ext cx="11297854" cy="363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6327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77089" y="1489189"/>
            <a:ext cx="11632784" cy="83099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cs typeface="Arial" panose="020B0604020202020204" pitchFamily="34" charset="0"/>
              </a:rPr>
              <a:t>Доля </a:t>
            </a:r>
            <a:r>
              <a:rPr lang="ru-RU" sz="2400" dirty="0" smtClean="0">
                <a:cs typeface="Arial" panose="020B0604020202020204" pitchFamily="34" charset="0"/>
              </a:rPr>
              <a:t>видов возобновляемых источников энергии (ВИЭ) </a:t>
            </a:r>
            <a:br>
              <a:rPr lang="ru-RU" sz="2400" dirty="0" smtClean="0">
                <a:cs typeface="Arial" panose="020B0604020202020204" pitchFamily="34" charset="0"/>
              </a:rPr>
            </a:br>
            <a:r>
              <a:rPr lang="ru-RU" sz="2400" dirty="0" smtClean="0">
                <a:cs typeface="Arial" panose="020B0604020202020204" pitchFamily="34" charset="0"/>
              </a:rPr>
              <a:t>в системе распределенной энергетики АПК</a:t>
            </a:r>
            <a:endParaRPr lang="ru-RU" sz="2400" dirty="0"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50273" y="74192"/>
            <a:ext cx="9922164" cy="1616496"/>
            <a:chOff x="450273" y="74192"/>
            <a:chExt cx="9922164" cy="1616496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524145" y="74192"/>
              <a:ext cx="6361043" cy="784792"/>
              <a:chOff x="524145" y="74192"/>
              <a:chExt cx="6361043" cy="784792"/>
            </a:xfrm>
          </p:grpSpPr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524145" y="74192"/>
                <a:ext cx="6361043" cy="764704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lnSpc>
                    <a:spcPts val="1900"/>
                  </a:lnSpc>
                </a:pPr>
                <a:r>
                  <a:rPr lang="ru-RU" sz="1700" dirty="0">
                    <a:solidFill>
                      <a:srgbClr val="44546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Отделение сельскохозяйственных наук РАН</a:t>
                </a:r>
                <a:br>
                  <a:rPr lang="ru-RU" sz="1700" dirty="0">
                    <a:solidFill>
                      <a:srgbClr val="44546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1700" dirty="0">
                    <a:solidFill>
                      <a:srgbClr val="44546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Секция механизации, электрификации и автоматизации</a:t>
                </a:r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524145" y="858984"/>
                <a:ext cx="302261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Заголовок 4"/>
            <p:cNvSpPr txBox="1">
              <a:spLocks/>
            </p:cNvSpPr>
            <p:nvPr/>
          </p:nvSpPr>
          <p:spPr>
            <a:xfrm>
              <a:off x="450273" y="870861"/>
              <a:ext cx="9922164" cy="81982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2400" b="1" dirty="0">
                  <a:solidFill>
                    <a:srgbClr val="C00000"/>
                  </a:solidFill>
                </a:rPr>
                <a:t>Состояние распределенной энергетики в АПК</a:t>
              </a:r>
            </a:p>
          </p:txBody>
        </p: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B49-D556-43F6-9C6B-24CA0564DD9F}" type="slidenum">
              <a:rPr lang="ru-RU" smtClean="0"/>
              <a:t>5</a:t>
            </a:fld>
            <a:endParaRPr lang="ru-RU"/>
          </a:p>
        </p:txBody>
      </p:sp>
      <p:pic>
        <p:nvPicPr>
          <p:cNvPr id="22" name="Picture 2" descr="http://geum.ru/next/images/235866-nomer-m4718a096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5B9BD5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9095720" y="105365"/>
            <a:ext cx="2885942" cy="838156"/>
          </a:xfrm>
          <a:prstGeom prst="rect">
            <a:avLst/>
          </a:prstGeom>
          <a:noFill/>
        </p:spPr>
      </p:pic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116397507"/>
              </p:ext>
            </p:extLst>
          </p:nvPr>
        </p:nvGraphicFramePr>
        <p:xfrm>
          <a:off x="952500" y="2590365"/>
          <a:ext cx="10077450" cy="3948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50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011538"/>
            <a:ext cx="9700491" cy="8198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Актуальные задачи  энергообеспечения АПК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978115" y="2101880"/>
            <a:ext cx="9953078" cy="849305"/>
            <a:chOff x="2279576" y="1772816"/>
            <a:chExt cx="11088112" cy="861083"/>
          </a:xfrm>
        </p:grpSpPr>
        <p:sp>
          <p:nvSpPr>
            <p:cNvPr id="13" name="Пятиугольник 12"/>
            <p:cNvSpPr/>
            <p:nvPr/>
          </p:nvSpPr>
          <p:spPr>
            <a:xfrm>
              <a:off x="3287688" y="1772816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03324" y="1826426"/>
              <a:ext cx="9448908" cy="655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Совершенствование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систем электроснабжения, принципов их построения, методов передачи электроэнергии, повышение надежности, безопасности и снижение потерь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2703186" y="1923607"/>
              <a:ext cx="472544" cy="530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979961" y="3005051"/>
            <a:ext cx="9953078" cy="864000"/>
            <a:chOff x="2279576" y="1772817"/>
            <a:chExt cx="11088112" cy="861083"/>
          </a:xfrm>
        </p:grpSpPr>
        <p:sp>
          <p:nvSpPr>
            <p:cNvPr id="18" name="Пятиугольник 17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534286" y="1897897"/>
              <a:ext cx="9193394" cy="6441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Разработка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и реализация технологий </a:t>
              </a: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и технических средств распределенной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энергетики, автономных систем </a:t>
              </a: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малой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энергетики, </a:t>
              </a:r>
              <a:r>
                <a:rPr lang="ru-RU" dirty="0" err="1">
                  <a:solidFill>
                    <a:prstClr val="black"/>
                  </a:solidFill>
                  <a:ea typeface="Times New Roman" panose="02020603050405020304" pitchFamily="18" charset="0"/>
                </a:rPr>
                <a:t>микросетей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 flipH="1">
              <a:off x="2702488" y="1939557"/>
              <a:ext cx="408886" cy="521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2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979961" y="3945535"/>
            <a:ext cx="9953078" cy="864000"/>
            <a:chOff x="2279576" y="1772817"/>
            <a:chExt cx="11088112" cy="861083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82745" y="1881284"/>
              <a:ext cx="9492521" cy="6441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Решение технических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и организационных вопросов функционирования и взаимодействия объектов малой генерации и электросетевых компаний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 flipH="1">
              <a:off x="2706644" y="1942632"/>
              <a:ext cx="528374" cy="521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3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524145" y="74192"/>
            <a:ext cx="11457517" cy="869329"/>
            <a:chOff x="524145" y="74192"/>
            <a:chExt cx="11457517" cy="869329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524145" y="74192"/>
              <a:ext cx="6361043" cy="764704"/>
            </a:xfrm>
            <a:prstGeom prst="rect">
              <a:avLst/>
            </a:prstGeom>
            <a:effectLst/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19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Отделение сельскохозяйственных наук РАН</a:t>
              </a:r>
              <a:b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</a:b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Секция механизации, электрификации и автоматизации</a:t>
              </a:r>
            </a:p>
          </p:txBody>
        </p:sp>
        <p:pic>
          <p:nvPicPr>
            <p:cNvPr id="27" name="Picture 2" descr="http://geum.ru/next/images/235866-nomer-m4718a09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rgbClr val="5B9BD5">
                  <a:shade val="45000"/>
                  <a:satMod val="135000"/>
                </a:srgb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095720" y="105365"/>
              <a:ext cx="2885942" cy="838156"/>
            </a:xfrm>
            <a:prstGeom prst="rect">
              <a:avLst/>
            </a:prstGeom>
            <a:noFill/>
          </p:spPr>
        </p:pic>
      </p:grpSp>
      <p:grpSp>
        <p:nvGrpSpPr>
          <p:cNvPr id="28" name="Группа 27"/>
          <p:cNvGrpSpPr/>
          <p:nvPr/>
        </p:nvGrpSpPr>
        <p:grpSpPr>
          <a:xfrm>
            <a:off x="961498" y="4894955"/>
            <a:ext cx="9953078" cy="763697"/>
            <a:chOff x="2279576" y="1772817"/>
            <a:chExt cx="11088112" cy="861083"/>
          </a:xfrm>
        </p:grpSpPr>
        <p:sp>
          <p:nvSpPr>
            <p:cNvPr id="29" name="Пятиугольник 28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481518" y="1964332"/>
              <a:ext cx="9492521" cy="41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Разработка более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совершенных </a:t>
              </a: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накопителей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электрической </a:t>
              </a: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и тепловой энергии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 flipH="1">
              <a:off x="2723067" y="1914153"/>
              <a:ext cx="528374" cy="549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b="1" kern="0" dirty="0">
                  <a:solidFill>
                    <a:prstClr val="white"/>
                  </a:solidFill>
                  <a:latin typeface="Times New Roman"/>
                  <a:cs typeface="Times New Roman" panose="02020603050405020304" pitchFamily="18" charset="0"/>
                </a:rPr>
                <a:t>4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987062" y="5768701"/>
            <a:ext cx="9953078" cy="891364"/>
            <a:chOff x="2279576" y="1772817"/>
            <a:chExt cx="11088112" cy="861083"/>
          </a:xfrm>
        </p:grpSpPr>
        <p:sp>
          <p:nvSpPr>
            <p:cNvPr id="34" name="Пятиугольник 33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482745" y="1882430"/>
              <a:ext cx="9492521" cy="5718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Разработка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карт </a:t>
              </a: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потенциала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использования ВИЭ, с прогнозом себестоимости производства энергии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 flipH="1">
              <a:off x="2723067" y="1914153"/>
              <a:ext cx="528374" cy="549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cs typeface="Times New Roman" panose="02020603050405020304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899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011538"/>
            <a:ext cx="9700491" cy="8198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Актуальность создания электроприводных сельскохозяйственных машин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978115" y="1825655"/>
            <a:ext cx="9953078" cy="849305"/>
            <a:chOff x="2279576" y="1772816"/>
            <a:chExt cx="11088112" cy="861083"/>
          </a:xfrm>
        </p:grpSpPr>
        <p:sp>
          <p:nvSpPr>
            <p:cNvPr id="13" name="Пятиугольник 12"/>
            <p:cNvSpPr/>
            <p:nvPr/>
          </p:nvSpPr>
          <p:spPr>
            <a:xfrm>
              <a:off x="3287688" y="1772816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481518" y="2001618"/>
              <a:ext cx="9448908" cy="374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Экологическая </a:t>
              </a: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безопасность</a:t>
              </a:r>
              <a:endParaRPr lang="ru-RU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2703186" y="1923607"/>
              <a:ext cx="472544" cy="530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979961" y="2728826"/>
            <a:ext cx="9953078" cy="864000"/>
            <a:chOff x="2279576" y="1772817"/>
            <a:chExt cx="11088112" cy="861083"/>
          </a:xfrm>
        </p:grpSpPr>
        <p:sp>
          <p:nvSpPr>
            <p:cNvPr id="18" name="Пятиугольник 17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534286" y="2012820"/>
              <a:ext cx="9193394" cy="3680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dirty="0" smtClean="0"/>
                <a:t>Более высокий КПД (до 70%)</a:t>
              </a:r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 flipH="1">
              <a:off x="2702488" y="1939557"/>
              <a:ext cx="408886" cy="521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2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979961" y="3669309"/>
            <a:ext cx="9953078" cy="864000"/>
            <a:chOff x="2279576" y="1772816"/>
            <a:chExt cx="11088112" cy="861083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3287688" y="1772816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80626" y="2019315"/>
              <a:ext cx="9492521" cy="3680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dirty="0" smtClean="0"/>
                <a:t>Устранение сложных механических передач</a:t>
              </a: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 flipH="1">
              <a:off x="2706644" y="1942632"/>
              <a:ext cx="528374" cy="521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3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524145" y="74192"/>
            <a:ext cx="11457517" cy="869329"/>
            <a:chOff x="524145" y="74192"/>
            <a:chExt cx="11457517" cy="869329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524145" y="74192"/>
              <a:ext cx="6361043" cy="764704"/>
            </a:xfrm>
            <a:prstGeom prst="rect">
              <a:avLst/>
            </a:prstGeom>
            <a:effectLst/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19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Отделение сельскохозяйственных наук РАН</a:t>
              </a:r>
              <a:b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</a:b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Секция механизации, электрификации и автоматизации</a:t>
              </a:r>
            </a:p>
          </p:txBody>
        </p:sp>
        <p:pic>
          <p:nvPicPr>
            <p:cNvPr id="27" name="Picture 2" descr="http://geum.ru/next/images/235866-nomer-m4718a09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rgbClr val="5B9BD5">
                  <a:shade val="45000"/>
                  <a:satMod val="135000"/>
                </a:srgb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095720" y="105365"/>
              <a:ext cx="2885942" cy="838156"/>
            </a:xfrm>
            <a:prstGeom prst="rect">
              <a:avLst/>
            </a:prstGeom>
            <a:noFill/>
          </p:spPr>
        </p:pic>
      </p:grpSp>
      <p:grpSp>
        <p:nvGrpSpPr>
          <p:cNvPr id="28" name="Группа 27"/>
          <p:cNvGrpSpPr/>
          <p:nvPr/>
        </p:nvGrpSpPr>
        <p:grpSpPr>
          <a:xfrm>
            <a:off x="961498" y="4618730"/>
            <a:ext cx="9953078" cy="763697"/>
            <a:chOff x="2279576" y="1772817"/>
            <a:chExt cx="11088112" cy="861083"/>
          </a:xfrm>
        </p:grpSpPr>
        <p:sp>
          <p:nvSpPr>
            <p:cNvPr id="29" name="Пятиугольник 28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481518" y="1964332"/>
              <a:ext cx="9492521" cy="41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dirty="0" smtClean="0"/>
                <a:t>Адаптация к автоматизации и роботизации</a:t>
              </a:r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 flipH="1">
              <a:off x="2723067" y="1914153"/>
              <a:ext cx="528374" cy="549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b="1" kern="0" dirty="0">
                  <a:solidFill>
                    <a:prstClr val="white"/>
                  </a:solidFill>
                  <a:latin typeface="Times New Roman"/>
                  <a:cs typeface="Times New Roman" panose="02020603050405020304" pitchFamily="18" charset="0"/>
                </a:rPr>
                <a:t>4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987062" y="5438153"/>
            <a:ext cx="9953078" cy="1056293"/>
            <a:chOff x="2279576" y="1772817"/>
            <a:chExt cx="11088112" cy="870786"/>
          </a:xfrm>
        </p:grpSpPr>
        <p:sp>
          <p:nvSpPr>
            <p:cNvPr id="34" name="Пятиугольник 33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482745" y="1882429"/>
              <a:ext cx="9492521" cy="7611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Улучшение функциональных и эксплуатационных показателей – </a:t>
              </a: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надежности, </a:t>
              </a:r>
              <a:r>
                <a:rPr lang="ru-RU" dirty="0" err="1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энергоэффективности</a:t>
              </a: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,  плавности регулирования 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скоростей, </a:t>
              </a: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маневренности, уровня </a:t>
              </a:r>
              <a:r>
                <a:rPr lang="ru-RU" dirty="0">
                  <a:solidFill>
                    <a:prstClr val="black"/>
                  </a:solidFill>
                  <a:ea typeface="Times New Roman" panose="02020603050405020304" pitchFamily="18" charset="0"/>
                </a:rPr>
                <a:t>вибраций, шума.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 flipH="1">
              <a:off x="2723067" y="1914153"/>
              <a:ext cx="528374" cy="549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cs typeface="Times New Roman" panose="02020603050405020304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655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870861"/>
            <a:ext cx="10125075" cy="81982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Компоновки автоматизированного электропривода мобильных </a:t>
            </a:r>
            <a:r>
              <a:rPr lang="ru-RU" sz="2800" b="1" dirty="0" err="1" smtClean="0">
                <a:solidFill>
                  <a:srgbClr val="C00000"/>
                </a:solidFill>
              </a:rPr>
              <a:t>энергосредств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293073"/>
            <a:ext cx="4499602" cy="2380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247" y="1825625"/>
            <a:ext cx="4527399" cy="2309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825625"/>
            <a:ext cx="4499601" cy="2309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247" y="4293074"/>
            <a:ext cx="4527400" cy="2380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8</a:t>
            </a:fld>
            <a:endParaRPr lang="ru-RU" noProof="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24145" y="74192"/>
            <a:ext cx="6361043" cy="7647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900"/>
              </a:lnSpc>
            </a:pP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сельскохозяйственных наук РАН</a:t>
            </a:r>
            <a:b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механизации, электрификации и автоматизации</a:t>
            </a:r>
          </a:p>
        </p:txBody>
      </p:sp>
      <p:pic>
        <p:nvPicPr>
          <p:cNvPr id="16" name="Picture 2" descr="http://geum.ru/next/images/235866-nomer-m4718a096.png"/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5B9BD5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9095720" y="105365"/>
            <a:ext cx="2885942" cy="838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401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011538"/>
            <a:ext cx="9700491" cy="8198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Актуальные проблемы внедрения электроприводов в мобильных </a:t>
            </a:r>
            <a:r>
              <a:rPr lang="ru-RU" sz="3200" b="1" dirty="0" err="1" smtClean="0">
                <a:solidFill>
                  <a:srgbClr val="C00000"/>
                </a:solidFill>
              </a:rPr>
              <a:t>энергосредствах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206715" y="2315471"/>
            <a:ext cx="9953078" cy="849305"/>
            <a:chOff x="2279576" y="1772816"/>
            <a:chExt cx="11088112" cy="861083"/>
          </a:xfrm>
        </p:grpSpPr>
        <p:sp>
          <p:nvSpPr>
            <p:cNvPr id="13" name="Пятиугольник 12"/>
            <p:cNvSpPr/>
            <p:nvPr/>
          </p:nvSpPr>
          <p:spPr>
            <a:xfrm>
              <a:off x="3287688" y="1772816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03324" y="1826426"/>
              <a:ext cx="9448908" cy="655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/>
                <a:t>Р</a:t>
              </a:r>
              <a:r>
                <a:rPr lang="ru-RU" dirty="0" smtClean="0"/>
                <a:t>азработка </a:t>
              </a:r>
              <a:r>
                <a:rPr lang="ru-RU" dirty="0"/>
                <a:t>и освоение производства электрических </a:t>
              </a:r>
              <a:r>
                <a:rPr lang="ru-RU" dirty="0" smtClean="0"/>
                <a:t>машин, </a:t>
              </a:r>
              <a:r>
                <a:rPr lang="ru-RU" dirty="0"/>
                <a:t>отвечающих требованиям тяжелых условий эксплуатации в сельском </a:t>
              </a:r>
              <a:r>
                <a:rPr lang="ru-RU" dirty="0" smtClean="0"/>
                <a:t>хозяйстве</a:t>
              </a:r>
              <a:endParaRPr lang="ru-RU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2703186" y="1923607"/>
              <a:ext cx="472544" cy="530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215662" y="3247002"/>
            <a:ext cx="9953078" cy="864000"/>
            <a:chOff x="2279576" y="1772817"/>
            <a:chExt cx="11088112" cy="861083"/>
          </a:xfrm>
        </p:grpSpPr>
        <p:sp>
          <p:nvSpPr>
            <p:cNvPr id="18" name="Пятиугольник 17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534286" y="1897897"/>
              <a:ext cx="9193394" cy="6441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 smtClean="0"/>
                <a:t>Разработка накопителей энергии (аккумуляторных батарей, </a:t>
              </a:r>
              <a:r>
                <a:rPr lang="ru-RU" dirty="0" err="1" smtClean="0"/>
                <a:t>суперконденсаторов</a:t>
              </a:r>
              <a:r>
                <a:rPr lang="ru-RU" dirty="0" smtClean="0"/>
                <a:t>)  с высокой удельной энергоемкостью - не менее 250 </a:t>
              </a:r>
              <a:r>
                <a:rPr lang="ru-RU" dirty="0" err="1" smtClean="0"/>
                <a:t>Втч</a:t>
              </a:r>
              <a:r>
                <a:rPr lang="ru-RU" dirty="0" smtClean="0"/>
                <a:t>/кг. </a:t>
              </a:r>
              <a:endParaRPr lang="ru-RU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 flipH="1">
              <a:off x="2702488" y="1939557"/>
              <a:ext cx="408886" cy="521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2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215662" y="4184527"/>
            <a:ext cx="9953078" cy="864000"/>
            <a:chOff x="2279576" y="1772817"/>
            <a:chExt cx="11088112" cy="861083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82745" y="1881284"/>
              <a:ext cx="9492521" cy="6441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/>
                <a:t>Р</a:t>
              </a:r>
              <a:r>
                <a:rPr lang="ru-RU" dirty="0" smtClean="0"/>
                <a:t>азработка топливных элементов (электрохимических источников энергии) мощностью более 30-40 кВт. </a:t>
              </a:r>
              <a:endParaRPr lang="ru-RU" dirty="0">
                <a:solidFill>
                  <a:prstClr val="black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 flipH="1">
              <a:off x="2706644" y="1942632"/>
              <a:ext cx="528374" cy="521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</a:rPr>
                <a:t>3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524145" y="74192"/>
            <a:ext cx="11457517" cy="869329"/>
            <a:chOff x="524145" y="74192"/>
            <a:chExt cx="11457517" cy="869329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524145" y="74192"/>
              <a:ext cx="6361043" cy="764704"/>
            </a:xfrm>
            <a:prstGeom prst="rect">
              <a:avLst/>
            </a:prstGeom>
            <a:effectLst/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ts val="19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Отделение сельскохозяйственных наук РАН</a:t>
              </a:r>
              <a:b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</a:b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Секция механизации, электрификации и автоматизации</a:t>
              </a:r>
            </a:p>
          </p:txBody>
        </p:sp>
        <p:pic>
          <p:nvPicPr>
            <p:cNvPr id="27" name="Picture 2" descr="http://geum.ru/next/images/235866-nomer-m4718a09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rgbClr val="5B9BD5">
                  <a:shade val="45000"/>
                  <a:satMod val="135000"/>
                </a:srgb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095720" y="105365"/>
              <a:ext cx="2885942" cy="838156"/>
            </a:xfrm>
            <a:prstGeom prst="rect">
              <a:avLst/>
            </a:prstGeom>
            <a:noFill/>
          </p:spPr>
        </p:pic>
      </p:grpSp>
      <p:grpSp>
        <p:nvGrpSpPr>
          <p:cNvPr id="28" name="Группа 27"/>
          <p:cNvGrpSpPr/>
          <p:nvPr/>
        </p:nvGrpSpPr>
        <p:grpSpPr>
          <a:xfrm>
            <a:off x="1190098" y="5108546"/>
            <a:ext cx="9953078" cy="763697"/>
            <a:chOff x="2279576" y="1772817"/>
            <a:chExt cx="11088112" cy="861083"/>
          </a:xfrm>
        </p:grpSpPr>
        <p:sp>
          <p:nvSpPr>
            <p:cNvPr id="29" name="Пятиугольник 28"/>
            <p:cNvSpPr/>
            <p:nvPr/>
          </p:nvSpPr>
          <p:spPr>
            <a:xfrm>
              <a:off x="3287688" y="1772817"/>
              <a:ext cx="10080000" cy="861083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2279576" y="1776059"/>
              <a:ext cx="1208912" cy="854601"/>
            </a:xfrm>
            <a:custGeom>
              <a:avLst/>
              <a:gdLst>
                <a:gd name="connsiteX0" fmla="*/ 0 w 3583781"/>
                <a:gd name="connsiteY0" fmla="*/ 0 h 1433512"/>
                <a:gd name="connsiteX1" fmla="*/ 2867025 w 3583781"/>
                <a:gd name="connsiteY1" fmla="*/ 0 h 1433512"/>
                <a:gd name="connsiteX2" fmla="*/ 3583781 w 3583781"/>
                <a:gd name="connsiteY2" fmla="*/ 716756 h 1433512"/>
                <a:gd name="connsiteX3" fmla="*/ 2867025 w 3583781"/>
                <a:gd name="connsiteY3" fmla="*/ 1433512 h 1433512"/>
                <a:gd name="connsiteX4" fmla="*/ 0 w 3583781"/>
                <a:gd name="connsiteY4" fmla="*/ 1433512 h 1433512"/>
                <a:gd name="connsiteX5" fmla="*/ 716756 w 3583781"/>
                <a:gd name="connsiteY5" fmla="*/ 716756 h 1433512"/>
                <a:gd name="connsiteX6" fmla="*/ 0 w 3583781"/>
                <a:gd name="connsiteY6" fmla="*/ 0 h 14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83781" h="1433512">
                  <a:moveTo>
                    <a:pt x="0" y="0"/>
                  </a:moveTo>
                  <a:lnTo>
                    <a:pt x="2867025" y="0"/>
                  </a:lnTo>
                  <a:lnTo>
                    <a:pt x="3583781" y="716756"/>
                  </a:lnTo>
                  <a:lnTo>
                    <a:pt x="2867025" y="1433512"/>
                  </a:lnTo>
                  <a:lnTo>
                    <a:pt x="0" y="1433512"/>
                  </a:lnTo>
                  <a:lnTo>
                    <a:pt x="716756" y="716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784066" tIns="33655" rIns="716756" bIns="33655" numCol="1" spcCol="1270" anchor="ctr" anchorCtr="0">
              <a:noAutofit/>
            </a:bodyPr>
            <a:lstStyle/>
            <a:p>
              <a:pPr marL="0" marR="0" lvl="0" indent="0" algn="ctr" defTabSz="2355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478222" y="1847703"/>
              <a:ext cx="9492521" cy="7287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ru-RU" dirty="0" smtClean="0">
                  <a:solidFill>
                    <a:prstClr val="black"/>
                  </a:solidFill>
                  <a:ea typeface="Times New Roman" panose="02020603050405020304" pitchFamily="18" charset="0"/>
                </a:rPr>
                <a:t>Разработка компактного и эффективного программно-аппаратного обеспечения для систем управления мобильными агрегатами</a:t>
              </a:r>
              <a:endPara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 flipH="1">
              <a:off x="2723067" y="1914153"/>
              <a:ext cx="528374" cy="549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b="1" kern="0" dirty="0">
                  <a:solidFill>
                    <a:prstClr val="white"/>
                  </a:solidFill>
                  <a:latin typeface="Times New Roman"/>
                  <a:cs typeface="Times New Roman" panose="02020603050405020304" pitchFamily="18" charset="0"/>
                </a:rPr>
                <a:t>4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19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493</Words>
  <Application>Microsoft Office PowerPoint</Application>
  <PresentationFormat>Широкоэкранный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1_Тема Office</vt:lpstr>
      <vt:lpstr> Проблемы энергетического обеспечения АПК (вступительное слово) </vt:lpstr>
      <vt:lpstr>Приоритетные направления Стратегии  научно-технологического развития Российской Федерации</vt:lpstr>
      <vt:lpstr>Особенности и проблемы энергетического обеспечения сельских территорий </vt:lpstr>
      <vt:lpstr>Виды возобновляемых источников энергии</vt:lpstr>
      <vt:lpstr>Презентация PowerPoint</vt:lpstr>
      <vt:lpstr>Актуальные задачи  энергообеспечения АПК</vt:lpstr>
      <vt:lpstr>Актуальность создания электроприводных сельскохозяйственных машин</vt:lpstr>
      <vt:lpstr>Компоновки автоматизированного электропривода мобильных энергосредств </vt:lpstr>
      <vt:lpstr>Актуальные проблемы внедрения электроприводов в мобильных энергосредствах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энергетического обеспечения АПК (вступительное слово)</dc:title>
  <dc:creator>Яков</dc:creator>
  <cp:lastModifiedBy>Яков</cp:lastModifiedBy>
  <cp:revision>16</cp:revision>
  <dcterms:created xsi:type="dcterms:W3CDTF">2019-03-19T14:38:36Z</dcterms:created>
  <dcterms:modified xsi:type="dcterms:W3CDTF">2019-03-19T16:18:58Z</dcterms:modified>
</cp:coreProperties>
</file>